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02" r:id="rId2"/>
    <p:sldMasterId id="2147483818" r:id="rId3"/>
  </p:sldMasterIdLst>
  <p:notesMasterIdLst>
    <p:notesMasterId r:id="rId76"/>
  </p:notesMasterIdLst>
  <p:handoutMasterIdLst>
    <p:handoutMasterId r:id="rId77"/>
  </p:handoutMasterIdLst>
  <p:sldIdLst>
    <p:sldId id="838" r:id="rId4"/>
    <p:sldId id="256" r:id="rId5"/>
    <p:sldId id="267" r:id="rId6"/>
    <p:sldId id="268" r:id="rId7"/>
    <p:sldId id="699" r:id="rId8"/>
    <p:sldId id="701" r:id="rId9"/>
    <p:sldId id="672" r:id="rId10"/>
    <p:sldId id="673" r:id="rId11"/>
    <p:sldId id="674" r:id="rId12"/>
    <p:sldId id="702" r:id="rId13"/>
    <p:sldId id="675" r:id="rId14"/>
    <p:sldId id="706" r:id="rId15"/>
    <p:sldId id="676" r:id="rId16"/>
    <p:sldId id="677" r:id="rId17"/>
    <p:sldId id="678" r:id="rId18"/>
    <p:sldId id="679" r:id="rId19"/>
    <p:sldId id="680" r:id="rId20"/>
    <p:sldId id="681" r:id="rId21"/>
    <p:sldId id="682" r:id="rId22"/>
    <p:sldId id="683" r:id="rId23"/>
    <p:sldId id="697" r:id="rId24"/>
    <p:sldId id="696" r:id="rId25"/>
    <p:sldId id="698" r:id="rId26"/>
    <p:sldId id="684" r:id="rId27"/>
    <p:sldId id="692" r:id="rId28"/>
    <p:sldId id="693" r:id="rId29"/>
    <p:sldId id="686" r:id="rId30"/>
    <p:sldId id="694" r:id="rId31"/>
    <p:sldId id="695" r:id="rId32"/>
    <p:sldId id="703" r:id="rId33"/>
    <p:sldId id="704" r:id="rId34"/>
    <p:sldId id="275" r:id="rId35"/>
    <p:sldId id="302" r:id="rId36"/>
    <p:sldId id="687" r:id="rId37"/>
    <p:sldId id="688" r:id="rId38"/>
    <p:sldId id="689" r:id="rId39"/>
    <p:sldId id="690" r:id="rId40"/>
    <p:sldId id="691" r:id="rId41"/>
    <p:sldId id="845" r:id="rId42"/>
    <p:sldId id="848" r:id="rId43"/>
    <p:sldId id="849" r:id="rId44"/>
    <p:sldId id="850" r:id="rId45"/>
    <p:sldId id="851" r:id="rId46"/>
    <p:sldId id="852" r:id="rId47"/>
    <p:sldId id="853" r:id="rId48"/>
    <p:sldId id="854" r:id="rId49"/>
    <p:sldId id="855" r:id="rId50"/>
    <p:sldId id="856" r:id="rId51"/>
    <p:sldId id="857" r:id="rId52"/>
    <p:sldId id="858" r:id="rId53"/>
    <p:sldId id="859" r:id="rId54"/>
    <p:sldId id="860" r:id="rId55"/>
    <p:sldId id="861" r:id="rId56"/>
    <p:sldId id="862" r:id="rId57"/>
    <p:sldId id="863" r:id="rId58"/>
    <p:sldId id="866" r:id="rId59"/>
    <p:sldId id="867" r:id="rId60"/>
    <p:sldId id="868" r:id="rId61"/>
    <p:sldId id="812" r:id="rId62"/>
    <p:sldId id="895" r:id="rId63"/>
    <p:sldId id="839" r:id="rId64"/>
    <p:sldId id="896" r:id="rId65"/>
    <p:sldId id="897" r:id="rId66"/>
    <p:sldId id="870" r:id="rId67"/>
    <p:sldId id="871" r:id="rId68"/>
    <p:sldId id="872" r:id="rId69"/>
    <p:sldId id="873" r:id="rId70"/>
    <p:sldId id="876" r:id="rId71"/>
    <p:sldId id="890" r:id="rId72"/>
    <p:sldId id="899" r:id="rId73"/>
    <p:sldId id="900" r:id="rId74"/>
    <p:sldId id="894" r:id="rId75"/>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8" autoAdjust="0"/>
    <p:restoredTop sz="54575" autoAdjust="0"/>
  </p:normalViewPr>
  <p:slideViewPr>
    <p:cSldViewPr snapToGrid="0">
      <p:cViewPr varScale="1">
        <p:scale>
          <a:sx n="54" d="100"/>
          <a:sy n="54" d="100"/>
        </p:scale>
        <p:origin x="1928" y="200"/>
      </p:cViewPr>
      <p:guideLst>
        <p:guide orient="horz" pos="2160"/>
        <p:guide pos="3840"/>
      </p:guideLst>
    </p:cSldViewPr>
  </p:slideViewPr>
  <p:outlineViewPr>
    <p:cViewPr>
      <p:scale>
        <a:sx n="33" d="100"/>
        <a:sy n="33" d="100"/>
      </p:scale>
      <p:origin x="0" y="-7899"/>
    </p:cViewPr>
  </p:outlineViewPr>
  <p:notesTextViewPr>
    <p:cViewPr>
      <p:scale>
        <a:sx n="100" d="100"/>
        <a:sy n="100" d="100"/>
      </p:scale>
      <p:origin x="0" y="0"/>
    </p:cViewPr>
  </p:notesTextViewPr>
  <p:notesViewPr>
    <p:cSldViewPr snapToGrid="0">
      <p:cViewPr varScale="1">
        <p:scale>
          <a:sx n="65" d="100"/>
          <a:sy n="65" d="100"/>
        </p:scale>
        <p:origin x="2562" y="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9/27/19</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9/27/19</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a:t>
            </a:fld>
            <a:endParaRPr lang="en-US"/>
          </a:p>
        </p:txBody>
      </p:sp>
    </p:spTree>
    <p:extLst>
      <p:ext uri="{BB962C8B-B14F-4D97-AF65-F5344CB8AC3E}">
        <p14:creationId xmlns:p14="http://schemas.microsoft.com/office/powerpoint/2010/main" val="3732786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a:t>
            </a:fld>
            <a:endParaRPr lang="en-US"/>
          </a:p>
        </p:txBody>
      </p:sp>
    </p:spTree>
    <p:extLst>
      <p:ext uri="{BB962C8B-B14F-4D97-AF65-F5344CB8AC3E}">
        <p14:creationId xmlns:p14="http://schemas.microsoft.com/office/powerpoint/2010/main" val="2463323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a:t>
            </a:fld>
            <a:endParaRPr lang="en-US"/>
          </a:p>
        </p:txBody>
      </p:sp>
    </p:spTree>
    <p:extLst>
      <p:ext uri="{BB962C8B-B14F-4D97-AF65-F5344CB8AC3E}">
        <p14:creationId xmlns:p14="http://schemas.microsoft.com/office/powerpoint/2010/main" val="1359577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kern="1200" dirty="0">
                <a:solidFill>
                  <a:schemeClr val="tx1"/>
                </a:solidFill>
                <a:effectLst/>
                <a:latin typeface="+mn-lt"/>
                <a:ea typeface="+mn-ea"/>
                <a:cs typeface="+mn-cs"/>
              </a:rPr>
              <a:t>Rule 3-3 was reorganized to identify penalty protocol for specific uniform violations. </a:t>
            </a:r>
            <a:r>
              <a:rPr lang="en-US" sz="1200" dirty="0"/>
              <a:t>No other changes were made to these rules.</a:t>
            </a:r>
            <a:endParaRPr lang="en-US" sz="1200" kern="1200" dirty="0">
              <a:solidFill>
                <a:schemeClr val="tx1"/>
              </a:solidFill>
              <a:effectLst/>
              <a:latin typeface="+mn-lt"/>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sz="1200" dirty="0"/>
              <a:t>Rule 3-3-1 recommends that all swimmers and divers wear suits of identical coloring and pattern. </a:t>
            </a:r>
          </a:p>
          <a:p>
            <a:pPr marL="0" indent="0">
              <a:buFont typeface="Wingdings" panose="05000000000000000000" pitchFamily="2" charset="2"/>
              <a:buNone/>
            </a:pPr>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Specific rules related to suit coverage, what can be placed on the uniform, and suit construction have not changed. Penalties associated with violations of Rule 3-3 were simply reorganized to provide clear indication of when the coach and/or the competitor should be notified. All language concerning suit coverage was moved from 3-3-1 to 3-3-2. As a result, the new Rule 3-3-1 recommends, not mandates, that swimmers and divers wear suits of similar coloring and pattern.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a:t>
            </a:fld>
            <a:endParaRPr lang="en-US"/>
          </a:p>
        </p:txBody>
      </p:sp>
    </p:spTree>
    <p:extLst>
      <p:ext uri="{BB962C8B-B14F-4D97-AF65-F5344CB8AC3E}">
        <p14:creationId xmlns:p14="http://schemas.microsoft.com/office/powerpoint/2010/main" val="197979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Wingdings" panose="05000000000000000000" pitchFamily="2" charset="2"/>
              <a:buChar char="§"/>
            </a:pPr>
            <a:r>
              <a:rPr lang="en-US" sz="1200" dirty="0"/>
              <a:t>Rule 3-3-2 contains all language addressing suit coverage:  </a:t>
            </a:r>
            <a:r>
              <a:rPr lang="en-US" sz="800" dirty="0"/>
              <a:t> </a:t>
            </a:r>
            <a:endParaRPr lang="en-US" sz="1200" dirty="0"/>
          </a:p>
          <a:p>
            <a:pPr marL="1028700" indent="-457200">
              <a:buFont typeface="Calibri" panose="020F0502020204030204" pitchFamily="34" charset="0"/>
              <a:buChar char="•"/>
            </a:pPr>
            <a:r>
              <a:rPr lang="en-US" sz="1200" dirty="0"/>
              <a:t>Suits shall be of one piece;</a:t>
            </a:r>
            <a:endParaRPr lang="en-US" sz="800" dirty="0"/>
          </a:p>
          <a:p>
            <a:pPr marL="1028700" indent="-457200">
              <a:buFont typeface="Calibri" panose="020F0502020204030204" pitchFamily="34" charset="0"/>
              <a:buChar char="•"/>
            </a:pPr>
            <a:r>
              <a:rPr lang="en-US" sz="1200" dirty="0"/>
              <a:t>A competitor shall not be permitted to participate wearing a suit that is not of decent appearance; </a:t>
            </a:r>
            <a:r>
              <a:rPr lang="en-US" sz="800" dirty="0"/>
              <a:t> </a:t>
            </a:r>
            <a:endParaRPr lang="en-US" sz="1200" dirty="0"/>
          </a:p>
          <a:p>
            <a:pPr marL="1028700" indent="-457200">
              <a:buFont typeface="Calibri" panose="020F0502020204030204" pitchFamily="34" charset="0"/>
              <a:buChar char="•"/>
            </a:pPr>
            <a:r>
              <a:rPr lang="en-US" sz="1200" dirty="0"/>
              <a:t>Boys shall wear suits which cover the buttocks and shall not extend above the waist or below the top of the kneecap; </a:t>
            </a:r>
            <a:endParaRPr lang="en-US" sz="800" dirty="0"/>
          </a:p>
          <a:p>
            <a:pPr marL="1028700" indent="-457200">
              <a:buFont typeface="Calibri" panose="020F0502020204030204" pitchFamily="34" charset="0"/>
              <a:buChar char="•"/>
            </a:pPr>
            <a:r>
              <a:rPr lang="en-US" sz="1200" dirty="0"/>
              <a:t>Girls shall wear suits which cover the buttocks and breasts and shall not extend beyond the shoulders or below the top of the kneecap, nor cover the neck.</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Rationale:  </a:t>
            </a:r>
            <a:r>
              <a:rPr lang="en-US" sz="1200" kern="1200" dirty="0">
                <a:solidFill>
                  <a:schemeClr val="tx1"/>
                </a:solidFill>
                <a:effectLst/>
                <a:latin typeface="+mn-lt"/>
                <a:ea typeface="+mn-ea"/>
                <a:cs typeface="+mn-cs"/>
              </a:rPr>
              <a:t>All current language addressing suit coverage previously contained in Article 1 and 3 now resides in Rule 3-3-2, which applies to all swimmers and divers.  Again, no language regarding uniform compliance was changed in Rule 3-3.</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a:t>
            </a:fld>
            <a:endParaRPr lang="en-US"/>
          </a:p>
        </p:txBody>
      </p:sp>
    </p:spTree>
    <p:extLst>
      <p:ext uri="{BB962C8B-B14F-4D97-AF65-F5344CB8AC3E}">
        <p14:creationId xmlns:p14="http://schemas.microsoft.com/office/powerpoint/2010/main" val="525490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b="1" dirty="0"/>
              <a:t>3-3-2 PENALTIES</a:t>
            </a:r>
            <a:br>
              <a:rPr lang="en-US" sz="1200" b="1" dirty="0"/>
            </a:br>
            <a:r>
              <a:rPr lang="en-US" sz="1200" dirty="0"/>
              <a:t>When an official discovers a competitor wearing illegal attire as described in Article 2, the official shall:</a:t>
            </a:r>
          </a:p>
          <a:p>
            <a:pPr marL="1028700" indent="-457200">
              <a:buFont typeface="Arial" panose="020B0604020202020204" pitchFamily="34" charset="0"/>
              <a:buChar char="•"/>
            </a:pPr>
            <a:r>
              <a:rPr lang="en-US" sz="1200" dirty="0"/>
              <a:t>when observed prior to the start of the heat/dive, notify the </a:t>
            </a:r>
            <a:r>
              <a:rPr lang="en-US" sz="1200" b="1" u="sng" dirty="0"/>
              <a:t>coach of the competitor</a:t>
            </a:r>
            <a:r>
              <a:rPr lang="en-US" sz="1200" b="1" dirty="0"/>
              <a:t> </a:t>
            </a:r>
            <a:r>
              <a:rPr lang="en-US" sz="1200" dirty="0"/>
              <a:t>to make the swimsuit legal;</a:t>
            </a:r>
          </a:p>
          <a:p>
            <a:pPr marL="1028700" indent="-457200">
              <a:buFont typeface="Arial" panose="020B0604020202020204" pitchFamily="34" charset="0"/>
              <a:buChar char="•"/>
            </a:pPr>
            <a:r>
              <a:rPr lang="en-US" sz="1200" dirty="0"/>
              <a:t>when observed after the heat/dive officially begins, disqualify the competitor at the completion of the heat;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Penalties associated Rule 3-3-2 rule were reorganized to provide clear indication of when the coach should be notified. When a violation is observed before the start of the heat or dive, the official must notify the competitor’s coach, not the competitor. </a:t>
            </a:r>
            <a:r>
              <a:rPr lang="en-US" sz="1200" b="0" kern="1200" dirty="0">
                <a:solidFill>
                  <a:schemeClr val="tx1"/>
                </a:solidFill>
                <a:effectLst/>
                <a:latin typeface="+mn-lt"/>
                <a:ea typeface="+mn-ea"/>
                <a:cs typeface="+mn-cs"/>
              </a:rPr>
              <a:t>If the competitor cannot comply without delaying the start of the heat/ dive, the competitor is disqualified from that event/dive and shall not be eligible for further competition until in a legal suit.  When </a:t>
            </a:r>
            <a:r>
              <a:rPr lang="en-US" sz="1200" kern="1200" dirty="0">
                <a:solidFill>
                  <a:schemeClr val="tx1"/>
                </a:solidFill>
                <a:effectLst/>
                <a:latin typeface="+mn-lt"/>
                <a:ea typeface="+mn-ea"/>
                <a:cs typeface="+mn-cs"/>
              </a:rPr>
              <a:t>a violation is observed after the heat or dive officially begins, the competitor is disqualified at the completion of the heat or dive, </a:t>
            </a:r>
            <a:r>
              <a:rPr lang="en-US" sz="1200" b="0" kern="1200" dirty="0">
                <a:solidFill>
                  <a:schemeClr val="tx1"/>
                </a:solidFill>
                <a:effectLst/>
                <a:latin typeface="+mn-lt"/>
                <a:ea typeface="+mn-ea"/>
                <a:cs typeface="+mn-cs"/>
              </a:rPr>
              <a:t>the competitor's performance time/score is nullified and he/she shall not be eligible for further competition until in a legal suit.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a:t>
            </a:fld>
            <a:endParaRPr lang="en-US"/>
          </a:p>
        </p:txBody>
      </p:sp>
    </p:spTree>
    <p:extLst>
      <p:ext uri="{BB962C8B-B14F-4D97-AF65-F5344CB8AC3E}">
        <p14:creationId xmlns:p14="http://schemas.microsoft.com/office/powerpoint/2010/main" val="935157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dirty="0"/>
              <a:t>Rule 3-3-3 addresses information that can be placed on the suit or cap:</a:t>
            </a:r>
            <a:r>
              <a:rPr lang="en-US" sz="800" dirty="0"/>
              <a:t> </a:t>
            </a:r>
            <a:endParaRPr lang="en-US" sz="1200" dirty="0"/>
          </a:p>
          <a:p>
            <a:pPr marL="973137" indent="-457200">
              <a:buFont typeface="Arial" panose="020B0604020202020204" pitchFamily="34" charset="0"/>
              <a:buChar char="•"/>
            </a:pPr>
            <a:r>
              <a:rPr lang="en-US" sz="1200" dirty="0"/>
              <a:t>Competitor’s name, school name, school nickname or logo;</a:t>
            </a:r>
            <a:r>
              <a:rPr lang="en-US" sz="800" dirty="0"/>
              <a:t>   </a:t>
            </a:r>
          </a:p>
          <a:p>
            <a:pPr marL="973137" indent="-457200">
              <a:buFont typeface="Arial" panose="020B0604020202020204" pitchFamily="34" charset="0"/>
              <a:buChar char="•"/>
            </a:pPr>
            <a:r>
              <a:rPr lang="en-US" sz="1200" dirty="0"/>
              <a:t>Advertising or name other than that permitted in 3-3-2c is prohibited;</a:t>
            </a:r>
            <a:r>
              <a:rPr lang="en-US" sz="800" dirty="0"/>
              <a:t>   </a:t>
            </a:r>
          </a:p>
          <a:p>
            <a:pPr marL="973137" indent="-457200">
              <a:buFont typeface="Arial" panose="020B0604020202020204" pitchFamily="34" charset="0"/>
              <a:buChar char="•"/>
            </a:pPr>
            <a:r>
              <a:rPr lang="en-US" sz="1200" dirty="0"/>
              <a:t>Size of a single visible manufacturer’s logo/trademark/reference;</a:t>
            </a:r>
            <a:endParaRPr lang="en-US" sz="800" dirty="0"/>
          </a:p>
          <a:p>
            <a:pPr marL="973137" indent="-457200">
              <a:buFont typeface="Arial" panose="020B0604020202020204" pitchFamily="34" charset="0"/>
              <a:buChar char="•"/>
            </a:pPr>
            <a:r>
              <a:rPr lang="en-US" sz="1200" dirty="0"/>
              <a:t>Size of one American flag or memorial patch;</a:t>
            </a:r>
            <a:endParaRPr lang="en-US" sz="800" dirty="0"/>
          </a:p>
          <a:p>
            <a:pPr marL="973137" indent="-457200">
              <a:buFont typeface="Arial" panose="020B0604020202020204" pitchFamily="34" charset="0"/>
              <a:buChar char="•"/>
            </a:pPr>
            <a:r>
              <a:rPr lang="en-US" sz="1200" dirty="0"/>
              <a:t>The FINA mark and/or individual barcode.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Rationale:  </a:t>
            </a:r>
            <a:r>
              <a:rPr lang="en-US" sz="1200" kern="1200" dirty="0">
                <a:solidFill>
                  <a:schemeClr val="tx1"/>
                </a:solidFill>
                <a:effectLst/>
                <a:latin typeface="+mn-lt"/>
                <a:ea typeface="+mn-ea"/>
                <a:cs typeface="+mn-cs"/>
              </a:rPr>
              <a:t>Specific rules related to what can be placed on the uniform are contained in Rule 3-3-3 and have not changed.  School information, manufacturer’s logo size, and size of the American flag and/or the memorial patch are specified.  Rule 3-3-3 applies to all competitors, meaning both swimmers and divers.</a:t>
            </a:r>
            <a:endParaRPr lang="en-US" sz="1200" b="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7</a:t>
            </a:fld>
            <a:endParaRPr lang="en-US"/>
          </a:p>
        </p:txBody>
      </p:sp>
    </p:spTree>
    <p:extLst>
      <p:ext uri="{BB962C8B-B14F-4D97-AF65-F5344CB8AC3E}">
        <p14:creationId xmlns:p14="http://schemas.microsoft.com/office/powerpoint/2010/main" val="3836457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b="1" dirty="0"/>
              <a:t>Rule 3-3-4 </a:t>
            </a:r>
            <a:r>
              <a:rPr lang="en-US" sz="1200" dirty="0"/>
              <a:t>addresses suit construction for swimmers (excluding divers):</a:t>
            </a:r>
            <a:endParaRPr lang="en-US" sz="800" dirty="0"/>
          </a:p>
          <a:p>
            <a:pPr marL="1028700" indent="-457200">
              <a:buFont typeface="Arial" panose="020B0604020202020204" pitchFamily="34" charset="0"/>
              <a:buChar char="•"/>
            </a:pPr>
            <a:r>
              <a:rPr lang="en-US" sz="1200" dirty="0"/>
              <a:t>Constructed of a woven/knit textile material;</a:t>
            </a:r>
            <a:endParaRPr lang="en-US" sz="800" dirty="0"/>
          </a:p>
          <a:p>
            <a:pPr marL="1028700" indent="-457200">
              <a:buFont typeface="Arial" panose="020B0604020202020204" pitchFamily="34" charset="0"/>
              <a:buChar char="•"/>
            </a:pPr>
            <a:r>
              <a:rPr lang="en-US" sz="1200" dirty="0"/>
              <a:t>Must be permeable except for one post-construction, school name and/or logo not to exceed 9 square inches;</a:t>
            </a:r>
            <a:endParaRPr lang="en-US" sz="800" dirty="0"/>
          </a:p>
          <a:p>
            <a:pPr marL="1028700" indent="-457200">
              <a:buFont typeface="Arial" panose="020B0604020202020204" pitchFamily="34" charset="0"/>
              <a:buChar char="•"/>
            </a:pPr>
            <a:r>
              <a:rPr lang="en-US" sz="1200" dirty="0"/>
              <a:t>May not aid buoyancy;</a:t>
            </a:r>
            <a:endParaRPr lang="en-US" sz="800" dirty="0"/>
          </a:p>
          <a:p>
            <a:pPr marL="1028700" marR="0" lvl="0" indent="-45720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May not have fastening systems other than a waist tie for a brief or jammer and elastic material in the terminal ends.</a:t>
            </a:r>
          </a:p>
          <a:p>
            <a:pPr marL="571500" indent="0">
              <a:buFont typeface="Arial" panose="020B0604020202020204" pitchFamily="34" charset="0"/>
              <a:buNone/>
            </a:pPr>
            <a:endParaRPr lang="en-US" sz="800" dirty="0"/>
          </a:p>
          <a:p>
            <a:r>
              <a:rPr lang="en-US" sz="1200" b="1" kern="1200" dirty="0">
                <a:solidFill>
                  <a:schemeClr val="tx1"/>
                </a:solidFill>
                <a:effectLst/>
                <a:latin typeface="+mn-lt"/>
                <a:ea typeface="+mn-ea"/>
                <a:cs typeface="+mn-cs"/>
              </a:rPr>
              <a:t>Rationale:  </a:t>
            </a:r>
            <a:r>
              <a:rPr lang="en-US" sz="1200" kern="1200" dirty="0">
                <a:solidFill>
                  <a:schemeClr val="tx1"/>
                </a:solidFill>
                <a:effectLst/>
                <a:latin typeface="+mn-lt"/>
                <a:ea typeface="+mn-ea"/>
                <a:cs typeface="+mn-cs"/>
              </a:rPr>
              <a:t>Specific rules related to suit construction for swimmers are contained in Rule 3-3-4 and have not changed. Suit construction rules regarding material, permeability, buoyancy or fastening systems are not applicable to suits for divers.</a:t>
            </a:r>
            <a:endParaRPr lang="en-US" sz="1200" b="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8</a:t>
            </a:fld>
            <a:endParaRPr lang="en-US"/>
          </a:p>
        </p:txBody>
      </p:sp>
    </p:spTree>
    <p:extLst>
      <p:ext uri="{BB962C8B-B14F-4D97-AF65-F5344CB8AC3E}">
        <p14:creationId xmlns:p14="http://schemas.microsoft.com/office/powerpoint/2010/main" val="2375953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171450" indent="-171450">
              <a:buFont typeface="Wingdings" panose="05000000000000000000" pitchFamily="2" charset="2"/>
              <a:buChar char="§"/>
            </a:pPr>
            <a:r>
              <a:rPr lang="en-US" sz="1200" dirty="0"/>
              <a:t>Rule 3-3-3 and 3-3-4 PENALTIES: When an official discovers a competitor wearing illegal attire as described in Articles 3 and 4, the official shall:</a:t>
            </a:r>
            <a:endParaRPr lang="en-US" sz="800" dirty="0"/>
          </a:p>
          <a:p>
            <a:pPr marL="1028700" indent="-457200">
              <a:buFont typeface="Arial" panose="020B0604020202020204" pitchFamily="34" charset="0"/>
              <a:buChar char="•"/>
            </a:pPr>
            <a:r>
              <a:rPr lang="en-US" sz="1200" dirty="0"/>
              <a:t>When observed prior to the start of the heat, notify the </a:t>
            </a:r>
            <a:r>
              <a:rPr lang="en-US" sz="1200" b="1" u="sng" dirty="0"/>
              <a:t>coach or the competitor </a:t>
            </a:r>
            <a:r>
              <a:rPr lang="en-US" sz="1200" dirty="0"/>
              <a:t>to make the swimsuit legal;</a:t>
            </a:r>
            <a:endParaRPr lang="en-US" sz="800" dirty="0"/>
          </a:p>
          <a:p>
            <a:pPr marL="1028700" indent="-457200">
              <a:buFont typeface="Arial" panose="020B0604020202020204" pitchFamily="34" charset="0"/>
              <a:buChar char="•"/>
            </a:pPr>
            <a:r>
              <a:rPr lang="en-US" sz="1200" dirty="0"/>
              <a:t>When observed after the heat officially begins, disqualify the competitor at the completion of the heat;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In situations which a violation of Rule 3-3-3 or 3-3-4 occurs, the official may notify the </a:t>
            </a:r>
            <a:r>
              <a:rPr lang="en-US" sz="1200" b="1" u="sng" kern="1200" dirty="0">
                <a:solidFill>
                  <a:schemeClr val="tx1"/>
                </a:solidFill>
                <a:effectLst/>
                <a:latin typeface="+mn-lt"/>
                <a:ea typeface="+mn-ea"/>
                <a:cs typeface="+mn-cs"/>
              </a:rPr>
              <a:t>coach or the competitor</a:t>
            </a:r>
            <a:r>
              <a:rPr lang="en-US" sz="1200"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When a violation is observed prior to the start of the heat/dive, the official should notify the coach or the competitor to make the attire legal before becoming eligible to compete. If the competitor cannot comply without delaying the start of the heat/ dive, the competitor is disqualified from the event/dive and shall not be eligible for further competition until in legal attire.  When a violation is observed after the heat/dive officially begins, the official shall disqualify the competitor at the completion of the heat/dive, nullify the competitor's performance time and he/she shall not be eligible for further competition until in legal attire.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endParaRPr lang="en-US" dirty="0"/>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9</a:t>
            </a:fld>
            <a:endParaRPr lang="en-US"/>
          </a:p>
        </p:txBody>
      </p:sp>
    </p:spTree>
    <p:extLst>
      <p:ext uri="{BB962C8B-B14F-4D97-AF65-F5344CB8AC3E}">
        <p14:creationId xmlns:p14="http://schemas.microsoft.com/office/powerpoint/2010/main" val="6926222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dirty="0"/>
              <a:t>The remaining articles have been renumbered:</a:t>
            </a:r>
          </a:p>
          <a:p>
            <a:pPr marL="914400">
              <a:buFont typeface="Arial" panose="020B0604020202020204" pitchFamily="34" charset="0"/>
              <a:buChar char="•"/>
            </a:pPr>
            <a:r>
              <a:rPr lang="en-US" sz="1200" dirty="0"/>
              <a:t>Rule 3-3-5 addresses speed, buoyancy, body compression, adhesives.  </a:t>
            </a:r>
          </a:p>
          <a:p>
            <a:pPr marL="914400">
              <a:buFont typeface="Arial" panose="020B0604020202020204" pitchFamily="34" charset="0"/>
              <a:buChar char="•"/>
            </a:pPr>
            <a:r>
              <a:rPr lang="en-US" sz="1200" dirty="0"/>
              <a:t>Rule 3-3-6 requires coaches to verify that all competitors are legally attired.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mn-lt"/>
                <a:ea typeface="+mn-ea"/>
                <a:cs typeface="+mn-cs"/>
              </a:rPr>
              <a:t>Rationale: </a:t>
            </a:r>
            <a:r>
              <a:rPr lang="en-US" sz="1200" b="0" kern="1200" dirty="0">
                <a:solidFill>
                  <a:schemeClr val="tx1"/>
                </a:solidFill>
                <a:effectLst/>
                <a:latin typeface="+mn-lt"/>
                <a:ea typeface="+mn-ea"/>
                <a:cs typeface="+mn-cs"/>
              </a:rPr>
              <a:t>Rule 3-3-5 and 3-3-6 were renumbered and no changes were made to this language.  </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10</a:t>
            </a:fld>
            <a:endParaRPr lang="en-US"/>
          </a:p>
        </p:txBody>
      </p:sp>
    </p:spTree>
    <p:extLst>
      <p:ext uri="{BB962C8B-B14F-4D97-AF65-F5344CB8AC3E}">
        <p14:creationId xmlns:p14="http://schemas.microsoft.com/office/powerpoint/2010/main" val="2489058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sz="1200" b="1" dirty="0"/>
              <a:t>Rule 8-1-7: </a:t>
            </a:r>
            <a:r>
              <a:rPr lang="en-US" sz="1200" dirty="0"/>
              <a:t>To finish the race, the swimmer shall contact the finish end in the manner prescribed by the stroke.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Previous language requiring the competitor to contact the touchpad or end wall between the lane lines where the touch pad should be located when in the proper position was removed.  A legal finish now requires the competitor to contact either the touchpad or the finish end according to the finish rules pertaining to the stroke being swum.  The rule no longer requires the touchpad to be contacted when electronic timing is used, provided the competitor contacts the finish wall as prescribed by the rules applicable to that stroke.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11</a:t>
            </a:fld>
            <a:endParaRPr lang="en-US"/>
          </a:p>
        </p:txBody>
      </p:sp>
    </p:spTree>
    <p:extLst>
      <p:ext uri="{BB962C8B-B14F-4D97-AF65-F5344CB8AC3E}">
        <p14:creationId xmlns:p14="http://schemas.microsoft.com/office/powerpoint/2010/main" val="369770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US" b="1" dirty="0"/>
              <a:t>Rule 1-1-1:</a:t>
            </a:r>
            <a:r>
              <a:rPr lang="en-US" dirty="0"/>
              <a:t>  </a:t>
            </a:r>
            <a:r>
              <a:rPr lang="en-US" sz="1200" kern="1200" dirty="0">
                <a:solidFill>
                  <a:schemeClr val="tx1"/>
                </a:solidFill>
                <a:effectLst/>
                <a:latin typeface="+mn-lt"/>
                <a:ea typeface="+mn-ea"/>
                <a:cs typeface="+mn-cs"/>
              </a:rPr>
              <a:t>The end walls are the walls perpendicular to the race course.</a:t>
            </a:r>
          </a:p>
          <a:p>
            <a:pPr marL="0" indent="0">
              <a:buFont typeface="Wingdings" panose="05000000000000000000" pitchFamily="2" charset="2"/>
              <a:buNone/>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Rationale:  </a:t>
            </a:r>
            <a:r>
              <a:rPr lang="en-US" b="0" dirty="0"/>
              <a:t>When competitor makes contact with the touchpad or end wall in accordance with the requirements of the stroke being swum, the race is completed.  Contact with the end wall is interpreted as contact with any structure at the end of the course (deck wall above the gutter, starting block, back of the gutter). There are a variety of pool configurations, and end walls.  If some part of the end wall is contacted, and the touchpad is not activated, timers should use backup watch times.  Timers shall not stop their watches until the competitor touches the touchpad, end wall or any solid structure at the end of the course.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dirty="0"/>
          </a:p>
          <a:p>
            <a:r>
              <a:rPr lang="en-US" sz="1200" kern="1200" dirty="0">
                <a:solidFill>
                  <a:schemeClr val="tx1"/>
                </a:solidFill>
                <a:effectLst/>
                <a:latin typeface="+mn-lt"/>
                <a:ea typeface="+mn-ea"/>
                <a:cs typeface="+mn-cs"/>
              </a:rPr>
              <a:t>Use backup times:</a:t>
            </a:r>
          </a:p>
          <a:p>
            <a:r>
              <a:rPr lang="en-US" sz="1200" kern="1200" dirty="0">
                <a:solidFill>
                  <a:schemeClr val="tx1"/>
                </a:solidFill>
                <a:effectLst/>
                <a:latin typeface="+mn-lt"/>
                <a:ea typeface="+mn-ea"/>
                <a:cs typeface="+mn-cs"/>
              </a:rPr>
              <a:t>A swimmer touches a non-sensitive area of the touchpad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 swimmer touches the touchpad but not hard enough to activate the touchpad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 swimmer misses the touchpad but touches the end wall in accordance with the stroke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 swimmer touches the end wall above the gutter and touchpad </a:t>
            </a:r>
          </a:p>
          <a:p>
            <a:r>
              <a:rPr lang="en-US" sz="1200" kern="1200" dirty="0">
                <a:solidFill>
                  <a:schemeClr val="tx1"/>
                </a:solidFill>
                <a:effectLst/>
                <a:latin typeface="+mn-lt"/>
                <a:ea typeface="+mn-ea"/>
                <a:cs typeface="+mn-cs"/>
              </a:rPr>
              <a:t>A swimmer touches the starting block wall above the gutter and touchpad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 backstroke swimmer finishes in the recessed portion of the gutter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12</a:t>
            </a:fld>
            <a:endParaRPr lang="en-US"/>
          </a:p>
        </p:txBody>
      </p:sp>
    </p:spTree>
    <p:extLst>
      <p:ext uri="{BB962C8B-B14F-4D97-AF65-F5344CB8AC3E}">
        <p14:creationId xmlns:p14="http://schemas.microsoft.com/office/powerpoint/2010/main" val="2089567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lvl="0" indent="-171450">
              <a:buFont typeface="Wingdings" panose="05000000000000000000" pitchFamily="2" charset="2"/>
              <a:buChar char="§"/>
            </a:pPr>
            <a:r>
              <a:rPr lang="en-US" sz="1200" b="1" dirty="0"/>
              <a:t>Rule 8-2-1g</a:t>
            </a:r>
            <a:endParaRPr lang="en-US" sz="1200" dirty="0"/>
          </a:p>
          <a:p>
            <a:pPr marL="0" lvl="0" indent="0">
              <a:buFont typeface="Wingdings" panose="05000000000000000000" pitchFamily="2" charset="2"/>
              <a:buNone/>
              <a:tabLst>
                <a:tab pos="457200" algn="l"/>
              </a:tabLst>
            </a:pPr>
            <a:r>
              <a:rPr lang="en-US" sz="1200" dirty="0"/>
              <a:t>    The backstroke finish requires completion of the required distance and contact with the touchpad or finish end by any part of the swimmer with some part of</a:t>
            </a:r>
            <a:br>
              <a:rPr lang="en-US" sz="1200" dirty="0"/>
            </a:br>
            <a:r>
              <a:rPr lang="en-US" sz="1200" dirty="0"/>
              <a:t>     the body at or above the surface.</a:t>
            </a:r>
          </a:p>
          <a:p>
            <a:pPr marL="0" indent="0">
              <a:buNone/>
            </a:pPr>
            <a:endParaRPr lang="en-US" sz="1200" dirty="0"/>
          </a:p>
          <a:p>
            <a:pPr marL="171450" lvl="0" indent="-171450">
              <a:buFont typeface="Wingdings" panose="05000000000000000000" pitchFamily="2" charset="2"/>
              <a:buChar char="§"/>
              <a:tabLst>
                <a:tab pos="457200" algn="l"/>
              </a:tabLst>
            </a:pPr>
            <a:r>
              <a:rPr lang="en-US" sz="1200" b="1" dirty="0"/>
              <a:t>Rule 8-2-2h</a:t>
            </a:r>
            <a:br>
              <a:rPr lang="en-US" sz="1200" b="1" dirty="0"/>
            </a:br>
            <a:r>
              <a:rPr lang="en-US" sz="1200" dirty="0"/>
              <a:t>The breaststroke finish requires completion of the required distance and contact with the touchpad or finish end with both hands simultaneously, not necessarily on the same plane.</a:t>
            </a:r>
          </a:p>
          <a:p>
            <a:endParaRPr lang="en-US" dirty="0"/>
          </a:p>
          <a:p>
            <a:r>
              <a:rPr lang="en-US" b="1" dirty="0"/>
              <a:t>Rationale:  </a:t>
            </a:r>
            <a:r>
              <a:rPr lang="en-US" b="0" dirty="0"/>
              <a:t>Competitors are required to make contact with the touchpad or finish end in the manner prescribed by the stroke being swum.  For example, In the backstroke, the competitor shall remain on the back during the finish.</a:t>
            </a:r>
            <a:endParaRPr lang="en-US" b="1" dirty="0"/>
          </a:p>
          <a:p>
            <a:endParaRPr lang="en-US" sz="1200" strike="sngStrike"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13</a:t>
            </a:fld>
            <a:endParaRPr lang="en-US"/>
          </a:p>
        </p:txBody>
      </p:sp>
    </p:spTree>
    <p:extLst>
      <p:ext uri="{BB962C8B-B14F-4D97-AF65-F5344CB8AC3E}">
        <p14:creationId xmlns:p14="http://schemas.microsoft.com/office/powerpoint/2010/main" val="2779917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Wingdings" panose="05000000000000000000" pitchFamily="2" charset="2"/>
              <a:buChar char="§"/>
            </a:pPr>
            <a:r>
              <a:rPr lang="en-US" sz="1200" b="1" dirty="0"/>
              <a:t>Rule 8-2-3g</a:t>
            </a:r>
            <a:br>
              <a:rPr lang="en-US" sz="1200" b="1" dirty="0"/>
            </a:br>
            <a:r>
              <a:rPr lang="en-US" sz="1200" dirty="0"/>
              <a:t>The butterfly finish requires completion of the required distance and contact with the touchpad or finish end with both hands simultaneously, not necessarily on the same plane.</a:t>
            </a:r>
          </a:p>
          <a:p>
            <a:pPr marL="0" indent="0">
              <a:buNone/>
            </a:pPr>
            <a:endParaRPr lang="en-US" sz="1200" dirty="0"/>
          </a:p>
          <a:p>
            <a:pPr marL="171450" lvl="0" indent="-171450">
              <a:buFont typeface="Wingdings" panose="05000000000000000000" pitchFamily="2" charset="2"/>
              <a:buChar char="§"/>
            </a:pPr>
            <a:r>
              <a:rPr lang="en-US" sz="1200" b="1" dirty="0"/>
              <a:t>Rule 8-2-4e</a:t>
            </a:r>
            <a:br>
              <a:rPr lang="en-US" sz="1200" b="1" dirty="0"/>
            </a:br>
            <a:r>
              <a:rPr lang="en-US" sz="1200" dirty="0"/>
              <a:t>The freestyle finish requires completion of the required distance and contact with the touchpad or the finish end by any part of the swimmer.</a:t>
            </a:r>
          </a:p>
          <a:p>
            <a:pPr marL="171450" indent="-171450">
              <a:buFont typeface="Wingdings" panose="05000000000000000000" pitchFamily="2" charset="2"/>
              <a:buChar cha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Rationale:  </a:t>
            </a:r>
            <a:r>
              <a:rPr lang="en-US" b="0" dirty="0"/>
              <a:t>Again, in the butterfly and the freestyle, competitors are required to make contact with the touchpad or finish end.  All specific rules applicable to the stroke being swum must be adhered to.</a:t>
            </a:r>
            <a:endParaRPr lang="en-US" b="1"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14</a:t>
            </a:fld>
            <a:endParaRPr lang="en-US"/>
          </a:p>
        </p:txBody>
      </p:sp>
    </p:spTree>
    <p:extLst>
      <p:ext uri="{BB962C8B-B14F-4D97-AF65-F5344CB8AC3E}">
        <p14:creationId xmlns:p14="http://schemas.microsoft.com/office/powerpoint/2010/main" val="3124460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lvl="0" indent="-171450">
              <a:buFont typeface="Wingdings" panose="05000000000000000000" pitchFamily="2" charset="2"/>
              <a:buChar char="§"/>
            </a:pPr>
            <a:r>
              <a:rPr lang="en-US" sz="1200" b="1" dirty="0"/>
              <a:t>Rule 8-3-5: </a:t>
            </a:r>
            <a:r>
              <a:rPr lang="en-US" sz="1200" dirty="0"/>
              <a:t>Each swimmer of a relay team must contact the finish end at the conclusion of his or her leg of the relay in accordance with the finish rule applicable to the stroke being swum.</a:t>
            </a:r>
            <a:br>
              <a:rPr lang="en-US" sz="1200" strike="sngStrike" dirty="0"/>
            </a:br>
            <a:endParaRPr lang="en-US" sz="1200" dirty="0"/>
          </a:p>
          <a:p>
            <a:pPr marL="0" indent="0">
              <a:buNone/>
            </a:pPr>
            <a:r>
              <a:rPr lang="en-US" sz="1200" b="1" dirty="0"/>
              <a:t>Rationale:  </a:t>
            </a:r>
            <a:r>
              <a:rPr lang="en-US" sz="1200" b="0" dirty="0"/>
              <a:t>Language requiring only the final swimmer to contact the touchpad was removed.  </a:t>
            </a:r>
            <a:r>
              <a:rPr lang="en-US" sz="1200" dirty="0"/>
              <a:t>The wording was amended to be consistent with the changes to Rule 8-1-7 and requires each swimmer to contact the finish end at the conclusion of his or her leg in accordance with the finish rule applicable to the stroke being swum. </a:t>
            </a:r>
            <a:r>
              <a:rPr lang="en-US" sz="1200" kern="1200" dirty="0">
                <a:solidFill>
                  <a:schemeClr val="tx1"/>
                </a:solidFill>
                <a:effectLst/>
                <a:latin typeface="+mn-lt"/>
                <a:ea typeface="+mn-ea"/>
                <a:cs typeface="+mn-cs"/>
              </a:rPr>
              <a:t>Relay takeoff judges will need to be aware that the incoming swimmer has finished his/her leg when ANY structural part of the end of the pool (including starting blocks) is contacted, and the release of the next swimmer must be assessed in that framework.  If relay judging equipment is being utilized, there will be no viable data available unless the incoming swimmer activates the touchpad on each exchange.</a:t>
            </a:r>
            <a:endParaRPr lang="en-US" sz="1200"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r>
              <a:rPr lang="en-US" dirty="0"/>
              <a:t> </a:t>
            </a: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15</a:t>
            </a:fld>
            <a:endParaRPr lang="en-US"/>
          </a:p>
        </p:txBody>
      </p:sp>
    </p:spTree>
    <p:extLst>
      <p:ext uri="{BB962C8B-B14F-4D97-AF65-F5344CB8AC3E}">
        <p14:creationId xmlns:p14="http://schemas.microsoft.com/office/powerpoint/2010/main" val="522435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sz="1200" dirty="0"/>
              <a:t>A fulcrum, which can be moved and set at varying positions between 5 feet </a:t>
            </a:r>
            <a:r>
              <a:rPr lang="en-US" sz="1200" u="sng" dirty="0"/>
              <a:t>1</a:t>
            </a:r>
            <a:r>
              <a:rPr lang="en-US" sz="1200" dirty="0"/>
              <a:t> inch and 7 feet 6 inches (</a:t>
            </a:r>
            <a:r>
              <a:rPr lang="en-US" sz="1200" u="sng" dirty="0"/>
              <a:t>1.549</a:t>
            </a:r>
            <a:r>
              <a:rPr lang="en-US" sz="1200" dirty="0"/>
              <a:t> m and 2.286 m) from the rear of the diving board, is required.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t>Rational: </a:t>
            </a:r>
            <a:r>
              <a:rPr lang="en-US" sz="1200" dirty="0"/>
              <a:t>The change expands the range of where the fulcrum can be set, from 5 feet 1 inch to 7 feet 6 inches.  These measurements aligns with current diving board manufacturers’ installation directions.  </a:t>
            </a:r>
            <a:r>
              <a:rPr lang="en-US" sz="1200" kern="1200" dirty="0">
                <a:solidFill>
                  <a:schemeClr val="tx1"/>
                </a:solidFill>
                <a:effectLst/>
                <a:latin typeface="+mn-lt"/>
                <a:ea typeface="+mn-ea"/>
                <a:cs typeface="+mn-cs"/>
              </a:rPr>
              <a:t>The rule was updated</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to comply with current industry standards.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16</a:t>
            </a:fld>
            <a:endParaRPr lang="en-US"/>
          </a:p>
        </p:txBody>
      </p:sp>
    </p:spTree>
    <p:extLst>
      <p:ext uri="{BB962C8B-B14F-4D97-AF65-F5344CB8AC3E}">
        <p14:creationId xmlns:p14="http://schemas.microsoft.com/office/powerpoint/2010/main" val="378007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57200" marR="0" indent="-457200">
              <a:spcBef>
                <a:spcPts val="0"/>
              </a:spcBef>
              <a:spcAft>
                <a:spcPts val="0"/>
              </a:spcAft>
              <a:buFont typeface="Wingdings" panose="05000000000000000000" pitchFamily="2" charset="2"/>
              <a:buChar char="§"/>
            </a:pPr>
            <a:r>
              <a:rPr lang="en-US" sz="1200" dirty="0">
                <a:latin typeface="+mn-lt"/>
                <a:ea typeface="Arial" panose="020B0604020202020204" pitchFamily="34" charset="0"/>
              </a:rPr>
              <a:t>The degree of difficulty of four dives has been changed: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r>
              <a:rPr lang="en-US" sz="1200" b="1" kern="1200" dirty="0">
                <a:solidFill>
                  <a:schemeClr val="tx1"/>
                </a:solidFill>
                <a:effectLst/>
                <a:latin typeface="+mn-lt"/>
                <a:ea typeface="+mn-ea"/>
                <a:cs typeface="+mn-cs"/>
              </a:rPr>
              <a:t>Rationale:  </a:t>
            </a:r>
            <a:r>
              <a:rPr lang="en-US" sz="1200" kern="1200" dirty="0">
                <a:solidFill>
                  <a:schemeClr val="tx1"/>
                </a:solidFill>
                <a:effectLst/>
                <a:latin typeface="+mn-lt"/>
                <a:ea typeface="+mn-ea"/>
                <a:cs typeface="+mn-cs"/>
              </a:rPr>
              <a:t> This change provides consistency of degree of difficulties assessed to back and reverse dives (head first entries) versus back and reverse somersaults (feet first entries).  The degree of difficulty for back and reverse double somersaults was lowered to match back and reverse 1½ somersaults.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Because this is a change from current FINA degree of difficulty assessments, meet management is advised to edit diving software programs relative to these changes so that the correct degree of difficulty is applied when computer software is utilized to conduct a meet.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17</a:t>
            </a:fld>
            <a:endParaRPr lang="en-US"/>
          </a:p>
        </p:txBody>
      </p:sp>
    </p:spTree>
    <p:extLst>
      <p:ext uri="{BB962C8B-B14F-4D97-AF65-F5344CB8AC3E}">
        <p14:creationId xmlns:p14="http://schemas.microsoft.com/office/powerpoint/2010/main" val="3506965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Wingdings" panose="05000000000000000000" pitchFamily="2" charset="2"/>
              <a:buChar char="§"/>
              <a:tabLst>
                <a:tab pos="349250" algn="l"/>
              </a:tabLst>
            </a:pPr>
            <a:r>
              <a:rPr lang="en-US" sz="1200" dirty="0"/>
              <a:t>The flight shall be either in the:</a:t>
            </a:r>
            <a:br>
              <a:rPr lang="en-US" sz="1200" dirty="0"/>
            </a:br>
            <a:r>
              <a:rPr lang="en-US" sz="1200" dirty="0"/>
              <a:t>a.	straight position </a:t>
            </a:r>
            <a:r>
              <a:rPr lang="en-US" sz="1200" u="sng" dirty="0"/>
              <a:t>where the body shall not be bent either at the knees or hips. The feet shall be together and the toes pointed. The position of the arms is at</a:t>
            </a:r>
            <a:br>
              <a:rPr lang="en-US" sz="1200" u="sng" dirty="0"/>
            </a:br>
            <a:r>
              <a:rPr lang="en-US" sz="1200" u="none" dirty="0"/>
              <a:t>     </a:t>
            </a:r>
            <a:r>
              <a:rPr lang="en-US" sz="1200" u="sng" dirty="0"/>
              <a:t>the option of the diver; </a:t>
            </a:r>
          </a:p>
          <a:p>
            <a:pPr marL="0" indent="0">
              <a:buFontTx/>
              <a:buNone/>
              <a:tabLst>
                <a:tab pos="349250" algn="l"/>
              </a:tabLst>
            </a:pPr>
            <a:r>
              <a:rPr lang="en-US" sz="1200" u="none" dirty="0"/>
              <a:t>     b.  </a:t>
            </a:r>
            <a:r>
              <a:rPr lang="en-US" sz="1200" dirty="0"/>
              <a:t>pike position in which the body shall be bent at the hips, </a:t>
            </a:r>
            <a:r>
              <a:rPr lang="en-US" sz="1200" u="sng" dirty="0"/>
              <a:t>the legs must be kept straight at the knees, the feet shall be together, and the toes pointed. The</a:t>
            </a:r>
            <a:br>
              <a:rPr lang="en-US" sz="1200" u="sng" dirty="0"/>
            </a:br>
            <a:r>
              <a:rPr lang="en-US" sz="1200" u="none" dirty="0"/>
              <a:t>          </a:t>
            </a:r>
            <a:r>
              <a:rPr lang="en-US" sz="1200" u="sng" dirty="0"/>
              <a:t>position of the arms is at the option of the diver;</a:t>
            </a:r>
          </a:p>
          <a:p>
            <a:pPr lvl="0">
              <a:buFont typeface="+mj-lt"/>
              <a:buNone/>
            </a:pPr>
            <a:r>
              <a:rPr lang="en-US" sz="1200" dirty="0"/>
              <a:t>     c.  tuck position in which the body </a:t>
            </a:r>
            <a:r>
              <a:rPr lang="en-US" sz="1200" u="sng" dirty="0"/>
              <a:t>shall be compact,</a:t>
            </a:r>
            <a:r>
              <a:rPr lang="en-US" sz="1200" strike="sngStrike" dirty="0"/>
              <a:t> is</a:t>
            </a:r>
            <a:r>
              <a:rPr lang="en-US" sz="1200" dirty="0"/>
              <a:t> bent at the k</a:t>
            </a:r>
            <a:r>
              <a:rPr lang="en-US" sz="1200" u="sng" dirty="0"/>
              <a:t>nees and hips with the knees and feet close together within the bodyline of the shoulders.</a:t>
            </a:r>
            <a:br>
              <a:rPr lang="en-US" sz="1200" u="sng" dirty="0"/>
            </a:br>
            <a:r>
              <a:rPr lang="en-US" sz="1200" u="none" dirty="0"/>
              <a:t>         </a:t>
            </a:r>
            <a:r>
              <a:rPr lang="en-US" sz="1200" u="sng" dirty="0"/>
              <a:t>The hands shall be on the lower legs and the toes pointed;</a:t>
            </a:r>
            <a:endParaRPr lang="en-US" sz="1200" dirty="0"/>
          </a:p>
          <a:p>
            <a:pPr>
              <a:buFont typeface="+mj-lt"/>
              <a:buNone/>
            </a:pPr>
            <a:r>
              <a:rPr lang="en-US" sz="1200" dirty="0"/>
              <a:t>     d.  free position in which a combination of positions may be used to perform twisting dives.</a:t>
            </a:r>
          </a:p>
          <a:p>
            <a:pPr marL="0" indent="0">
              <a:buNone/>
            </a:pPr>
            <a:endParaRPr lang="en-US" sz="1600" dirty="0"/>
          </a:p>
          <a:p>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Diving descriptions were adjusted to maintain consistency with national trends.  The language has been updated to clarify requirements of the straight, pike, tuck, and free positions. 	</a:t>
            </a: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18</a:t>
            </a:fld>
            <a:endParaRPr lang="en-US"/>
          </a:p>
        </p:txBody>
      </p:sp>
    </p:spTree>
    <p:extLst>
      <p:ext uri="{BB962C8B-B14F-4D97-AF65-F5344CB8AC3E}">
        <p14:creationId xmlns:p14="http://schemas.microsoft.com/office/powerpoint/2010/main" val="35209141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Wingdings" panose="05000000000000000000" pitchFamily="2" charset="2"/>
              <a:buChar char="§"/>
            </a:pPr>
            <a:r>
              <a:rPr lang="en-US" sz="1200" dirty="0"/>
              <a:t>A dive is unsatisfactory if, in the diving referee's opinion:</a:t>
            </a:r>
          </a:p>
          <a:p>
            <a:pPr marL="0" indent="0">
              <a:buNone/>
            </a:pPr>
            <a:endParaRPr lang="en-US" sz="1050" b="1" dirty="0"/>
          </a:p>
          <a:p>
            <a:pPr marL="0" indent="0">
              <a:buNone/>
            </a:pPr>
            <a:r>
              <a:rPr lang="en-US" sz="1200" b="1" dirty="0"/>
              <a:t>     NOTE: </a:t>
            </a:r>
            <a:r>
              <a:rPr lang="en-US" sz="1200" dirty="0"/>
              <a:t>In a championship meet, the diving referee may consult with a designated member of the judging panel concerning a possible </a:t>
            </a:r>
            <a:r>
              <a:rPr lang="en-US" sz="1200" u="sng" dirty="0"/>
              <a:t>unsatisfactory</a:t>
            </a:r>
            <a:r>
              <a:rPr lang="en-US" sz="1200" dirty="0"/>
              <a:t> dive.</a:t>
            </a:r>
          </a:p>
          <a:p>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The addition of the NOTE</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consistent</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with the diving referee’s capability of consulting with a designated member of the judging panel concerning a possible failed dive. Now the diving referee may confer with said member regarding an unsatisfactory dive.  Use of another perspective is appropriate because the penalty for an unsatisfactory dive is severe.  Often, judges are not able to be positioned so that all have an ideal view of the diver’s performance.</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19</a:t>
            </a:fld>
            <a:endParaRPr lang="en-US"/>
          </a:p>
        </p:txBody>
      </p:sp>
    </p:spTree>
    <p:extLst>
      <p:ext uri="{BB962C8B-B14F-4D97-AF65-F5344CB8AC3E}">
        <p14:creationId xmlns:p14="http://schemas.microsoft.com/office/powerpoint/2010/main" val="39848894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20</a:t>
            </a:fld>
            <a:endParaRPr lang="en-US"/>
          </a:p>
        </p:txBody>
      </p:sp>
    </p:spTree>
    <p:extLst>
      <p:ext uri="{BB962C8B-B14F-4D97-AF65-F5344CB8AC3E}">
        <p14:creationId xmlns:p14="http://schemas.microsoft.com/office/powerpoint/2010/main" val="28002115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sz="1200" dirty="0"/>
              <a:t>In </a:t>
            </a:r>
            <a:r>
              <a:rPr lang="en-US" sz="1200" u="sng" dirty="0">
                <a:solidFill>
                  <a:srgbClr val="FF0000"/>
                </a:solidFill>
              </a:rPr>
              <a:t>championship meets </a:t>
            </a:r>
            <a:r>
              <a:rPr lang="en-US" sz="1200" strike="sngStrike" dirty="0">
                <a:solidFill>
                  <a:srgbClr val="FF0000"/>
                </a:solidFill>
              </a:rPr>
              <a:t>multi-team</a:t>
            </a:r>
            <a:r>
              <a:rPr lang="en-US" sz="1200" dirty="0"/>
              <a:t> meets, a meet committee and a meet director shall assume responsibility for all aspects of meet management. The meet committee shall make decisions on matters not specifically covered by the rules or on the misapplication of a rule during a meet. Judgment calls of officials are not subject to review by this committee. The decisions of the meet committee are final.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mn-lt"/>
                <a:ea typeface="+mn-ea"/>
                <a:cs typeface="+mn-cs"/>
              </a:rPr>
              <a:t>Rationale:</a:t>
            </a:r>
            <a:r>
              <a:rPr lang="en-US" sz="1200" kern="1200" dirty="0">
                <a:solidFill>
                  <a:schemeClr val="tx1"/>
                </a:solidFill>
                <a:effectLst/>
                <a:latin typeface="+mn-lt"/>
                <a:ea typeface="+mn-ea"/>
                <a:cs typeface="+mn-cs"/>
              </a:rPr>
              <a:t> The editorial change clarifies that a meet committee and meet director are only required for championship meets. Other meets are administered by the referee or other officials appropriate to the type of meet.</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21</a:t>
            </a:fld>
            <a:endParaRPr lang="en-US"/>
          </a:p>
        </p:txBody>
      </p:sp>
    </p:spTree>
    <p:extLst>
      <p:ext uri="{BB962C8B-B14F-4D97-AF65-F5344CB8AC3E}">
        <p14:creationId xmlns:p14="http://schemas.microsoft.com/office/powerpoint/2010/main" val="39307878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 During the meet, the responsibilities of the referee are to:</a:t>
            </a:r>
          </a:p>
          <a:p>
            <a:pPr marL="0" indent="0">
              <a:spcAft>
                <a:spcPts val="600"/>
              </a:spcAft>
              <a:buNone/>
              <a:tabLst>
                <a:tab pos="457200" algn="l"/>
              </a:tabLst>
            </a:pPr>
            <a:r>
              <a:rPr lang="en-US" dirty="0"/>
              <a:t>     Notify the competitor's coach of an observed violation of </a:t>
            </a:r>
            <a:r>
              <a:rPr lang="en-US" u="sng" dirty="0"/>
              <a:t>3-3-2</a:t>
            </a:r>
            <a:r>
              <a:rPr lang="en-US" dirty="0"/>
              <a:t> during competition. This may be accomplished with a verbal announcement if the competitor’s coach cannot be reached without delay of the meet.</a:t>
            </a:r>
          </a:p>
          <a:p>
            <a:br>
              <a:rPr lang="en-US" dirty="0"/>
            </a:br>
            <a:r>
              <a:rPr lang="en-US" b="1" dirty="0"/>
              <a:t>Rationale: </a:t>
            </a:r>
            <a:r>
              <a:rPr lang="en-US" b="0" dirty="0"/>
              <a:t>The change in rule reference was a result of the change to Rule 3-3.</a:t>
            </a:r>
            <a:endParaRPr lang="en-US" b="1"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22</a:t>
            </a:fld>
            <a:endParaRPr lang="en-US"/>
          </a:p>
        </p:txBody>
      </p:sp>
    </p:spTree>
    <p:extLst>
      <p:ext uri="{BB962C8B-B14F-4D97-AF65-F5344CB8AC3E}">
        <p14:creationId xmlns:p14="http://schemas.microsoft.com/office/powerpoint/2010/main" val="19132640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spcAft>
                <a:spcPts val="600"/>
              </a:spcAft>
              <a:buFont typeface="Arial" panose="020B0604020202020204" pitchFamily="34" charset="0"/>
              <a:buChar char="•"/>
            </a:pPr>
            <a:r>
              <a:rPr lang="en-US" dirty="0"/>
              <a:t>A row in the </a:t>
            </a:r>
            <a:r>
              <a:rPr lang="en-US" b="1" dirty="0"/>
              <a:t>Figure 9 Table</a:t>
            </a:r>
            <a:r>
              <a:rPr lang="en-US" dirty="0"/>
              <a:t> was omitted from the previous rule book and has been reinserted to Rule 9-4-1d.</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Rationale:  </a:t>
            </a:r>
            <a:r>
              <a:rPr lang="en-US" sz="1200" b="0" kern="1200" dirty="0">
                <a:solidFill>
                  <a:schemeClr val="tx1"/>
                </a:solidFill>
                <a:effectLst/>
                <a:latin typeface="+mn-lt"/>
                <a:ea typeface="+mn-ea"/>
                <a:cs typeface="+mn-cs"/>
              </a:rPr>
              <a:t>The middle row was omitted from the hard copy of the 2018-19 NFHS Swimming and Diving Rules Book.  It depicts when voluntary and optional dives must be performed during the preliminary, semi-final, and final round of an eleven-dive meet.  It has been reinserted.</a:t>
            </a:r>
          </a:p>
          <a:p>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23</a:t>
            </a:fld>
            <a:endParaRPr lang="en-US"/>
          </a:p>
        </p:txBody>
      </p:sp>
    </p:spTree>
    <p:extLst>
      <p:ext uri="{BB962C8B-B14F-4D97-AF65-F5344CB8AC3E}">
        <p14:creationId xmlns:p14="http://schemas.microsoft.com/office/powerpoint/2010/main" val="40113768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24</a:t>
            </a:fld>
            <a:endParaRPr lang="en-US"/>
          </a:p>
        </p:txBody>
      </p:sp>
    </p:spTree>
    <p:extLst>
      <p:ext uri="{BB962C8B-B14F-4D97-AF65-F5344CB8AC3E}">
        <p14:creationId xmlns:p14="http://schemas.microsoft.com/office/powerpoint/2010/main" val="41756755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fontAlgn="t">
              <a:buFont typeface="Wingdings" panose="05000000000000000000" pitchFamily="2" charset="2"/>
              <a:buChar char="§"/>
            </a:pPr>
            <a:r>
              <a:rPr lang="en-US" sz="1200" b="1" dirty="0"/>
              <a:t>How to Avoid Shallow Water Blackout</a:t>
            </a:r>
            <a:r>
              <a:rPr lang="en-US" sz="800" b="1" dirty="0"/>
              <a:t> </a:t>
            </a:r>
            <a:endParaRPr lang="en-US" sz="1200" dirty="0"/>
          </a:p>
          <a:p>
            <a:pPr marL="1031875" lvl="0" indent="-457200" fontAlgn="t">
              <a:buFont typeface="Arial" panose="020B0604020202020204" pitchFamily="34" charset="0"/>
              <a:buChar char="•"/>
            </a:pPr>
            <a:r>
              <a:rPr lang="en-US" sz="1200" dirty="0"/>
              <a:t>Never hyperventilate</a:t>
            </a:r>
            <a:r>
              <a:rPr lang="en-US" sz="800" dirty="0"/>
              <a:t> </a:t>
            </a:r>
            <a:endParaRPr lang="en-US" sz="1200" dirty="0"/>
          </a:p>
          <a:p>
            <a:pPr marL="1031875" lvl="0" indent="-457200" fontAlgn="t">
              <a:buFont typeface="Arial" panose="020B0604020202020204" pitchFamily="34" charset="0"/>
              <a:buChar char="•"/>
            </a:pPr>
            <a:r>
              <a:rPr lang="en-US" sz="1200" dirty="0"/>
              <a:t>Never ignore the urge to breathe</a:t>
            </a:r>
            <a:r>
              <a:rPr lang="en-US" sz="800" dirty="0"/>
              <a:t> </a:t>
            </a:r>
            <a:endParaRPr lang="en-US" sz="1200" dirty="0"/>
          </a:p>
          <a:p>
            <a:pPr marL="1031875" lvl="0" indent="-457200" fontAlgn="t">
              <a:buFont typeface="Arial" panose="020B0604020202020204" pitchFamily="34" charset="0"/>
              <a:buChar char="•"/>
            </a:pPr>
            <a:r>
              <a:rPr lang="en-US" sz="1200" dirty="0"/>
              <a:t>Never swim alone</a:t>
            </a:r>
            <a:endParaRPr lang="en-US" sz="800" dirty="0"/>
          </a:p>
          <a:p>
            <a:pPr marL="1031875" lvl="0" indent="-457200" fontAlgn="t">
              <a:buFont typeface="Arial" panose="020B0604020202020204" pitchFamily="34" charset="0"/>
              <a:buChar char="•"/>
            </a:pPr>
            <a:r>
              <a:rPr lang="en-US" sz="1200" dirty="0"/>
              <a:t>Never play breath holding games</a:t>
            </a:r>
            <a:r>
              <a:rPr lang="en-US" sz="800" dirty="0"/>
              <a:t> </a:t>
            </a:r>
            <a:endParaRPr lang="en-US" sz="1200" dirty="0"/>
          </a:p>
          <a:p>
            <a:pPr marL="1031875" indent="-457200">
              <a:buFont typeface="Arial" panose="020B0604020202020204" pitchFamily="34" charset="0"/>
              <a:buChar char="•"/>
            </a:pPr>
            <a:r>
              <a:rPr lang="en-US" sz="1200" dirty="0"/>
              <a:t>No repetitive underwater laps</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Rationale: </a:t>
            </a:r>
            <a:r>
              <a:rPr lang="en-US" sz="1200" dirty="0"/>
              <a:t>The rules for NFHS swimming and diving exist to ensure fair competition in a positive, safe and healthy environment. Consequently, the NFHS Swimming and Diving Rules Committee recognizes concerns that have been raised over instances of shallow water blackout, otherwise known as hypoxic blackout, which can affect swimmers of all experience levels.  Shallow water blackout is a potentially fatal condition that causes a swimmer to lose consciousness while under water.  Shallow water blackout can be prevented through education, awareness, and understanding of the dangers of breath-holding. For further information, visit shallowwaterblackoutprevention.org. </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25</a:t>
            </a:fld>
            <a:endParaRPr lang="en-US"/>
          </a:p>
        </p:txBody>
      </p:sp>
    </p:spTree>
    <p:extLst>
      <p:ext uri="{BB962C8B-B14F-4D97-AF65-F5344CB8AC3E}">
        <p14:creationId xmlns:p14="http://schemas.microsoft.com/office/powerpoint/2010/main" val="18763073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171450" indent="-171450">
              <a:buFont typeface="Wingdings" panose="05000000000000000000" pitchFamily="2" charset="2"/>
              <a:buChar char="§"/>
            </a:pPr>
            <a:r>
              <a:rPr lang="en-US" sz="1200" dirty="0"/>
              <a:t>Suit Coverage:</a:t>
            </a:r>
          </a:p>
          <a:p>
            <a:pPr marL="914400">
              <a:buFont typeface="Arial" panose="020B0604020202020204" pitchFamily="34" charset="0"/>
              <a:buChar char="•"/>
            </a:pPr>
            <a:r>
              <a:rPr lang="en-US" sz="1200" dirty="0"/>
              <a:t>Continues to be a focus of administrators, coaches, and officials, and competitors; </a:t>
            </a:r>
            <a:endParaRPr lang="en-US" sz="800" dirty="0"/>
          </a:p>
          <a:p>
            <a:pPr marL="914400">
              <a:buFont typeface="Arial" panose="020B0604020202020204" pitchFamily="34" charset="0"/>
              <a:buChar char="•"/>
            </a:pPr>
            <a:r>
              <a:rPr lang="en-US" sz="1200" dirty="0"/>
              <a:t>Language addressing coverage and the protocol for addressing violations has been reorganized in the rules book;</a:t>
            </a:r>
            <a:r>
              <a:rPr lang="en-US" sz="800" dirty="0"/>
              <a:t> </a:t>
            </a:r>
            <a:endParaRPr lang="en-US" sz="1200" dirty="0"/>
          </a:p>
          <a:p>
            <a:pPr marL="914400">
              <a:buFont typeface="Arial" panose="020B0604020202020204" pitchFamily="34" charset="0"/>
              <a:buChar char="•"/>
            </a:pPr>
            <a:r>
              <a:rPr lang="en-US" sz="1200" dirty="0"/>
              <a:t>Pre-meet coaches and athlete meetings requires the coach to verify that his/her athletes are properly and legally equipped; </a:t>
            </a:r>
            <a:r>
              <a:rPr lang="en-US" sz="800" dirty="0"/>
              <a:t> </a:t>
            </a:r>
            <a:endParaRPr lang="en-US" sz="1200" dirty="0"/>
          </a:p>
          <a:p>
            <a:pPr marL="914400">
              <a:buFont typeface="Arial" panose="020B0604020202020204" pitchFamily="34" charset="0"/>
              <a:buChar char="•"/>
            </a:pPr>
            <a:r>
              <a:rPr lang="en-US" sz="1200" dirty="0"/>
              <a:t>It is recommended that school administrators and coaches address suit coverage with parents and athletes during their pre-season meetings.</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Rationale: </a:t>
            </a:r>
            <a:r>
              <a:rPr lang="en-US" sz="1200" b="0" dirty="0"/>
              <a:t>Suit c</a:t>
            </a:r>
            <a:r>
              <a:rPr lang="en-US" sz="1200" dirty="0"/>
              <a:t>overage continues to be a focus of administrators, coaches, and officials, and competitors.  While the rule itself has not changed, language addressing coverage and the protocol for addressing violations has been reorganized in the rules book.  In addition, pre-meet coaches and athlete meetings have been mandated, which is an opportunity for the coach to verify that his/her athletes are properly and legally equipped AND an opportunity for captains/peers to consult with their teammates to assure suits and caps meet rule guidelines.  It is recommended that coaches address suit coverage with parents and athletes during their pre-season meetings, to specify that suits should be worn as the manufacturer has intended and that athletes purchasing personal suits for competition only obtain suits that comply with NFHS rules regarding appropriate coverage as well as design and decoration.</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26</a:t>
            </a:fld>
            <a:endParaRPr lang="en-US"/>
          </a:p>
        </p:txBody>
      </p:sp>
    </p:spTree>
    <p:extLst>
      <p:ext uri="{BB962C8B-B14F-4D97-AF65-F5344CB8AC3E}">
        <p14:creationId xmlns:p14="http://schemas.microsoft.com/office/powerpoint/2010/main" val="7933219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Accommodations for Students With a Disability Updates</a:t>
            </a:r>
          </a:p>
          <a:p>
            <a:pPr marL="914400">
              <a:buFont typeface="Arial" panose="020B0604020202020204" pitchFamily="34" charset="0"/>
              <a:buChar char="•"/>
            </a:pPr>
            <a:r>
              <a:rPr lang="en-US" b="1" dirty="0"/>
              <a:t>    </a:t>
            </a:r>
            <a:r>
              <a:rPr lang="en-US" dirty="0"/>
              <a:t>Updated language for hearing and visual impairments; </a:t>
            </a:r>
          </a:p>
          <a:p>
            <a:pPr marL="914400">
              <a:buFont typeface="Arial" panose="020B0604020202020204" pitchFamily="34" charset="0"/>
              <a:buChar char="•"/>
            </a:pPr>
            <a:r>
              <a:rPr lang="en-US" dirty="0"/>
              <a:t>    Updated images of official’s signals for forward and backstroke starts;</a:t>
            </a:r>
          </a:p>
          <a:p>
            <a:pPr marL="914400">
              <a:buFont typeface="Arial" panose="020B0604020202020204" pitchFamily="34" charset="0"/>
              <a:buChar char="•"/>
            </a:pPr>
            <a:r>
              <a:rPr lang="en-US" dirty="0"/>
              <a:t>    Updated images of modified starting positions;</a:t>
            </a:r>
          </a:p>
          <a:p>
            <a:pPr marL="914400">
              <a:buFont typeface="Arial" panose="020B0604020202020204" pitchFamily="34" charset="0"/>
              <a:buChar char="•"/>
            </a:pPr>
            <a:r>
              <a:rPr lang="en-US" dirty="0"/>
              <a:t>    Available in the 2019 NFHS Swimming Officials Guidelines Manual. </a:t>
            </a:r>
          </a:p>
          <a:p>
            <a:pPr marL="0" indent="0">
              <a:buFont typeface="Arial" panose="020B0604020202020204" pitchFamily="34" charset="0"/>
              <a:buNone/>
            </a:pPr>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Rationale: </a:t>
            </a:r>
            <a:r>
              <a:rPr lang="en-US" dirty="0"/>
              <a:t>Language and officials signals regarding the inclusion of students with a disability have been updated and will be available in the 2019 NFHS Swimming Officials Guidelines Manual.  Included are updated images of officials signals for the forward and backstroke start as well as images for modified starting positions.  Specific accommodations for visually impaired and hearing-impaired competitors are also provided in this publication.</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27</a:t>
            </a:fld>
            <a:endParaRPr lang="en-US"/>
          </a:p>
        </p:txBody>
      </p:sp>
    </p:spTree>
    <p:extLst>
      <p:ext uri="{BB962C8B-B14F-4D97-AF65-F5344CB8AC3E}">
        <p14:creationId xmlns:p14="http://schemas.microsoft.com/office/powerpoint/2010/main" val="4211162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State associations may modify events and distances for non-varsity competition. </a:t>
            </a:r>
          </a:p>
          <a:p>
            <a:pPr marL="171450" indent="-171450">
              <a:buFont typeface="Wingdings" panose="05000000000000000000" pitchFamily="2" charset="2"/>
              <a:buChar char="§"/>
            </a:pPr>
            <a:endParaRPr lang="en-US" dirty="0"/>
          </a:p>
          <a:p>
            <a:pPr marL="171450" indent="-171450">
              <a:buFont typeface="Wingdings" panose="05000000000000000000" pitchFamily="2" charset="2"/>
              <a:buChar char="§"/>
            </a:pPr>
            <a:r>
              <a:rPr lang="en-US" dirty="0"/>
              <a:t>NFHS playing rules are written specifically for varsity competition.</a:t>
            </a:r>
          </a:p>
          <a:p>
            <a:pPr marL="171450" indent="-171450">
              <a:buFont typeface="Wingdings" panose="05000000000000000000" pitchFamily="2" charset="2"/>
              <a:buChar char="§"/>
            </a:pPr>
            <a:endParaRPr lang="en-US" dirty="0"/>
          </a:p>
          <a:p>
            <a:pPr marL="171450" indent="-171450">
              <a:buFont typeface="Wingdings" panose="05000000000000000000" pitchFamily="2" charset="2"/>
              <a:buChar char="§"/>
            </a:pPr>
            <a:r>
              <a:rPr lang="en-US" dirty="0"/>
              <a:t>Modifications for levels other than varsity are at the discretion of the state association.</a:t>
            </a:r>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Rationale: </a:t>
            </a:r>
            <a:r>
              <a:rPr lang="en-US" dirty="0"/>
              <a:t>The policy permitting state associations to modify events and distances for non-varsity competition remains in effect (5-1-1 NOTE 1).  States have the authority to shorten/lengthen distances and add other events in non-varsity competition.  NFHS playing rules are written specifically for varsity competition. Modifications for levels other than varsity are at the discretion of the state association.</a:t>
            </a:r>
          </a:p>
          <a:p>
            <a:endParaRPr lang="en-US" b="1"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28</a:t>
            </a:fld>
            <a:endParaRPr lang="en-US"/>
          </a:p>
        </p:txBody>
      </p:sp>
    </p:spTree>
    <p:extLst>
      <p:ext uri="{BB962C8B-B14F-4D97-AF65-F5344CB8AC3E}">
        <p14:creationId xmlns:p14="http://schemas.microsoft.com/office/powerpoint/2010/main" val="25887489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Wingdings" panose="05000000000000000000" pitchFamily="2" charset="2"/>
              <a:buChar char="§"/>
            </a:pPr>
            <a:r>
              <a:rPr lang="en-US" sz="1200" dirty="0"/>
              <a:t>In situations where conducting a pre-meet conference is impractical:</a:t>
            </a:r>
            <a:endParaRPr lang="en-US" sz="800" dirty="0"/>
          </a:p>
          <a:p>
            <a:pPr marL="914400">
              <a:buFont typeface="Arial" panose="020B0604020202020204" pitchFamily="34" charset="0"/>
              <a:buChar char="•"/>
            </a:pPr>
            <a:r>
              <a:rPr lang="en-US" sz="1200" dirty="0"/>
              <a:t>     State associations may determine an alternative method of compliance; </a:t>
            </a:r>
          </a:p>
          <a:p>
            <a:pPr marL="914400">
              <a:buFont typeface="Arial" panose="020B0604020202020204" pitchFamily="34" charset="0"/>
              <a:buChar char="•"/>
            </a:pPr>
            <a:r>
              <a:rPr lang="en-US" sz="1200" dirty="0"/>
              <a:t>     Topics that should be covered are listed in the NFHS Swimming Officials Guidelines Manual;</a:t>
            </a:r>
          </a:p>
          <a:p>
            <a:pPr marL="914400">
              <a:buFont typeface="Arial" panose="020B0604020202020204" pitchFamily="34" charset="0"/>
              <a:buChar char="•"/>
            </a:pPr>
            <a:r>
              <a:rPr lang="en-US" sz="1200" dirty="0"/>
              <a:t>     Must provide appropriate information for athletes, coaches, and meet officials to assure that the stated purposes for the pre-meet conference</a:t>
            </a:r>
            <a:br>
              <a:rPr lang="en-US" sz="1200" dirty="0"/>
            </a:br>
            <a:r>
              <a:rPr lang="en-US" sz="1200" dirty="0"/>
              <a:t>       are met.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Rationale: </a:t>
            </a:r>
            <a:r>
              <a:rPr lang="en-US" sz="1200" dirty="0"/>
              <a:t>The mandatory pre-meet conference as applied to large championship or multi-meets can become problematic in some contexts, particularly in large meets.  The pre-meet conference is a time to review meet procedures, special instructions and any unusual pool conditions. A comprehensive list of items to be covered is included in Appendix G of the NFHS Swimming Officials Guidelines Manual. State associations may determine an alternative method or methods of communication in situations where the size of the meet makes a pre-meet conference impractical.  State associations are encouraged to provide appropriate policy direction for officials and meet administrators in assuring that the stated purposes for this conference are fulfilled and that both coaches and athletes are fully informed and prepared for the ensuing competition.</a:t>
            </a:r>
            <a:endParaRPr lang="en-US" dirty="0"/>
          </a:p>
          <a:p>
            <a:endParaRPr lang="en-US" b="1"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29</a:t>
            </a:fld>
            <a:endParaRPr lang="en-US"/>
          </a:p>
        </p:txBody>
      </p:sp>
    </p:spTree>
    <p:extLst>
      <p:ext uri="{BB962C8B-B14F-4D97-AF65-F5344CB8AC3E}">
        <p14:creationId xmlns:p14="http://schemas.microsoft.com/office/powerpoint/2010/main" val="42476907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30</a:t>
            </a:fld>
            <a:endParaRPr lang="en-US"/>
          </a:p>
        </p:txBody>
      </p:sp>
    </p:spTree>
    <p:extLst>
      <p:ext uri="{BB962C8B-B14F-4D97-AF65-F5344CB8AC3E}">
        <p14:creationId xmlns:p14="http://schemas.microsoft.com/office/powerpoint/2010/main" val="26745911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tabLst>
                <a:tab pos="344488" algn="l"/>
              </a:tabLst>
            </a:pPr>
            <a:r>
              <a:rPr lang="en-US" sz="1200" b="1" dirty="0"/>
              <a:t>Rule 1-2-3: </a:t>
            </a:r>
            <a:r>
              <a:rPr lang="en-US" sz="1200" b="0" dirty="0"/>
              <a:t>E</a:t>
            </a:r>
            <a:r>
              <a:rPr lang="en-US" sz="1200" dirty="0"/>
              <a:t>xhibition competitors are permitted unless state association policy determines otherwise.  An exhibition competitor is a non-scoring contestant in a regularly scheduled and scored event.</a:t>
            </a:r>
          </a:p>
          <a:p>
            <a:pPr>
              <a:tabLst>
                <a:tab pos="344488" algn="l"/>
              </a:tabLst>
            </a:pPr>
            <a:endParaRPr lang="en-US" sz="1200" dirty="0"/>
          </a:p>
          <a:p>
            <a:pPr>
              <a:tabLst>
                <a:tab pos="344488" algn="l"/>
              </a:tabLst>
            </a:pPr>
            <a:r>
              <a:rPr lang="en-US" sz="1200" b="1" dirty="0"/>
              <a:t>Rule 3-1-2c: </a:t>
            </a:r>
            <a:r>
              <a:rPr lang="en-US" sz="1200" dirty="0"/>
              <a:t>Each team shall be permitted an equal number of additional entries in a pool with eight lanes or more.</a:t>
            </a:r>
          </a:p>
          <a:p>
            <a:pPr>
              <a:tabLst>
                <a:tab pos="344488" algn="l"/>
              </a:tabLst>
            </a:pPr>
            <a:endParaRPr lang="en-US" sz="1200" dirty="0"/>
          </a:p>
          <a:p>
            <a:pPr>
              <a:tabLst>
                <a:tab pos="344488" algn="l"/>
              </a:tabLst>
            </a:pPr>
            <a:r>
              <a:rPr lang="en-US" sz="1200" b="1" dirty="0"/>
              <a:t>Rule 9-3-1: </a:t>
            </a:r>
            <a:r>
              <a:rPr lang="en-US" sz="1200" dirty="0"/>
              <a:t>The number of team entries permitted in swimming and diving events shall be the same.</a:t>
            </a:r>
            <a:br>
              <a:rPr lang="en-US" sz="1200" b="1" dirty="0"/>
            </a:br>
            <a:r>
              <a:rPr lang="en-US" sz="800" dirty="0"/>
              <a:t> </a:t>
            </a: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Exhibition Reminders:</a:t>
            </a:r>
            <a:br>
              <a:rPr lang="en-US" dirty="0"/>
            </a:br>
            <a:r>
              <a:rPr lang="en-US" dirty="0"/>
              <a:t>Rule 1-2-3 tells us that exhibition competitors may participate in a scored event, and Rule 3-1-2c states that with prior mutual consent, each team shall be permitted </a:t>
            </a:r>
            <a:r>
              <a:rPr lang="en-US" sz="1200" kern="1200" dirty="0">
                <a:solidFill>
                  <a:schemeClr val="tx1"/>
                </a:solidFill>
                <a:effectLst/>
                <a:latin typeface="+mn-lt"/>
                <a:ea typeface="+mn-ea"/>
                <a:cs typeface="+mn-cs"/>
              </a:rPr>
              <a:t>as many additional entries as may be equally provided for both teams, in a pool with eight lanes or more.   For example, in an eight-lane pool, if each team is permitted three scoring individual entries, one exhibition competitor from each team could be permitted to participate to fill eight lanes.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State associations may also permit additional heats of exhibition competitors.  When additional heats of exhibition competitors are permitted by state association policy, additional participants may be permitted in diving.</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Additionally, Rule 9-3-1 also addresses team entries by stating that t</a:t>
            </a:r>
            <a:r>
              <a:rPr lang="en-US" sz="1200" kern="1200" dirty="0">
                <a:solidFill>
                  <a:schemeClr val="tx1"/>
                </a:solidFill>
                <a:effectLst/>
                <a:latin typeface="+mn-lt"/>
                <a:ea typeface="+mn-ea"/>
                <a:cs typeface="+mn-cs"/>
              </a:rPr>
              <a:t>he number of team entries in diving competition shall be the same as in the swimming events for that meet.  In the scenario just described, three scoring divers and one exhibition diver could participate.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31</a:t>
            </a:fld>
            <a:endParaRPr lang="en-US"/>
          </a:p>
        </p:txBody>
      </p:sp>
    </p:spTree>
    <p:extLst>
      <p:ext uri="{BB962C8B-B14F-4D97-AF65-F5344CB8AC3E}">
        <p14:creationId xmlns:p14="http://schemas.microsoft.com/office/powerpoint/2010/main" val="26567988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32</a:t>
            </a:fld>
            <a:endParaRPr lang="en-US"/>
          </a:p>
        </p:txBody>
      </p:sp>
    </p:spTree>
    <p:extLst>
      <p:ext uri="{BB962C8B-B14F-4D97-AF65-F5344CB8AC3E}">
        <p14:creationId xmlns:p14="http://schemas.microsoft.com/office/powerpoint/2010/main" val="998247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Wingdings" panose="05000000000000000000" pitchFamily="2" charset="2"/>
              <a:buChar char="§"/>
            </a:pPr>
            <a:r>
              <a:rPr lang="en-US" altLang="en-US" dirty="0"/>
              <a:t>The NFHS is pleased to partner with the National Interscholastic Swim Coaches Association to present the online Coaching Swimming course.   Go to www.nfhslearn.com to view the trailer, description and outline for this course.  Encourage your coaches to sign-up today!</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FE6F48D-FE86-48C7-994A-2DE16C6C2B43}" type="slidenum">
              <a:rPr lang="en-US" altLang="en-US"/>
              <a:pPr eaLnBrk="1" hangingPunct="1"/>
              <a:t>33</a:t>
            </a:fld>
            <a:endParaRPr lang="en-US" altLang="en-US" dirty="0"/>
          </a:p>
        </p:txBody>
      </p:sp>
    </p:spTree>
    <p:extLst>
      <p:ext uri="{BB962C8B-B14F-4D97-AF65-F5344CB8AC3E}">
        <p14:creationId xmlns:p14="http://schemas.microsoft.com/office/powerpoint/2010/main" val="14779190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Coaching Diving is a course developed by the NFHS in conjunction with the National Interscholastic Swim Coaches Association (NISCA) and USA Diving. This course teaches the fundamentals of becoming an effective diving coach. The course explores the different types of dives and the training required to execute the to the best of the diver’s ability. </a:t>
            </a:r>
          </a:p>
          <a:p>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n-US" b="1" dirty="0"/>
              <a:t>More:</a:t>
            </a:r>
            <a:r>
              <a:rPr lang="en-US" b="0" dirty="0"/>
              <a:t>  </a:t>
            </a:r>
          </a:p>
          <a:p>
            <a:r>
              <a:rPr lang="en-US" sz="1200" kern="1200" dirty="0">
                <a:solidFill>
                  <a:schemeClr val="tx1"/>
                </a:solidFill>
                <a:effectLst/>
                <a:latin typeface="+mn-lt"/>
                <a:ea typeface="+mn-ea"/>
                <a:cs typeface="+mn-cs"/>
              </a:rPr>
              <a:t>     - Unlimited access to course &amp; resources for one year from date of purchase</a:t>
            </a:r>
          </a:p>
          <a:p>
            <a:r>
              <a:rPr lang="en-US" sz="1200" kern="1200" dirty="0">
                <a:solidFill>
                  <a:schemeClr val="tx1"/>
                </a:solidFill>
                <a:effectLst/>
                <a:latin typeface="+mn-lt"/>
                <a:ea typeface="+mn-ea"/>
                <a:cs typeface="+mn-cs"/>
              </a:rPr>
              <a:t>     - Use as an elective to fulfill AIC</a:t>
            </a:r>
            <a:r>
              <a:rPr lang="en-US" sz="1200" kern="1200" baseline="0" dirty="0">
                <a:solidFill>
                  <a:schemeClr val="tx1"/>
                </a:solidFill>
                <a:effectLst/>
                <a:latin typeface="+mn-lt"/>
                <a:ea typeface="+mn-ea"/>
                <a:cs typeface="+mn-cs"/>
              </a:rPr>
              <a:t> or CIC </a:t>
            </a:r>
            <a:r>
              <a:rPr lang="en-US" sz="1200" kern="1200" dirty="0">
                <a:solidFill>
                  <a:schemeClr val="tx1"/>
                </a:solidFill>
                <a:effectLst/>
                <a:latin typeface="+mn-lt"/>
                <a:ea typeface="+mn-ea"/>
                <a:cs typeface="+mn-cs"/>
              </a:rPr>
              <a:t>certification requirements </a:t>
            </a: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34</a:t>
            </a:fld>
            <a:endParaRPr lang="en-US"/>
          </a:p>
        </p:txBody>
      </p:sp>
    </p:spTree>
    <p:extLst>
      <p:ext uri="{BB962C8B-B14F-4D97-AF65-F5344CB8AC3E}">
        <p14:creationId xmlns:p14="http://schemas.microsoft.com/office/powerpoint/2010/main" val="41974053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Officiating Swimming and Diving is a course developed by the NFHS in conjunction with the National Interscholastic Swim Coaches Association (NISCA) and USA Diving. This course defines the elements of professional development and the fundamentals of officiating strokes and turns. The course also explores officiating and judging diving and provides a judging practicum that includes feedback of submitted scores. Officials may select either the swimming track, the diving track, or both, depending on rules required by their state association. </a:t>
            </a:r>
          </a:p>
          <a:p>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n-US" b="1" dirty="0"/>
              <a:t>More:</a:t>
            </a:r>
            <a:r>
              <a:rPr lang="en-US" b="0" dirty="0"/>
              <a:t>  </a:t>
            </a:r>
          </a:p>
          <a:p>
            <a:r>
              <a:rPr lang="en-US" sz="1200" kern="1200" dirty="0">
                <a:solidFill>
                  <a:schemeClr val="tx1"/>
                </a:solidFill>
                <a:effectLst/>
                <a:latin typeface="+mn-lt"/>
                <a:ea typeface="+mn-ea"/>
                <a:cs typeface="+mn-cs"/>
              </a:rPr>
              <a:t>     - Unlimited access to course &amp; resources for one year from date of purchase</a:t>
            </a:r>
          </a:p>
          <a:p>
            <a:r>
              <a:rPr lang="en-US" sz="1200" kern="1200" dirty="0">
                <a:solidFill>
                  <a:schemeClr val="tx1"/>
                </a:solidFill>
                <a:effectLst/>
                <a:latin typeface="+mn-lt"/>
                <a:ea typeface="+mn-ea"/>
                <a:cs typeface="+mn-cs"/>
              </a:rPr>
              <a:t>     - Use as an elective to fulfill AIC</a:t>
            </a:r>
            <a:r>
              <a:rPr lang="en-US" sz="1200" kern="1200" baseline="0" dirty="0">
                <a:solidFill>
                  <a:schemeClr val="tx1"/>
                </a:solidFill>
                <a:effectLst/>
                <a:latin typeface="+mn-lt"/>
                <a:ea typeface="+mn-ea"/>
                <a:cs typeface="+mn-cs"/>
              </a:rPr>
              <a:t> or CIC </a:t>
            </a:r>
            <a:r>
              <a:rPr lang="en-US" sz="1200" kern="1200" dirty="0">
                <a:solidFill>
                  <a:schemeClr val="tx1"/>
                </a:solidFill>
                <a:effectLst/>
                <a:latin typeface="+mn-lt"/>
                <a:ea typeface="+mn-ea"/>
                <a:cs typeface="+mn-cs"/>
              </a:rPr>
              <a:t>certification requirements </a:t>
            </a: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35</a:t>
            </a:fld>
            <a:endParaRPr lang="en-US"/>
          </a:p>
        </p:txBody>
      </p:sp>
    </p:spTree>
    <p:extLst>
      <p:ext uri="{BB962C8B-B14F-4D97-AF65-F5344CB8AC3E}">
        <p14:creationId xmlns:p14="http://schemas.microsoft.com/office/powerpoint/2010/main" val="10813487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36</a:t>
            </a:fld>
            <a:endParaRPr lang="en-US"/>
          </a:p>
        </p:txBody>
      </p:sp>
    </p:spTree>
    <p:extLst>
      <p:ext uri="{BB962C8B-B14F-4D97-AF65-F5344CB8AC3E}">
        <p14:creationId xmlns:p14="http://schemas.microsoft.com/office/powerpoint/2010/main" val="1853128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37</a:t>
            </a:fld>
            <a:endParaRPr lang="en-US"/>
          </a:p>
        </p:txBody>
      </p:sp>
    </p:spTree>
    <p:extLst>
      <p:ext uri="{BB962C8B-B14F-4D97-AF65-F5344CB8AC3E}">
        <p14:creationId xmlns:p14="http://schemas.microsoft.com/office/powerpoint/2010/main" val="26435627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latin typeface="Arial" panose="020B0604020202020204" pitchFamily="34" charset="0"/>
                <a:cs typeface="Arial" panose="020B0604020202020204" pitchFamily="34" charset="0"/>
              </a:rPr>
              <a:t>The NFHS swimming and diving publications are available to order online or by using </a:t>
            </a:r>
            <a:r>
              <a:rPr lang="en-US" altLang="en-US">
                <a:latin typeface="Arial" panose="020B0604020202020204" pitchFamily="34" charset="0"/>
                <a:cs typeface="Arial" panose="020B0604020202020204" pitchFamily="34" charset="0"/>
              </a:rPr>
              <a:t>the toll free </a:t>
            </a:r>
            <a:r>
              <a:rPr lang="en-US" altLang="en-US" dirty="0">
                <a:latin typeface="Arial" panose="020B0604020202020204" pitchFamily="34" charset="0"/>
                <a:cs typeface="Arial" panose="020B0604020202020204" pitchFamily="34" charset="0"/>
              </a:rPr>
              <a:t>number.</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38</a:t>
            </a:fld>
            <a:endParaRPr lang="en-US"/>
          </a:p>
        </p:txBody>
      </p:sp>
    </p:spTree>
    <p:extLst>
      <p:ext uri="{BB962C8B-B14F-4D97-AF65-F5344CB8AC3E}">
        <p14:creationId xmlns:p14="http://schemas.microsoft.com/office/powerpoint/2010/main" val="11901862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39</a:t>
            </a:fld>
            <a:endParaRPr lang="en-US"/>
          </a:p>
        </p:txBody>
      </p:sp>
    </p:spTree>
    <p:extLst>
      <p:ext uri="{BB962C8B-B14F-4D97-AF65-F5344CB8AC3E}">
        <p14:creationId xmlns:p14="http://schemas.microsoft.com/office/powerpoint/2010/main" val="14694255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Slide Image Placeholder 1">
            <a:extLst>
              <a:ext uri="{FF2B5EF4-FFF2-40B4-BE49-F238E27FC236}">
                <a16:creationId xmlns:a16="http://schemas.microsoft.com/office/drawing/2014/main" id="{830E20AD-2FCC-8043-B53E-732CD408F78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8" name="Notes Placeholder 2">
            <a:extLst>
              <a:ext uri="{FF2B5EF4-FFF2-40B4-BE49-F238E27FC236}">
                <a16:creationId xmlns:a16="http://schemas.microsoft.com/office/drawing/2014/main" id="{7AC4BA47-4A59-0F40-954E-A22435C00B2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It is the intent that all students are able to compete on a level playing field in a safe, competitive and friendly environment, free of discrimination.  </a:t>
            </a:r>
          </a:p>
          <a:p>
            <a:endParaRPr lang="en-US" altLang="en-US"/>
          </a:p>
          <a:p>
            <a:r>
              <a:rPr lang="en-US" altLang="en-US"/>
              <a:t>The following rules and regulations are intended to provide every student athlete with equal opportunities to participate in athletics. </a:t>
            </a:r>
          </a:p>
        </p:txBody>
      </p:sp>
      <p:sp>
        <p:nvSpPr>
          <p:cNvPr id="4" name="Slide Number Placeholder 3">
            <a:extLst>
              <a:ext uri="{FF2B5EF4-FFF2-40B4-BE49-F238E27FC236}">
                <a16:creationId xmlns:a16="http://schemas.microsoft.com/office/drawing/2014/main" id="{1C448793-E9B1-E041-9D57-6792EAC88FE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AB140D-D859-144E-851D-3F9C72FEA8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0392149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41</a:t>
            </a:fld>
            <a:endParaRPr lang="en-US"/>
          </a:p>
        </p:txBody>
      </p:sp>
    </p:spTree>
    <p:extLst>
      <p:ext uri="{BB962C8B-B14F-4D97-AF65-F5344CB8AC3E}">
        <p14:creationId xmlns:p14="http://schemas.microsoft.com/office/powerpoint/2010/main" val="4803853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a:extLst>
              <a:ext uri="{FF2B5EF4-FFF2-40B4-BE49-F238E27FC236}">
                <a16:creationId xmlns:a16="http://schemas.microsoft.com/office/drawing/2014/main" id="{B3609E34-1765-7142-A65C-1F28ACD380E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0" name="Notes Placeholder 2">
            <a:extLst>
              <a:ext uri="{FF2B5EF4-FFF2-40B4-BE49-F238E27FC236}">
                <a16:creationId xmlns:a16="http://schemas.microsoft.com/office/drawing/2014/main" id="{E28138E6-FD1B-B54C-AAA6-C202822BBA4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The Request should be based on the gender identification of that student in current school records and daily life activities in the school and community.</a:t>
            </a:r>
          </a:p>
          <a:p>
            <a:endParaRPr lang="en-US" altLang="en-US"/>
          </a:p>
        </p:txBody>
      </p:sp>
      <p:sp>
        <p:nvSpPr>
          <p:cNvPr id="4" name="Slide Number Placeholder 3">
            <a:extLst>
              <a:ext uri="{FF2B5EF4-FFF2-40B4-BE49-F238E27FC236}">
                <a16:creationId xmlns:a16="http://schemas.microsoft.com/office/drawing/2014/main" id="{66A00FF7-528D-AB4A-9617-9254E3BECA0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C6CD700-F94E-094F-953C-092214FBEB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4705578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Slide Image Placeholder 1">
            <a:extLst>
              <a:ext uri="{FF2B5EF4-FFF2-40B4-BE49-F238E27FC236}">
                <a16:creationId xmlns:a16="http://schemas.microsoft.com/office/drawing/2014/main" id="{9208DF1A-7153-AD48-857C-B1FE210864C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8" name="Notes Placeholder 2">
            <a:extLst>
              <a:ext uri="{FF2B5EF4-FFF2-40B4-BE49-F238E27FC236}">
                <a16:creationId xmlns:a16="http://schemas.microsoft.com/office/drawing/2014/main" id="{0C2D790C-F958-F54C-8052-6003E3D732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Requested Documentation:</a:t>
            </a:r>
          </a:p>
          <a:p>
            <a:r>
              <a:rPr lang="en-US" altLang="en-US"/>
              <a:t>-Affirmations that the actions, attitudes, and manner demonstrate the student’s consistent gender identification</a:t>
            </a:r>
          </a:p>
          <a:p>
            <a:r>
              <a:rPr lang="en-US" altLang="en-US"/>
              <a:t>-Complete list of treatments or medications relative to gender identity</a:t>
            </a:r>
          </a:p>
          <a:p>
            <a:pPr eaLnBrk="1" hangingPunct="1">
              <a:spcBef>
                <a:spcPct val="0"/>
              </a:spcBef>
            </a:pPr>
            <a:r>
              <a:rPr lang="en-US" altLang="en-US"/>
              <a:t>-Complete list of interventions related to the gender identity of the student.</a:t>
            </a:r>
          </a:p>
          <a:p>
            <a:pPr eaLnBrk="1" hangingPunct="1">
              <a:spcBef>
                <a:spcPct val="0"/>
              </a:spcBef>
            </a:pPr>
            <a:r>
              <a:rPr lang="en-US" altLang="en-US"/>
              <a:t>-Written verification from an appropriate healthcare professional of the student’s consistent gender identification. </a:t>
            </a:r>
          </a:p>
          <a:p>
            <a:pPr eaLnBrk="1" hangingPunct="1">
              <a:spcBef>
                <a:spcPct val="0"/>
              </a:spcBef>
            </a:pPr>
            <a:r>
              <a:rPr lang="en-US" altLang="en-US"/>
              <a:t>-Any other pertinent documentation or information which the student or parent(s)/legal guardian(s) appointed by a court of competent jurisdiction believe relevant and appropriate. </a:t>
            </a:r>
          </a:p>
          <a:p>
            <a:pPr eaLnBrk="1" hangingPunct="1">
              <a:spcBef>
                <a:spcPct val="0"/>
              </a:spcBef>
            </a:pPr>
            <a:endParaRPr lang="en-US" altLang="en-US"/>
          </a:p>
          <a:p>
            <a:endParaRPr lang="en-US" altLang="en-US"/>
          </a:p>
        </p:txBody>
      </p:sp>
      <p:sp>
        <p:nvSpPr>
          <p:cNvPr id="4" name="Slide Number Placeholder 3">
            <a:extLst>
              <a:ext uri="{FF2B5EF4-FFF2-40B4-BE49-F238E27FC236}">
                <a16:creationId xmlns:a16="http://schemas.microsoft.com/office/drawing/2014/main" id="{F2FDC520-12A6-FF42-AFF3-ACF6F6FACA4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0535C8-E3B0-C04D-A61C-56D6E95C24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4811975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44</a:t>
            </a:fld>
            <a:endParaRPr lang="en-US"/>
          </a:p>
        </p:txBody>
      </p:sp>
    </p:spTree>
    <p:extLst>
      <p:ext uri="{BB962C8B-B14F-4D97-AF65-F5344CB8AC3E}">
        <p14:creationId xmlns:p14="http://schemas.microsoft.com/office/powerpoint/2010/main" val="10203563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45</a:t>
            </a:fld>
            <a:endParaRPr lang="en-US"/>
          </a:p>
        </p:txBody>
      </p:sp>
    </p:spTree>
    <p:extLst>
      <p:ext uri="{BB962C8B-B14F-4D97-AF65-F5344CB8AC3E}">
        <p14:creationId xmlns:p14="http://schemas.microsoft.com/office/powerpoint/2010/main" val="19633365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a:extLst>
              <a:ext uri="{FF2B5EF4-FFF2-40B4-BE49-F238E27FC236}">
                <a16:creationId xmlns:a16="http://schemas.microsoft.com/office/drawing/2014/main" id="{3C9774DB-8B77-3642-BC58-EE7975CDD6D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4" name="Notes Placeholder 2">
            <a:extLst>
              <a:ext uri="{FF2B5EF4-FFF2-40B4-BE49-F238E27FC236}">
                <a16:creationId xmlns:a16="http://schemas.microsoft.com/office/drawing/2014/main" id="{4FF8A6AA-0DD6-724C-941D-D144B7078CD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1.2.4.a is the “birth certificate rule”</a:t>
            </a:r>
          </a:p>
        </p:txBody>
      </p:sp>
      <p:sp>
        <p:nvSpPr>
          <p:cNvPr id="4" name="Slide Number Placeholder 3">
            <a:extLst>
              <a:ext uri="{FF2B5EF4-FFF2-40B4-BE49-F238E27FC236}">
                <a16:creationId xmlns:a16="http://schemas.microsoft.com/office/drawing/2014/main" id="{6172C3C7-4791-2F48-A1EA-91668661E03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20C993E-BA33-784D-9633-C64E82D25E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1775518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47</a:t>
            </a:fld>
            <a:endParaRPr lang="en-US"/>
          </a:p>
        </p:txBody>
      </p:sp>
    </p:spTree>
    <p:extLst>
      <p:ext uri="{BB962C8B-B14F-4D97-AF65-F5344CB8AC3E}">
        <p14:creationId xmlns:p14="http://schemas.microsoft.com/office/powerpoint/2010/main" val="35231702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48</a:t>
            </a:fld>
            <a:endParaRPr lang="en-US"/>
          </a:p>
        </p:txBody>
      </p:sp>
    </p:spTree>
    <p:extLst>
      <p:ext uri="{BB962C8B-B14F-4D97-AF65-F5344CB8AC3E}">
        <p14:creationId xmlns:p14="http://schemas.microsoft.com/office/powerpoint/2010/main" val="12538538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49</a:t>
            </a:fld>
            <a:endParaRPr lang="en-US"/>
          </a:p>
        </p:txBody>
      </p:sp>
    </p:spTree>
    <p:extLst>
      <p:ext uri="{BB962C8B-B14F-4D97-AF65-F5344CB8AC3E}">
        <p14:creationId xmlns:p14="http://schemas.microsoft.com/office/powerpoint/2010/main" val="20553046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50</a:t>
            </a:fld>
            <a:endParaRPr lang="en-US"/>
          </a:p>
        </p:txBody>
      </p:sp>
    </p:spTree>
    <p:extLst>
      <p:ext uri="{BB962C8B-B14F-4D97-AF65-F5344CB8AC3E}">
        <p14:creationId xmlns:p14="http://schemas.microsoft.com/office/powerpoint/2010/main" val="8093784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Slide Image Placeholder 1">
            <a:extLst>
              <a:ext uri="{FF2B5EF4-FFF2-40B4-BE49-F238E27FC236}">
                <a16:creationId xmlns:a16="http://schemas.microsoft.com/office/drawing/2014/main" id="{ED09CD4B-FA86-A44E-9C9D-68F3DDB52B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8" name="Notes Placeholder 2">
            <a:extLst>
              <a:ext uri="{FF2B5EF4-FFF2-40B4-BE49-F238E27FC236}">
                <a16:creationId xmlns:a16="http://schemas.microsoft.com/office/drawing/2014/main" id="{F74583B9-C5D8-8B48-A560-8FE6808233A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Previously Foreign Exchange Students were only eligible the first semester of residency in the United States through an approved program.</a:t>
            </a:r>
          </a:p>
        </p:txBody>
      </p:sp>
      <p:sp>
        <p:nvSpPr>
          <p:cNvPr id="4" name="Slide Number Placeholder 3">
            <a:extLst>
              <a:ext uri="{FF2B5EF4-FFF2-40B4-BE49-F238E27FC236}">
                <a16:creationId xmlns:a16="http://schemas.microsoft.com/office/drawing/2014/main" id="{DC54E06B-ECC9-1E49-881B-D2C24459770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3D0C562-B20B-E44A-B3A3-47223212E4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9784353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Slide Image Placeholder 1">
            <a:extLst>
              <a:ext uri="{FF2B5EF4-FFF2-40B4-BE49-F238E27FC236}">
                <a16:creationId xmlns:a16="http://schemas.microsoft.com/office/drawing/2014/main" id="{6F59D15E-ED07-5E44-9A16-CDA7300131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6" name="Notes Placeholder 2">
            <a:extLst>
              <a:ext uri="{FF2B5EF4-FFF2-40B4-BE49-F238E27FC236}">
                <a16:creationId xmlns:a16="http://schemas.microsoft.com/office/drawing/2014/main" id="{ECC71967-8CA3-CB46-B5E2-AF7C4B2B790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Language has been cleaned up to match the penalty to alleviate any confusion.</a:t>
            </a:r>
          </a:p>
        </p:txBody>
      </p:sp>
      <p:sp>
        <p:nvSpPr>
          <p:cNvPr id="4" name="Slide Number Placeholder 3">
            <a:extLst>
              <a:ext uri="{FF2B5EF4-FFF2-40B4-BE49-F238E27FC236}">
                <a16:creationId xmlns:a16="http://schemas.microsoft.com/office/drawing/2014/main" id="{02A8575C-9D70-D745-8F5D-9DFA00B1FBF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8BBB11B-4B1B-9F47-AF2F-EE92E47DC6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553514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53</a:t>
            </a:fld>
            <a:endParaRPr lang="en-US"/>
          </a:p>
        </p:txBody>
      </p:sp>
    </p:spTree>
    <p:extLst>
      <p:ext uri="{BB962C8B-B14F-4D97-AF65-F5344CB8AC3E}">
        <p14:creationId xmlns:p14="http://schemas.microsoft.com/office/powerpoint/2010/main" val="9659540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Slide Image Placeholder 1">
            <a:extLst>
              <a:ext uri="{FF2B5EF4-FFF2-40B4-BE49-F238E27FC236}">
                <a16:creationId xmlns:a16="http://schemas.microsoft.com/office/drawing/2014/main" id="{634B86A1-BBB9-9E43-B0FC-2DBB5E8FA1E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8" name="Notes Placeholder 2">
            <a:extLst>
              <a:ext uri="{FF2B5EF4-FFF2-40B4-BE49-F238E27FC236}">
                <a16:creationId xmlns:a16="http://schemas.microsoft.com/office/drawing/2014/main" id="{7EE13537-BC24-F94B-B864-C4C2C14429A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EBC71A80-EFBD-D841-8D35-B0EBF5E50C9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60C0DB-1D54-974E-84D2-CBA9C7E03B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9161548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Slide Image Placeholder 1">
            <a:extLst>
              <a:ext uri="{FF2B5EF4-FFF2-40B4-BE49-F238E27FC236}">
                <a16:creationId xmlns:a16="http://schemas.microsoft.com/office/drawing/2014/main" id="{503B1056-769D-8846-9DDC-39926D14EC4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6" name="Notes Placeholder 2">
            <a:extLst>
              <a:ext uri="{FF2B5EF4-FFF2-40B4-BE49-F238E27FC236}">
                <a16:creationId xmlns:a16="http://schemas.microsoft.com/office/drawing/2014/main" id="{7DEA4A6E-8915-764C-89E4-ACF8E77EFBB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Clarifying language that independent NCHSAA member schools are not eligible for bracketed sports playoffs.</a:t>
            </a:r>
          </a:p>
          <a:p>
            <a:endParaRPr lang="en-US" altLang="en-US" dirty="0"/>
          </a:p>
          <a:p>
            <a:r>
              <a:rPr lang="en-US" altLang="en-US" dirty="0"/>
              <a:t>Independent Members: Cabarrus Charter, Eastern NC School for the Deaf, </a:t>
            </a:r>
            <a:r>
              <a:rPr lang="en-US" altLang="en-US" dirty="0" err="1"/>
              <a:t>Millenium</a:t>
            </a:r>
            <a:r>
              <a:rPr lang="en-US" altLang="en-US" dirty="0"/>
              <a:t> Charter, NC Leadership Academy, NC School for the Deaf, Sugar Creek Charter</a:t>
            </a:r>
          </a:p>
        </p:txBody>
      </p:sp>
      <p:sp>
        <p:nvSpPr>
          <p:cNvPr id="4" name="Slide Number Placeholder 3">
            <a:extLst>
              <a:ext uri="{FF2B5EF4-FFF2-40B4-BE49-F238E27FC236}">
                <a16:creationId xmlns:a16="http://schemas.microsoft.com/office/drawing/2014/main" id="{85B5B5A0-EB34-4A41-9374-4F3D6786758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B9ED4D-F361-1241-AA64-CC1B683EEA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6263320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56</a:t>
            </a:fld>
            <a:endParaRPr lang="en-US"/>
          </a:p>
        </p:txBody>
      </p:sp>
    </p:spTree>
    <p:extLst>
      <p:ext uri="{BB962C8B-B14F-4D97-AF65-F5344CB8AC3E}">
        <p14:creationId xmlns:p14="http://schemas.microsoft.com/office/powerpoint/2010/main" val="40043149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57</a:t>
            </a:fld>
            <a:endParaRPr lang="en-US"/>
          </a:p>
        </p:txBody>
      </p:sp>
    </p:spTree>
    <p:extLst>
      <p:ext uri="{BB962C8B-B14F-4D97-AF65-F5344CB8AC3E}">
        <p14:creationId xmlns:p14="http://schemas.microsoft.com/office/powerpoint/2010/main" val="25034857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58</a:t>
            </a:fld>
            <a:endParaRPr lang="en-US"/>
          </a:p>
        </p:txBody>
      </p:sp>
    </p:spTree>
    <p:extLst>
      <p:ext uri="{BB962C8B-B14F-4D97-AF65-F5344CB8AC3E}">
        <p14:creationId xmlns:p14="http://schemas.microsoft.com/office/powerpoint/2010/main" val="35658538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59</a:t>
            </a:fld>
            <a:endParaRPr lang="en-US"/>
          </a:p>
        </p:txBody>
      </p:sp>
    </p:spTree>
    <p:extLst>
      <p:ext uri="{BB962C8B-B14F-4D97-AF65-F5344CB8AC3E}">
        <p14:creationId xmlns:p14="http://schemas.microsoft.com/office/powerpoint/2010/main" val="36862901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60</a:t>
            </a:fld>
            <a:endParaRPr lang="en-US"/>
          </a:p>
        </p:txBody>
      </p:sp>
    </p:spTree>
    <p:extLst>
      <p:ext uri="{BB962C8B-B14F-4D97-AF65-F5344CB8AC3E}">
        <p14:creationId xmlns:p14="http://schemas.microsoft.com/office/powerpoint/2010/main" val="195678339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61</a:t>
            </a:fld>
            <a:endParaRPr lang="en-US"/>
          </a:p>
        </p:txBody>
      </p:sp>
    </p:spTree>
    <p:extLst>
      <p:ext uri="{BB962C8B-B14F-4D97-AF65-F5344CB8AC3E}">
        <p14:creationId xmlns:p14="http://schemas.microsoft.com/office/powerpoint/2010/main" val="10831840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62</a:t>
            </a:fld>
            <a:endParaRPr lang="en-US"/>
          </a:p>
        </p:txBody>
      </p:sp>
    </p:spTree>
    <p:extLst>
      <p:ext uri="{BB962C8B-B14F-4D97-AF65-F5344CB8AC3E}">
        <p14:creationId xmlns:p14="http://schemas.microsoft.com/office/powerpoint/2010/main" val="29657952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63</a:t>
            </a:fld>
            <a:endParaRPr lang="en-US"/>
          </a:p>
        </p:txBody>
      </p:sp>
    </p:spTree>
    <p:extLst>
      <p:ext uri="{BB962C8B-B14F-4D97-AF65-F5344CB8AC3E}">
        <p14:creationId xmlns:p14="http://schemas.microsoft.com/office/powerpoint/2010/main" val="29675111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64</a:t>
            </a:fld>
            <a:endParaRPr lang="en-US"/>
          </a:p>
        </p:txBody>
      </p:sp>
    </p:spTree>
    <p:extLst>
      <p:ext uri="{BB962C8B-B14F-4D97-AF65-F5344CB8AC3E}">
        <p14:creationId xmlns:p14="http://schemas.microsoft.com/office/powerpoint/2010/main" val="40636987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a:extLst>
              <a:ext uri="{FF2B5EF4-FFF2-40B4-BE49-F238E27FC236}">
                <a16:creationId xmlns:a16="http://schemas.microsoft.com/office/drawing/2014/main" id="{4F58E9DD-B2E2-EC47-94AF-DF7FE06CEC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0" name="Notes Placeholder 2">
            <a:extLst>
              <a:ext uri="{FF2B5EF4-FFF2-40B4-BE49-F238E27FC236}">
                <a16:creationId xmlns:a16="http://schemas.microsoft.com/office/drawing/2014/main" id="{66C4BFB2-C720-0A4B-8C23-7904530EA6C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Key Dates: </a:t>
            </a:r>
          </a:p>
          <a:p>
            <a:r>
              <a:rPr lang="en-US" altLang="en-US"/>
              <a:t>1</a:t>
            </a:r>
            <a:r>
              <a:rPr lang="en-US" altLang="en-US" baseline="30000"/>
              <a:t>st</a:t>
            </a:r>
            <a:r>
              <a:rPr lang="en-US" altLang="en-US"/>
              <a:t> Practice - August 1 (men) and February 12 (women)</a:t>
            </a:r>
          </a:p>
          <a:p>
            <a:r>
              <a:rPr lang="en-US" altLang="en-US"/>
              <a:t>1</a:t>
            </a:r>
            <a:r>
              <a:rPr lang="en-US" altLang="en-US" baseline="30000"/>
              <a:t>st</a:t>
            </a:r>
            <a:r>
              <a:rPr lang="en-US" altLang="en-US"/>
              <a:t> Contest – August 19 (men) and March 2 (women)</a:t>
            </a:r>
          </a:p>
          <a:p>
            <a:r>
              <a:rPr lang="en-US" altLang="en-US"/>
              <a:t>Last Play Date – November 2 (men) and May 9 (women)</a:t>
            </a:r>
          </a:p>
          <a:p>
            <a:endParaRPr lang="en-US" altLang="en-US"/>
          </a:p>
        </p:txBody>
      </p:sp>
      <p:sp>
        <p:nvSpPr>
          <p:cNvPr id="4" name="Slide Number Placeholder 3">
            <a:extLst>
              <a:ext uri="{FF2B5EF4-FFF2-40B4-BE49-F238E27FC236}">
                <a16:creationId xmlns:a16="http://schemas.microsoft.com/office/drawing/2014/main" id="{BD621DB3-25FC-884A-9F43-46FAB5357B5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0C59DCA-C4F1-094E-B28D-BCEF602C2D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1115863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66</a:t>
            </a:fld>
            <a:endParaRPr lang="en-US"/>
          </a:p>
        </p:txBody>
      </p:sp>
    </p:spTree>
    <p:extLst>
      <p:ext uri="{BB962C8B-B14F-4D97-AF65-F5344CB8AC3E}">
        <p14:creationId xmlns:p14="http://schemas.microsoft.com/office/powerpoint/2010/main" val="40085787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67</a:t>
            </a:fld>
            <a:endParaRPr lang="en-US"/>
          </a:p>
        </p:txBody>
      </p:sp>
    </p:spTree>
    <p:extLst>
      <p:ext uri="{BB962C8B-B14F-4D97-AF65-F5344CB8AC3E}">
        <p14:creationId xmlns:p14="http://schemas.microsoft.com/office/powerpoint/2010/main" val="14215998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Slide Image Placeholder 1">
            <a:extLst>
              <a:ext uri="{FF2B5EF4-FFF2-40B4-BE49-F238E27FC236}">
                <a16:creationId xmlns:a16="http://schemas.microsoft.com/office/drawing/2014/main" id="{5F77281E-55A0-3E41-9912-AA8D9C498E8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8" name="Notes Placeholder 2">
            <a:extLst>
              <a:ext uri="{FF2B5EF4-FFF2-40B4-BE49-F238E27FC236}">
                <a16:creationId xmlns:a16="http://schemas.microsoft.com/office/drawing/2014/main" id="{902D496C-FD1B-5446-97D7-260372AE8C5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In an effort of continued transparency with the membership the men’s championships operated at a loss of $41,865.72</a:t>
            </a:r>
          </a:p>
          <a:p>
            <a:endParaRPr lang="en-US" altLang="en-US" dirty="0"/>
          </a:p>
        </p:txBody>
      </p:sp>
      <p:sp>
        <p:nvSpPr>
          <p:cNvPr id="4" name="Slide Number Placeholder 3">
            <a:extLst>
              <a:ext uri="{FF2B5EF4-FFF2-40B4-BE49-F238E27FC236}">
                <a16:creationId xmlns:a16="http://schemas.microsoft.com/office/drawing/2014/main" id="{B11E6238-1907-5F4F-9281-99E2B8182D2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02C49AB-4E97-664E-9625-326B87D9F8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5330057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a:extLst>
              <a:ext uri="{FF2B5EF4-FFF2-40B4-BE49-F238E27FC236}">
                <a16:creationId xmlns:a16="http://schemas.microsoft.com/office/drawing/2014/main" id="{D5EE5A33-F25E-6C4A-93FD-DCAD891668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0" name="Notes Placeholder 2">
            <a:extLst>
              <a:ext uri="{FF2B5EF4-FFF2-40B4-BE49-F238E27FC236}">
                <a16:creationId xmlns:a16="http://schemas.microsoft.com/office/drawing/2014/main" id="{80D60A4F-465F-6B4A-A80A-E2FC3481F6C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Important Notes:</a:t>
            </a:r>
          </a:p>
          <a:p>
            <a:r>
              <a:rPr lang="en-US" altLang="en-US"/>
              <a:t>-Realignment Committee and Board will seek input relative to classes, percentages, etc.</a:t>
            </a:r>
          </a:p>
          <a:p>
            <a:r>
              <a:rPr lang="en-US" altLang="en-US"/>
              <a:t>-Any deviation from 4 classes would require a NCHSAA Amendment change. </a:t>
            </a:r>
          </a:p>
          <a:p>
            <a:r>
              <a:rPr lang="en-US" altLang="en-US"/>
              <a:t>-Previous Realignment Committees researched 3, 4 and 5 classes with the help of SAS.</a:t>
            </a:r>
          </a:p>
          <a:p>
            <a:endParaRPr lang="en-US" altLang="en-US"/>
          </a:p>
        </p:txBody>
      </p:sp>
      <p:sp>
        <p:nvSpPr>
          <p:cNvPr id="4" name="Slide Number Placeholder 3">
            <a:extLst>
              <a:ext uri="{FF2B5EF4-FFF2-40B4-BE49-F238E27FC236}">
                <a16:creationId xmlns:a16="http://schemas.microsoft.com/office/drawing/2014/main" id="{CBDA2A5E-29AD-7944-9ABB-82699282DCF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7721DC-3221-AB4A-93EA-59C193AD61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89613234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a:extLst>
              <a:ext uri="{FF2B5EF4-FFF2-40B4-BE49-F238E27FC236}">
                <a16:creationId xmlns:a16="http://schemas.microsoft.com/office/drawing/2014/main" id="{D5EE5A33-F25E-6C4A-93FD-DCAD891668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0" name="Notes Placeholder 2">
            <a:extLst>
              <a:ext uri="{FF2B5EF4-FFF2-40B4-BE49-F238E27FC236}">
                <a16:creationId xmlns:a16="http://schemas.microsoft.com/office/drawing/2014/main" id="{80D60A4F-465F-6B4A-A80A-E2FC3481F6C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a:extLst>
              <a:ext uri="{FF2B5EF4-FFF2-40B4-BE49-F238E27FC236}">
                <a16:creationId xmlns:a16="http://schemas.microsoft.com/office/drawing/2014/main" id="{CBDA2A5E-29AD-7944-9ABB-82699282DCF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7721DC-3221-AB4A-93EA-59C193AD61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93430505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a:extLst>
              <a:ext uri="{FF2B5EF4-FFF2-40B4-BE49-F238E27FC236}">
                <a16:creationId xmlns:a16="http://schemas.microsoft.com/office/drawing/2014/main" id="{D5EE5A33-F25E-6C4A-93FD-DCAD891668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0" name="Notes Placeholder 2">
            <a:extLst>
              <a:ext uri="{FF2B5EF4-FFF2-40B4-BE49-F238E27FC236}">
                <a16:creationId xmlns:a16="http://schemas.microsoft.com/office/drawing/2014/main" id="{80D60A4F-465F-6B4A-A80A-E2FC3481F6C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a:extLst>
              <a:ext uri="{FF2B5EF4-FFF2-40B4-BE49-F238E27FC236}">
                <a16:creationId xmlns:a16="http://schemas.microsoft.com/office/drawing/2014/main" id="{CBDA2A5E-29AD-7944-9ABB-82699282DCF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7721DC-3221-AB4A-93EA-59C193AD61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54603360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Slide Image Placeholder 1">
            <a:extLst>
              <a:ext uri="{FF2B5EF4-FFF2-40B4-BE49-F238E27FC236}">
                <a16:creationId xmlns:a16="http://schemas.microsoft.com/office/drawing/2014/main" id="{E9FF39DD-5E34-C946-9965-2A222DAF253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6" name="Notes Placeholder 2">
            <a:extLst>
              <a:ext uri="{FF2B5EF4-FFF2-40B4-BE49-F238E27FC236}">
                <a16:creationId xmlns:a16="http://schemas.microsoft.com/office/drawing/2014/main" id="{D701AE60-B787-F24C-B17D-0988C816558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035F8E0A-FB51-9841-A98B-83B6AA8AE4E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5075822-3B0A-E745-87D2-E23F9CF166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1430270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8206318" y="4456113"/>
            <a:ext cx="3788833"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454009" y="4525963"/>
            <a:ext cx="1830950" cy="430887"/>
          </a:xfrm>
          <a:prstGeom prst="rect">
            <a:avLst/>
          </a:prstGeom>
          <a:noFill/>
        </p:spPr>
        <p:txBody>
          <a:bodyPr wrap="none">
            <a:spAutoFit/>
          </a:bodyPr>
          <a:lstStyle/>
          <a:p>
            <a:pPr algn="ctr">
              <a:defRPr/>
            </a:pPr>
            <a:r>
              <a:rPr lang="en-US" sz="1100" dirty="0">
                <a:solidFill>
                  <a:schemeClr val="accent3"/>
                </a:solidFill>
                <a:latin typeface="+mn-lt"/>
                <a:cs typeface="Arial" charset="0"/>
              </a:rPr>
              <a:t>National Federation of State </a:t>
            </a:r>
          </a:p>
          <a:p>
            <a:pPr algn="ctr">
              <a:defRPr/>
            </a:pPr>
            <a:r>
              <a:rPr lang="en-US" sz="1100" dirty="0">
                <a:solidFill>
                  <a:schemeClr val="accent3"/>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descr="A picture containing tree, stop, sky, road&#10;&#10;Description generated with high confidence">
            <a:extLst>
              <a:ext uri="{FF2B5EF4-FFF2-40B4-BE49-F238E27FC236}">
                <a16:creationId xmlns:a16="http://schemas.microsoft.com/office/drawing/2014/main" id="{50C36D08-A412-4152-9250-9C41C546D36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8982" y="5012771"/>
            <a:ext cx="1019147" cy="148875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10" name="Picture 9" descr="A picture containing sport, person, indoor&#10;&#10;Description automatically generated">
            <a:extLst>
              <a:ext uri="{FF2B5EF4-FFF2-40B4-BE49-F238E27FC236}">
                <a16:creationId xmlns:a16="http://schemas.microsoft.com/office/drawing/2014/main" id="{BBE29756-CEC4-4170-9538-BF7B8F4DEA9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566"/>
            <a:ext cx="12192000" cy="4408510"/>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8206318" y="4456113"/>
            <a:ext cx="3788833"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TextBox 10">
            <a:extLst>
              <a:ext uri="{FF2B5EF4-FFF2-40B4-BE49-F238E27FC236}">
                <a16:creationId xmlns:a16="http://schemas.microsoft.com/office/drawing/2014/main" id="{C8D7C1F6-D338-4966-BD8B-EF51DC3F1BAC}"/>
              </a:ext>
            </a:extLst>
          </p:cNvPr>
          <p:cNvSpPr txBox="1"/>
          <p:nvPr userDrawn="1"/>
        </p:nvSpPr>
        <p:spPr>
          <a:xfrm>
            <a:off x="454009" y="4525963"/>
            <a:ext cx="1830950" cy="430887"/>
          </a:xfrm>
          <a:prstGeom prst="rect">
            <a:avLst/>
          </a:prstGeom>
          <a:noFill/>
        </p:spPr>
        <p:txBody>
          <a:bodyPr wrap="none">
            <a:spAutoFit/>
          </a:bodyPr>
          <a:lstStyle/>
          <a:p>
            <a:pPr algn="ctr">
              <a:defRPr/>
            </a:pPr>
            <a:r>
              <a:rPr lang="en-US" sz="1100" dirty="0">
                <a:solidFill>
                  <a:schemeClr val="accent3"/>
                </a:solidFill>
                <a:latin typeface="+mn-lt"/>
                <a:cs typeface="Arial" charset="0"/>
              </a:rPr>
              <a:t>National Federation of State </a:t>
            </a:r>
          </a:p>
          <a:p>
            <a:pPr algn="ctr">
              <a:defRPr/>
            </a:pPr>
            <a:r>
              <a:rPr lang="en-US" sz="1100" dirty="0">
                <a:solidFill>
                  <a:schemeClr val="accent3"/>
                </a:solidFill>
                <a:latin typeface="+mn-lt"/>
                <a:cs typeface="Arial" charset="0"/>
              </a:rPr>
              <a:t>High School Associations</a:t>
            </a:r>
          </a:p>
        </p:txBody>
      </p:sp>
      <p:pic>
        <p:nvPicPr>
          <p:cNvPr id="12" name="Picture 11" descr="A picture containing tree, stop, sky, road&#10;&#10;Description generated with high confidence">
            <a:extLst>
              <a:ext uri="{FF2B5EF4-FFF2-40B4-BE49-F238E27FC236}">
                <a16:creationId xmlns:a16="http://schemas.microsoft.com/office/drawing/2014/main" id="{23F1C778-8A79-4D19-A9BA-64014EEC5A4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8982" y="5012771"/>
            <a:ext cx="1019147" cy="148875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9/27/19</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9/27/19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9/27/19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9/27/19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9/27/19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9/27/19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16" descr="Students.jpg">
            <a:extLst>
              <a:ext uri="{FF2B5EF4-FFF2-40B4-BE49-F238E27FC236}">
                <a16:creationId xmlns:a16="http://schemas.microsoft.com/office/drawing/2014/main" id="{AF78D7A5-9DBB-4832-940C-1CE6D93D517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4413250"/>
            <a:ext cx="12192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picture containing tree, stop, sky, road&#10;&#10;Description generated with high confidence">
            <a:extLst>
              <a:ext uri="{FF2B5EF4-FFF2-40B4-BE49-F238E27FC236}">
                <a16:creationId xmlns:a16="http://schemas.microsoft.com/office/drawing/2014/main" id="{114744F8-B70E-4F6D-B2CE-FE7C82A62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96747" y="4649789"/>
            <a:ext cx="832168" cy="1215618"/>
          </a:xfrm>
          <a:prstGeom prst="rect">
            <a:avLst/>
          </a:prstGeom>
        </p:spPr>
      </p:pic>
      <p:pic>
        <p:nvPicPr>
          <p:cNvPr id="10" name="Picture 9" descr="A picture containing sport, person, indoor&#10;&#10;Description automatically generated">
            <a:extLst>
              <a:ext uri="{FF2B5EF4-FFF2-40B4-BE49-F238E27FC236}">
                <a16:creationId xmlns:a16="http://schemas.microsoft.com/office/drawing/2014/main" id="{BF87F6B3-1C5A-4C86-8502-23F251D5A57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1566"/>
            <a:ext cx="12192000" cy="440851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9" name="Picture 8" descr="A picture containing sport, person, indoor&#10;&#10;Description automatically generated">
            <a:extLst>
              <a:ext uri="{FF2B5EF4-FFF2-40B4-BE49-F238E27FC236}">
                <a16:creationId xmlns:a16="http://schemas.microsoft.com/office/drawing/2014/main" id="{9F619F41-9FC1-44F0-AD89-688D8798BE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566"/>
            <a:ext cx="12192000" cy="4408510"/>
          </a:xfrm>
          <a:prstGeom prst="rect">
            <a:avLst/>
          </a:prstGeom>
        </p:spPr>
      </p:pic>
      <p:sp>
        <p:nvSpPr>
          <p:cNvPr id="5" name="Rectangle 4"/>
          <p:cNvSpPr/>
          <p:nvPr userDrawn="1"/>
        </p:nvSpPr>
        <p:spPr>
          <a:xfrm>
            <a:off x="0" y="4413250"/>
            <a:ext cx="12192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picture containing tree, stop, sky, road&#10;&#10;Description generated with high confidence">
            <a:extLst>
              <a:ext uri="{FF2B5EF4-FFF2-40B4-BE49-F238E27FC236}">
                <a16:creationId xmlns:a16="http://schemas.microsoft.com/office/drawing/2014/main" id="{114744F8-B70E-4F6D-B2CE-FE7C82A62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96747" y="4649789"/>
            <a:ext cx="832168" cy="1215618"/>
          </a:xfrm>
          <a:prstGeom prst="rect">
            <a:avLst/>
          </a:prstGeom>
        </p:spPr>
      </p:pic>
    </p:spTree>
    <p:extLst>
      <p:ext uri="{BB962C8B-B14F-4D97-AF65-F5344CB8AC3E}">
        <p14:creationId xmlns:p14="http://schemas.microsoft.com/office/powerpoint/2010/main" val="427013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pic>
        <p:nvPicPr>
          <p:cNvPr id="7" name="Picture 1" descr="Slide18.png">
            <a:extLst>
              <a:ext uri="{FF2B5EF4-FFF2-40B4-BE49-F238E27FC236}">
                <a16:creationId xmlns:a16="http://schemas.microsoft.com/office/drawing/2014/main" id="{01DEB02C-E548-4072-8638-4A420287167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7938"/>
            <a:ext cx="12192000" cy="44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0" y="4413250"/>
            <a:ext cx="12192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picture containing tree, stop, sky, road&#10;&#10;Description generated with high confidence">
            <a:extLst>
              <a:ext uri="{FF2B5EF4-FFF2-40B4-BE49-F238E27FC236}">
                <a16:creationId xmlns:a16="http://schemas.microsoft.com/office/drawing/2014/main" id="{114744F8-B70E-4F6D-B2CE-FE7C82A62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96747" y="4649789"/>
            <a:ext cx="832168" cy="1215618"/>
          </a:xfrm>
          <a:prstGeom prst="rect">
            <a:avLst/>
          </a:prstGeom>
        </p:spPr>
      </p:pic>
    </p:spTree>
    <p:extLst>
      <p:ext uri="{BB962C8B-B14F-4D97-AF65-F5344CB8AC3E}">
        <p14:creationId xmlns:p14="http://schemas.microsoft.com/office/powerpoint/2010/main" val="948504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9/27/19</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2D345A8-1FE9-411D-B047-F45A67E061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4407408"/>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8206318" y="4456113"/>
            <a:ext cx="3788833"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526945" y="4525963"/>
            <a:ext cx="1685077" cy="40011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pic>
        <p:nvPicPr>
          <p:cNvPr id="10" name="Picture 24" descr="NFHS Small Logo color.jp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95351" y="5002213"/>
            <a:ext cx="1013883" cy="1109662"/>
          </a:xfrm>
          <a:prstGeom prst="rect">
            <a:avLst/>
          </a:prstGeom>
          <a:noFill/>
          <a:ln w="9525">
            <a:noFill/>
            <a:miter lim="800000"/>
            <a:headEnd/>
            <a:tailEnd/>
          </a:ln>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853502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Sporty Title Slide">
    <p:spTree>
      <p:nvGrpSpPr>
        <p:cNvPr id="1" name=""/>
        <p:cNvGrpSpPr/>
        <p:nvPr/>
      </p:nvGrpSpPr>
      <p:grpSpPr>
        <a:xfrm>
          <a:off x="0" y="0"/>
          <a:ext cx="0" cy="0"/>
          <a:chOff x="0" y="0"/>
          <a:chExt cx="0" cy="0"/>
        </a:xfrm>
      </p:grpSpPr>
      <p:pic>
        <p:nvPicPr>
          <p:cNvPr id="11" name="Picture 16" descr="Students.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7938"/>
            <a:ext cx="12192000" cy="4435476"/>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8206318" y="4456113"/>
            <a:ext cx="3788833"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526945" y="4525963"/>
            <a:ext cx="1685077" cy="40011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pic>
        <p:nvPicPr>
          <p:cNvPr id="10" name="Picture 24" descr="NFHS Small Logo color.jp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95351" y="5002213"/>
            <a:ext cx="1013883" cy="1109662"/>
          </a:xfrm>
          <a:prstGeom prst="rect">
            <a:avLst/>
          </a:prstGeom>
          <a:noFill/>
          <a:ln w="9525">
            <a:noFill/>
            <a:miter lim="800000"/>
            <a:headEnd/>
            <a:tailEnd/>
          </a:ln>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8259327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9/27/19</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extLst>
      <p:ext uri="{BB962C8B-B14F-4D97-AF65-F5344CB8AC3E}">
        <p14:creationId xmlns:p14="http://schemas.microsoft.com/office/powerpoint/2010/main" val="15839926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9/27/19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extLst>
      <p:ext uri="{BB962C8B-B14F-4D97-AF65-F5344CB8AC3E}">
        <p14:creationId xmlns:p14="http://schemas.microsoft.com/office/powerpoint/2010/main" val="31527532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9/27/19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extLst>
      <p:ext uri="{BB962C8B-B14F-4D97-AF65-F5344CB8AC3E}">
        <p14:creationId xmlns:p14="http://schemas.microsoft.com/office/powerpoint/2010/main" val="33993724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9/27/19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19478222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9/27/19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extLst>
      <p:ext uri="{BB962C8B-B14F-4D97-AF65-F5344CB8AC3E}">
        <p14:creationId xmlns:p14="http://schemas.microsoft.com/office/powerpoint/2010/main" val="6027293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9/27/19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extLst>
      <p:ext uri="{BB962C8B-B14F-4D97-AF65-F5344CB8AC3E}">
        <p14:creationId xmlns:p14="http://schemas.microsoft.com/office/powerpoint/2010/main" val="2927375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4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Mechanics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9/27/19</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42767226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66E7442-F793-4963-BEEF-D84101ABF0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4407408"/>
          </a:xfrm>
          <a:prstGeom prst="rect">
            <a:avLst/>
          </a:prstGeom>
        </p:spPr>
      </p:pic>
      <p:sp>
        <p:nvSpPr>
          <p:cNvPr id="5" name="Rectangle 4"/>
          <p:cNvSpPr/>
          <p:nvPr userDrawn="1"/>
        </p:nvSpPr>
        <p:spPr>
          <a:xfrm>
            <a:off x="0" y="4413250"/>
            <a:ext cx="12192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0" descr="NFHS-Small-Logo-CMYK_W.pn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316633" y="4649789"/>
            <a:ext cx="1016000" cy="1112837"/>
          </a:xfrm>
          <a:prstGeom prst="rect">
            <a:avLst/>
          </a:prstGeom>
          <a:noFill/>
          <a:ln w="9525">
            <a:noFill/>
            <a:miter lim="800000"/>
            <a:headEnd/>
            <a:tailEnd/>
          </a:ln>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689501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223751" cy="4400550"/>
          </a:xfrm>
          <a:prstGeom prst="rect">
            <a:avLst/>
          </a:prstGeom>
        </p:spPr>
      </p:pic>
      <p:sp>
        <p:nvSpPr>
          <p:cNvPr id="5" name="Rectangle 4"/>
          <p:cNvSpPr/>
          <p:nvPr userDrawn="1"/>
        </p:nvSpPr>
        <p:spPr>
          <a:xfrm>
            <a:off x="0" y="4413250"/>
            <a:ext cx="12192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0" descr="NFHS-Small-Logo-CMYK_W.pn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316633" y="4649789"/>
            <a:ext cx="1016000" cy="1112837"/>
          </a:xfrm>
          <a:prstGeom prst="rect">
            <a:avLst/>
          </a:prstGeom>
          <a:noFill/>
          <a:ln w="9525">
            <a:noFill/>
            <a:miter lim="800000"/>
            <a:headEnd/>
            <a:tailEnd/>
          </a:ln>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4833603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9" name="Picture 16" descr="Students.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7938"/>
            <a:ext cx="12192000" cy="4435476"/>
          </a:xfrm>
          <a:prstGeom prst="rect">
            <a:avLst/>
          </a:prstGeom>
          <a:noFill/>
          <a:ln w="9525">
            <a:noFill/>
            <a:miter lim="800000"/>
            <a:headEnd/>
            <a:tailEnd/>
          </a:ln>
        </p:spPr>
      </p:pic>
      <p:sp>
        <p:nvSpPr>
          <p:cNvPr id="5" name="Rectangle 4"/>
          <p:cNvSpPr/>
          <p:nvPr userDrawn="1"/>
        </p:nvSpPr>
        <p:spPr>
          <a:xfrm>
            <a:off x="0" y="4413250"/>
            <a:ext cx="12192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0" descr="NFHS-Small-Logo-CMYK_W.pn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316633" y="4649789"/>
            <a:ext cx="1016000" cy="1112837"/>
          </a:xfrm>
          <a:prstGeom prst="rect">
            <a:avLst/>
          </a:prstGeom>
          <a:noFill/>
          <a:ln w="9525">
            <a:noFill/>
            <a:miter lim="800000"/>
            <a:headEnd/>
            <a:tailEnd/>
          </a:ln>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2885684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8" name="Picture 1" descr="Slide18.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7938"/>
            <a:ext cx="12192000" cy="5786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0" y="4413250"/>
            <a:ext cx="12192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20" descr="NFHS-Small-Logo-CMYK_W.pn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316633" y="4649789"/>
            <a:ext cx="1016000" cy="1112837"/>
          </a:xfrm>
          <a:prstGeom prst="rect">
            <a:avLst/>
          </a:prstGeom>
          <a:noFill/>
          <a:ln w="9525">
            <a:noFill/>
            <a:miter lim="800000"/>
            <a:headEnd/>
            <a:tailEnd/>
          </a:ln>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5516425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9/27/19</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extLst>
      <p:ext uri="{BB962C8B-B14F-4D97-AF65-F5344CB8AC3E}">
        <p14:creationId xmlns:p14="http://schemas.microsoft.com/office/powerpoint/2010/main" val="36206304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90934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7">
            <a:extLst>
              <a:ext uri="{FF2B5EF4-FFF2-40B4-BE49-F238E27FC236}">
                <a16:creationId xmlns:a16="http://schemas.microsoft.com/office/drawing/2014/main" id="{7940C642-A7C4-644F-A0D9-3A6B169E1FBD}"/>
              </a:ext>
            </a:extLst>
          </p:cNvPr>
          <p:cNvGrpSpPr>
            <a:grpSpLocks/>
          </p:cNvGrpSpPr>
          <p:nvPr/>
        </p:nvGrpSpPr>
        <p:grpSpPr bwMode="auto">
          <a:xfrm>
            <a:off x="-11113" y="-7938"/>
            <a:ext cx="12228513" cy="6873876"/>
            <a:chOff x="-8466" y="-8468"/>
            <a:chExt cx="9171316" cy="6874935"/>
          </a:xfrm>
        </p:grpSpPr>
        <p:cxnSp>
          <p:nvCxnSpPr>
            <p:cNvPr id="5" name="Straight Connector 4">
              <a:extLst>
                <a:ext uri="{FF2B5EF4-FFF2-40B4-BE49-F238E27FC236}">
                  <a16:creationId xmlns:a16="http://schemas.microsoft.com/office/drawing/2014/main" id="{FCD6E0E2-A400-B24F-8B4E-FD862FF9067D}"/>
                </a:ext>
              </a:extLst>
            </p:cNvPr>
            <p:cNvCxnSpPr/>
            <p:nvPr/>
          </p:nvCxnSpPr>
          <p:spPr>
            <a:xfrm flipV="1">
              <a:off x="5131424" y="4175239"/>
              <a:ext cx="4021901" cy="2683288"/>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D6D7FD4A-8260-EF49-867F-A4FE13FEED11}"/>
                </a:ext>
              </a:extLst>
            </p:cNvPr>
            <p:cNvCxnSpPr/>
            <p:nvPr/>
          </p:nvCxnSpPr>
          <p:spPr>
            <a:xfrm>
              <a:off x="7042363" y="-529"/>
              <a:ext cx="1219191" cy="685905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7" name="Freeform 6">
              <a:extLst>
                <a:ext uri="{FF2B5EF4-FFF2-40B4-BE49-F238E27FC236}">
                  <a16:creationId xmlns:a16="http://schemas.microsoft.com/office/drawing/2014/main" id="{83157634-424A-6C4E-845B-D58C6B9B968E}"/>
                </a:ext>
              </a:extLst>
            </p:cNvPr>
            <p:cNvSpPr/>
            <p:nvPr/>
          </p:nvSpPr>
          <p:spPr>
            <a:xfrm>
              <a:off x="6892346" y="-529"/>
              <a:ext cx="2269314"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Freeform 7">
              <a:extLst>
                <a:ext uri="{FF2B5EF4-FFF2-40B4-BE49-F238E27FC236}">
                  <a16:creationId xmlns:a16="http://schemas.microsoft.com/office/drawing/2014/main" id="{DED20B69-348D-334B-8A0A-FCCF2A3141AD}"/>
                </a:ext>
              </a:extLst>
            </p:cNvPr>
            <p:cNvSpPr/>
            <p:nvPr/>
          </p:nvSpPr>
          <p:spPr>
            <a:xfrm>
              <a:off x="7205477" y="-8468"/>
              <a:ext cx="1947848"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a:extLst>
                <a:ext uri="{FF2B5EF4-FFF2-40B4-BE49-F238E27FC236}">
                  <a16:creationId xmlns:a16="http://schemas.microsoft.com/office/drawing/2014/main" id="{E84466F1-C45B-5545-9D18-294A52AC51D3}"/>
                </a:ext>
              </a:extLst>
            </p:cNvPr>
            <p:cNvSpPr/>
            <p:nvPr/>
          </p:nvSpPr>
          <p:spPr>
            <a:xfrm>
              <a:off x="6637554" y="3919613"/>
              <a:ext cx="2513390"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a:extLst>
                <a:ext uri="{FF2B5EF4-FFF2-40B4-BE49-F238E27FC236}">
                  <a16:creationId xmlns:a16="http://schemas.microsoft.com/office/drawing/2014/main" id="{09FD59E0-0305-154B-B9B7-F3D36BC79367}"/>
                </a:ext>
              </a:extLst>
            </p:cNvPr>
            <p:cNvSpPr/>
            <p:nvPr/>
          </p:nvSpPr>
          <p:spPr>
            <a:xfrm>
              <a:off x="7010216" y="-8468"/>
              <a:ext cx="2143109"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a:extLst>
                <a:ext uri="{FF2B5EF4-FFF2-40B4-BE49-F238E27FC236}">
                  <a16:creationId xmlns:a16="http://schemas.microsoft.com/office/drawing/2014/main" id="{887F79CD-B417-EA41-BC86-94BC12348DF5}"/>
                </a:ext>
              </a:extLst>
            </p:cNvPr>
            <p:cNvSpPr/>
            <p:nvPr/>
          </p:nvSpPr>
          <p:spPr>
            <a:xfrm>
              <a:off x="8296081" y="-8468"/>
              <a:ext cx="857244"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a:extLst>
                <a:ext uri="{FF2B5EF4-FFF2-40B4-BE49-F238E27FC236}">
                  <a16:creationId xmlns:a16="http://schemas.microsoft.com/office/drawing/2014/main" id="{3C5E60D4-05F7-F44E-849A-047072B9D31C}"/>
                </a:ext>
              </a:extLst>
            </p:cNvPr>
            <p:cNvSpPr/>
            <p:nvPr/>
          </p:nvSpPr>
          <p:spPr>
            <a:xfrm>
              <a:off x="8093677" y="-8468"/>
              <a:ext cx="1066792"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a:extLst>
                <a:ext uri="{FF2B5EF4-FFF2-40B4-BE49-F238E27FC236}">
                  <a16:creationId xmlns:a16="http://schemas.microsoft.com/office/drawing/2014/main" id="{C44C867B-AD04-BE4A-BA0A-1F17AC82797D}"/>
                </a:ext>
              </a:extLst>
            </p:cNvPr>
            <p:cNvSpPr/>
            <p:nvPr/>
          </p:nvSpPr>
          <p:spPr>
            <a:xfrm>
              <a:off x="8068674" y="4894488"/>
              <a:ext cx="1094176"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a:extLst>
                <a:ext uri="{FF2B5EF4-FFF2-40B4-BE49-F238E27FC236}">
                  <a16:creationId xmlns:a16="http://schemas.microsoft.com/office/drawing/2014/main" id="{21062B55-75B6-674A-8907-8EA5BAB157B2}"/>
                </a:ext>
              </a:extLst>
            </p:cNvPr>
            <p:cNvSpPr/>
            <p:nvPr/>
          </p:nvSpPr>
          <p:spPr>
            <a:xfrm>
              <a:off x="-8466" y="-8468"/>
              <a:ext cx="863197" cy="5698416"/>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462" y="2404534"/>
            <a:ext cx="776895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462" y="4050837"/>
            <a:ext cx="7768959" cy="1096899"/>
          </a:xfrm>
        </p:spPr>
        <p:txBody>
          <a:bodyPr/>
          <a:lstStyle>
            <a:lvl1pPr marL="0" indent="0" algn="r">
              <a:buNone/>
              <a:defRPr>
                <a:solidFill>
                  <a:schemeClr val="tx1">
                    <a:lumMod val="50000"/>
                    <a:lumOff val="50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5" name="Date Placeholder 3">
            <a:extLst>
              <a:ext uri="{FF2B5EF4-FFF2-40B4-BE49-F238E27FC236}">
                <a16:creationId xmlns:a16="http://schemas.microsoft.com/office/drawing/2014/main" id="{B08F4CDD-782A-7E4D-B33A-AD06926FF40C}"/>
              </a:ext>
            </a:extLst>
          </p:cNvPr>
          <p:cNvSpPr>
            <a:spLocks noGrp="1"/>
          </p:cNvSpPr>
          <p:nvPr>
            <p:ph type="dt" sz="half" idx="10"/>
          </p:nvPr>
        </p:nvSpPr>
        <p:spPr/>
        <p:txBody>
          <a:bodyPr/>
          <a:lstStyle>
            <a:lvl1pPr>
              <a:defRPr/>
            </a:lvl1pPr>
          </a:lstStyle>
          <a:p>
            <a:pPr>
              <a:defRPr/>
            </a:pPr>
            <a:fld id="{0ECA7A41-9D21-E641-A12E-025AF1F1DDBD}" type="datetimeFigureOut">
              <a:rPr lang="en-US"/>
              <a:pPr>
                <a:defRPr/>
              </a:pPr>
              <a:t>9/27/19</a:t>
            </a:fld>
            <a:endParaRPr lang="en-US" dirty="0"/>
          </a:p>
        </p:txBody>
      </p:sp>
      <p:sp>
        <p:nvSpPr>
          <p:cNvPr id="16" name="Footer Placeholder 4">
            <a:extLst>
              <a:ext uri="{FF2B5EF4-FFF2-40B4-BE49-F238E27FC236}">
                <a16:creationId xmlns:a16="http://schemas.microsoft.com/office/drawing/2014/main" id="{B1BF7AC2-201B-8C47-8129-854149D0FAB8}"/>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924BDE92-9AE5-1549-AF99-4923EA501223}"/>
              </a:ext>
            </a:extLst>
          </p:cNvPr>
          <p:cNvSpPr>
            <a:spLocks noGrp="1"/>
          </p:cNvSpPr>
          <p:nvPr>
            <p:ph type="sldNum" sz="quarter" idx="12"/>
          </p:nvPr>
        </p:nvSpPr>
        <p:spPr/>
        <p:txBody>
          <a:bodyPr/>
          <a:lstStyle>
            <a:lvl1pPr>
              <a:defRPr/>
            </a:lvl1pPr>
          </a:lstStyle>
          <a:p>
            <a:pPr>
              <a:defRPr/>
            </a:pPr>
            <a:fld id="{039C0417-4226-4749-9137-39E13162C51D}" type="slidenum">
              <a:rPr lang="en-US"/>
              <a:pPr>
                <a:defRPr/>
              </a:pPr>
              <a:t>‹#›</a:t>
            </a:fld>
            <a:endParaRPr lang="en-US" dirty="0"/>
          </a:p>
        </p:txBody>
      </p:sp>
    </p:spTree>
    <p:extLst>
      <p:ext uri="{BB962C8B-B14F-4D97-AF65-F5344CB8AC3E}">
        <p14:creationId xmlns:p14="http://schemas.microsoft.com/office/powerpoint/2010/main" val="27844586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8FD4F30-718A-C94E-9E6D-801CECDC5B3F}"/>
              </a:ext>
            </a:extLst>
          </p:cNvPr>
          <p:cNvSpPr>
            <a:spLocks noGrp="1"/>
          </p:cNvSpPr>
          <p:nvPr>
            <p:ph type="dt" sz="half" idx="10"/>
          </p:nvPr>
        </p:nvSpPr>
        <p:spPr/>
        <p:txBody>
          <a:bodyPr/>
          <a:lstStyle>
            <a:lvl1pPr>
              <a:defRPr/>
            </a:lvl1pPr>
          </a:lstStyle>
          <a:p>
            <a:pPr>
              <a:defRPr/>
            </a:pPr>
            <a:fld id="{3E717825-78E9-4142-AAB4-4CB23558EB19}" type="datetimeFigureOut">
              <a:rPr lang="en-US"/>
              <a:pPr>
                <a:defRPr/>
              </a:pPr>
              <a:t>9/27/19</a:t>
            </a:fld>
            <a:endParaRPr lang="en-US" dirty="0"/>
          </a:p>
        </p:txBody>
      </p:sp>
      <p:sp>
        <p:nvSpPr>
          <p:cNvPr id="5" name="Footer Placeholder 4">
            <a:extLst>
              <a:ext uri="{FF2B5EF4-FFF2-40B4-BE49-F238E27FC236}">
                <a16:creationId xmlns:a16="http://schemas.microsoft.com/office/drawing/2014/main" id="{5D20FAFD-0299-7340-A1D3-5BFD959B837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DBFFEB3-FF1A-3942-AB4F-0445F473DA1C}"/>
              </a:ext>
            </a:extLst>
          </p:cNvPr>
          <p:cNvSpPr>
            <a:spLocks noGrp="1"/>
          </p:cNvSpPr>
          <p:nvPr>
            <p:ph type="sldNum" sz="quarter" idx="12"/>
          </p:nvPr>
        </p:nvSpPr>
        <p:spPr/>
        <p:txBody>
          <a:bodyPr/>
          <a:lstStyle>
            <a:lvl1pPr>
              <a:defRPr/>
            </a:lvl1pPr>
          </a:lstStyle>
          <a:p>
            <a:pPr>
              <a:defRPr/>
            </a:pPr>
            <a:fld id="{CD30D0C1-C0B5-7346-B8C4-7B8282B9AAD9}" type="slidenum">
              <a:rPr lang="en-US"/>
              <a:pPr>
                <a:defRPr/>
              </a:pPr>
              <a:t>‹#›</a:t>
            </a:fld>
            <a:endParaRPr lang="en-US" dirty="0"/>
          </a:p>
        </p:txBody>
      </p:sp>
    </p:spTree>
    <p:extLst>
      <p:ext uri="{BB962C8B-B14F-4D97-AF65-F5344CB8AC3E}">
        <p14:creationId xmlns:p14="http://schemas.microsoft.com/office/powerpoint/2010/main" val="13927868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799" y="2700871"/>
            <a:ext cx="8463620"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12799" y="4527448"/>
            <a:ext cx="8463620" cy="860400"/>
          </a:xfrm>
        </p:spPr>
        <p:txBody>
          <a:bodyPr/>
          <a:lstStyle>
            <a:lvl1pPr marL="0" indent="0" algn="l">
              <a:buNone/>
              <a:defRPr sz="2000">
                <a:solidFill>
                  <a:schemeClr val="tx1">
                    <a:lumMod val="50000"/>
                    <a:lumOff val="50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6183DA-4FEC-D64A-BDD2-788E1451D6EF}"/>
              </a:ext>
            </a:extLst>
          </p:cNvPr>
          <p:cNvSpPr>
            <a:spLocks noGrp="1"/>
          </p:cNvSpPr>
          <p:nvPr>
            <p:ph type="dt" sz="half" idx="10"/>
          </p:nvPr>
        </p:nvSpPr>
        <p:spPr/>
        <p:txBody>
          <a:bodyPr/>
          <a:lstStyle>
            <a:lvl1pPr>
              <a:defRPr/>
            </a:lvl1pPr>
          </a:lstStyle>
          <a:p>
            <a:pPr>
              <a:defRPr/>
            </a:pPr>
            <a:fld id="{E59331B1-C90B-044E-9A05-3ACC96A129CD}" type="datetimeFigureOut">
              <a:rPr lang="en-US"/>
              <a:pPr>
                <a:defRPr/>
              </a:pPr>
              <a:t>9/27/19</a:t>
            </a:fld>
            <a:endParaRPr lang="en-US" dirty="0"/>
          </a:p>
        </p:txBody>
      </p:sp>
      <p:sp>
        <p:nvSpPr>
          <p:cNvPr id="5" name="Footer Placeholder 4">
            <a:extLst>
              <a:ext uri="{FF2B5EF4-FFF2-40B4-BE49-F238E27FC236}">
                <a16:creationId xmlns:a16="http://schemas.microsoft.com/office/drawing/2014/main" id="{CB95FEF6-D94F-6642-A504-0B04C9BB3C8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7DE872B-1588-2343-A09A-4CFC955CD48B}"/>
              </a:ext>
            </a:extLst>
          </p:cNvPr>
          <p:cNvSpPr>
            <a:spLocks noGrp="1"/>
          </p:cNvSpPr>
          <p:nvPr>
            <p:ph type="sldNum" sz="quarter" idx="12"/>
          </p:nvPr>
        </p:nvSpPr>
        <p:spPr/>
        <p:txBody>
          <a:bodyPr/>
          <a:lstStyle>
            <a:lvl1pPr>
              <a:defRPr/>
            </a:lvl1pPr>
          </a:lstStyle>
          <a:p>
            <a:pPr>
              <a:defRPr/>
            </a:pPr>
            <a:fld id="{F0B1B715-AF4D-6148-8650-DBD0E87ADE71}" type="slidenum">
              <a:rPr lang="en-US"/>
              <a:pPr>
                <a:defRPr/>
              </a:pPr>
              <a:t>‹#›</a:t>
            </a:fld>
            <a:endParaRPr lang="en-US" dirty="0"/>
          </a:p>
        </p:txBody>
      </p:sp>
    </p:spTree>
    <p:extLst>
      <p:ext uri="{BB962C8B-B14F-4D97-AF65-F5344CB8AC3E}">
        <p14:creationId xmlns:p14="http://schemas.microsoft.com/office/powerpoint/2010/main" val="38458102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9"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12802" y="2160589"/>
            <a:ext cx="411747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58939" y="2160590"/>
            <a:ext cx="411748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ABA9B13E-CA3B-2143-95DE-BCF2A78A9D9F}"/>
              </a:ext>
            </a:extLst>
          </p:cNvPr>
          <p:cNvSpPr>
            <a:spLocks noGrp="1"/>
          </p:cNvSpPr>
          <p:nvPr>
            <p:ph type="dt" sz="half" idx="10"/>
          </p:nvPr>
        </p:nvSpPr>
        <p:spPr/>
        <p:txBody>
          <a:bodyPr/>
          <a:lstStyle>
            <a:lvl1pPr>
              <a:defRPr/>
            </a:lvl1pPr>
          </a:lstStyle>
          <a:p>
            <a:pPr>
              <a:defRPr/>
            </a:pPr>
            <a:fld id="{A2335856-FCC5-4D40-8890-BF621EA3D656}" type="datetimeFigureOut">
              <a:rPr lang="en-US"/>
              <a:pPr>
                <a:defRPr/>
              </a:pPr>
              <a:t>9/27/19</a:t>
            </a:fld>
            <a:endParaRPr lang="en-US" dirty="0"/>
          </a:p>
        </p:txBody>
      </p:sp>
      <p:sp>
        <p:nvSpPr>
          <p:cNvPr id="6" name="Footer Placeholder 4">
            <a:extLst>
              <a:ext uri="{FF2B5EF4-FFF2-40B4-BE49-F238E27FC236}">
                <a16:creationId xmlns:a16="http://schemas.microsoft.com/office/drawing/2014/main" id="{14855493-9C8A-434F-9401-CE980548F79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EA2A5D8-BA41-E648-91F6-8E8053962A8C}"/>
              </a:ext>
            </a:extLst>
          </p:cNvPr>
          <p:cNvSpPr>
            <a:spLocks noGrp="1"/>
          </p:cNvSpPr>
          <p:nvPr>
            <p:ph type="sldNum" sz="quarter" idx="12"/>
          </p:nvPr>
        </p:nvSpPr>
        <p:spPr/>
        <p:txBody>
          <a:bodyPr/>
          <a:lstStyle>
            <a:lvl1pPr>
              <a:defRPr/>
            </a:lvl1pPr>
          </a:lstStyle>
          <a:p>
            <a:pPr>
              <a:defRPr/>
            </a:pPr>
            <a:fld id="{F47B1B32-99FE-5246-86BD-B63086CADCFD}" type="slidenum">
              <a:rPr lang="en-US"/>
              <a:pPr>
                <a:defRPr/>
              </a:pPr>
              <a:t>‹#›</a:t>
            </a:fld>
            <a:endParaRPr lang="en-US" dirty="0"/>
          </a:p>
        </p:txBody>
      </p:sp>
    </p:spTree>
    <p:extLst>
      <p:ext uri="{BB962C8B-B14F-4D97-AF65-F5344CB8AC3E}">
        <p14:creationId xmlns:p14="http://schemas.microsoft.com/office/powerpoint/2010/main" val="36019187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7"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2799" y="2160983"/>
            <a:ext cx="4120896" cy="576262"/>
          </a:xfrm>
        </p:spPr>
        <p:txBody>
          <a:bodyPr anchor="b">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12799" y="2737249"/>
            <a:ext cx="4120896"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55520" y="2160983"/>
            <a:ext cx="4120896" cy="576262"/>
          </a:xfrm>
        </p:spPr>
        <p:txBody>
          <a:bodyPr anchor="b">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55520" y="2737249"/>
            <a:ext cx="4120896"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286A2621-9193-C043-9480-E8A96C9C7FF4}"/>
              </a:ext>
            </a:extLst>
          </p:cNvPr>
          <p:cNvSpPr>
            <a:spLocks noGrp="1"/>
          </p:cNvSpPr>
          <p:nvPr>
            <p:ph type="dt" sz="half" idx="10"/>
          </p:nvPr>
        </p:nvSpPr>
        <p:spPr/>
        <p:txBody>
          <a:bodyPr/>
          <a:lstStyle>
            <a:lvl1pPr>
              <a:defRPr/>
            </a:lvl1pPr>
          </a:lstStyle>
          <a:p>
            <a:pPr>
              <a:defRPr/>
            </a:pPr>
            <a:fld id="{5389E5B2-A261-994D-875E-B446BD50C7C6}" type="datetimeFigureOut">
              <a:rPr lang="en-US"/>
              <a:pPr>
                <a:defRPr/>
              </a:pPr>
              <a:t>9/27/19</a:t>
            </a:fld>
            <a:endParaRPr lang="en-US" dirty="0"/>
          </a:p>
        </p:txBody>
      </p:sp>
      <p:sp>
        <p:nvSpPr>
          <p:cNvPr id="8" name="Footer Placeholder 4">
            <a:extLst>
              <a:ext uri="{FF2B5EF4-FFF2-40B4-BE49-F238E27FC236}">
                <a16:creationId xmlns:a16="http://schemas.microsoft.com/office/drawing/2014/main" id="{95E5A64A-7E01-F34D-B3EE-6EA617A8F637}"/>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442213F-D0BB-3A4E-91F0-C408B132BC17}"/>
              </a:ext>
            </a:extLst>
          </p:cNvPr>
          <p:cNvSpPr>
            <a:spLocks noGrp="1"/>
          </p:cNvSpPr>
          <p:nvPr>
            <p:ph type="sldNum" sz="quarter" idx="12"/>
          </p:nvPr>
        </p:nvSpPr>
        <p:spPr/>
        <p:txBody>
          <a:bodyPr/>
          <a:lstStyle>
            <a:lvl1pPr>
              <a:defRPr/>
            </a:lvl1pPr>
          </a:lstStyle>
          <a:p>
            <a:pPr>
              <a:defRPr/>
            </a:pPr>
            <a:fld id="{6542DFB2-B56F-5F4C-9710-2BBC19980CDF}" type="slidenum">
              <a:rPr lang="en-US"/>
              <a:pPr>
                <a:defRPr/>
              </a:pPr>
              <a:t>‹#›</a:t>
            </a:fld>
            <a:endParaRPr lang="en-US" dirty="0"/>
          </a:p>
        </p:txBody>
      </p:sp>
    </p:spTree>
    <p:extLst>
      <p:ext uri="{BB962C8B-B14F-4D97-AF65-F5344CB8AC3E}">
        <p14:creationId xmlns:p14="http://schemas.microsoft.com/office/powerpoint/2010/main" val="2561484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800" y="609600"/>
            <a:ext cx="8463619" cy="1320800"/>
          </a:xfrm>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D9C9A3CE-83D9-9C47-B1DF-E4DFD1711887}"/>
              </a:ext>
            </a:extLst>
          </p:cNvPr>
          <p:cNvSpPr>
            <a:spLocks noGrp="1"/>
          </p:cNvSpPr>
          <p:nvPr>
            <p:ph type="dt" sz="half" idx="10"/>
          </p:nvPr>
        </p:nvSpPr>
        <p:spPr/>
        <p:txBody>
          <a:bodyPr/>
          <a:lstStyle>
            <a:lvl1pPr>
              <a:defRPr/>
            </a:lvl1pPr>
          </a:lstStyle>
          <a:p>
            <a:pPr>
              <a:defRPr/>
            </a:pPr>
            <a:fld id="{462F9DC9-2393-8D4D-9AE1-5A386193A2C4}" type="datetimeFigureOut">
              <a:rPr lang="en-US"/>
              <a:pPr>
                <a:defRPr/>
              </a:pPr>
              <a:t>9/27/19</a:t>
            </a:fld>
            <a:endParaRPr lang="en-US" dirty="0"/>
          </a:p>
        </p:txBody>
      </p:sp>
      <p:sp>
        <p:nvSpPr>
          <p:cNvPr id="4" name="Footer Placeholder 4">
            <a:extLst>
              <a:ext uri="{FF2B5EF4-FFF2-40B4-BE49-F238E27FC236}">
                <a16:creationId xmlns:a16="http://schemas.microsoft.com/office/drawing/2014/main" id="{E498AE1D-FB3D-6743-BCEE-07415A2D8A3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10F5300F-0E6B-E44D-B598-005BAC0D056F}"/>
              </a:ext>
            </a:extLst>
          </p:cNvPr>
          <p:cNvSpPr>
            <a:spLocks noGrp="1"/>
          </p:cNvSpPr>
          <p:nvPr>
            <p:ph type="sldNum" sz="quarter" idx="12"/>
          </p:nvPr>
        </p:nvSpPr>
        <p:spPr/>
        <p:txBody>
          <a:bodyPr/>
          <a:lstStyle>
            <a:lvl1pPr>
              <a:defRPr/>
            </a:lvl1pPr>
          </a:lstStyle>
          <a:p>
            <a:pPr>
              <a:defRPr/>
            </a:pPr>
            <a:fld id="{42E7E140-0940-A444-9E2B-7561FBA92A7A}" type="slidenum">
              <a:rPr lang="en-US"/>
              <a:pPr>
                <a:defRPr/>
              </a:pPr>
              <a:t>‹#›</a:t>
            </a:fld>
            <a:endParaRPr lang="en-US" dirty="0"/>
          </a:p>
        </p:txBody>
      </p:sp>
    </p:spTree>
    <p:extLst>
      <p:ext uri="{BB962C8B-B14F-4D97-AF65-F5344CB8AC3E}">
        <p14:creationId xmlns:p14="http://schemas.microsoft.com/office/powerpoint/2010/main" val="22057313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73B75D7-68F0-D240-ADE9-E2B08F2DA28E}"/>
              </a:ext>
            </a:extLst>
          </p:cNvPr>
          <p:cNvSpPr>
            <a:spLocks noGrp="1"/>
          </p:cNvSpPr>
          <p:nvPr>
            <p:ph type="dt" sz="half" idx="10"/>
          </p:nvPr>
        </p:nvSpPr>
        <p:spPr/>
        <p:txBody>
          <a:bodyPr/>
          <a:lstStyle>
            <a:lvl1pPr>
              <a:defRPr/>
            </a:lvl1pPr>
          </a:lstStyle>
          <a:p>
            <a:pPr>
              <a:defRPr/>
            </a:pPr>
            <a:fld id="{41DB6CBD-93C5-D541-93E9-812C90E222ED}" type="datetimeFigureOut">
              <a:rPr lang="en-US"/>
              <a:pPr>
                <a:defRPr/>
              </a:pPr>
              <a:t>9/27/19</a:t>
            </a:fld>
            <a:endParaRPr lang="en-US" dirty="0"/>
          </a:p>
        </p:txBody>
      </p:sp>
      <p:sp>
        <p:nvSpPr>
          <p:cNvPr id="3" name="Footer Placeholder 4">
            <a:extLst>
              <a:ext uri="{FF2B5EF4-FFF2-40B4-BE49-F238E27FC236}">
                <a16:creationId xmlns:a16="http://schemas.microsoft.com/office/drawing/2014/main" id="{683C5221-39FD-9348-9B76-CC9E6D12A9E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C379F10B-BF15-334E-8E2E-1B7FBF1D1BD0}"/>
              </a:ext>
            </a:extLst>
          </p:cNvPr>
          <p:cNvSpPr>
            <a:spLocks noGrp="1"/>
          </p:cNvSpPr>
          <p:nvPr>
            <p:ph type="sldNum" sz="quarter" idx="12"/>
          </p:nvPr>
        </p:nvSpPr>
        <p:spPr/>
        <p:txBody>
          <a:bodyPr/>
          <a:lstStyle>
            <a:lvl1pPr>
              <a:defRPr/>
            </a:lvl1pPr>
          </a:lstStyle>
          <a:p>
            <a:pPr>
              <a:defRPr/>
            </a:pPr>
            <a:fld id="{A989BFB4-6EC7-A84B-9963-9797F90A1FB5}" type="slidenum">
              <a:rPr lang="en-US"/>
              <a:pPr>
                <a:defRPr/>
              </a:pPr>
              <a:t>‹#›</a:t>
            </a:fld>
            <a:endParaRPr lang="en-US" dirty="0"/>
          </a:p>
        </p:txBody>
      </p:sp>
    </p:spTree>
    <p:extLst>
      <p:ext uri="{BB962C8B-B14F-4D97-AF65-F5344CB8AC3E}">
        <p14:creationId xmlns:p14="http://schemas.microsoft.com/office/powerpoint/2010/main" val="18047038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1498604"/>
            <a:ext cx="3720243"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1702" y="514928"/>
            <a:ext cx="4514716"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2800" y="2777069"/>
            <a:ext cx="3720243" cy="2584449"/>
          </a:xfrm>
        </p:spPr>
        <p:txBody>
          <a:bodyPr>
            <a:normAutofit/>
          </a:bodyPr>
          <a:lstStyle>
            <a:lvl1pPr marL="0" indent="0">
              <a:buNone/>
              <a:defRPr sz="1400"/>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a:t>Click to edit Master text styles</a:t>
            </a:r>
          </a:p>
        </p:txBody>
      </p:sp>
      <p:sp>
        <p:nvSpPr>
          <p:cNvPr id="5" name="Date Placeholder 3">
            <a:extLst>
              <a:ext uri="{FF2B5EF4-FFF2-40B4-BE49-F238E27FC236}">
                <a16:creationId xmlns:a16="http://schemas.microsoft.com/office/drawing/2014/main" id="{05EF8EBD-A816-0442-ADF6-8721CC488C78}"/>
              </a:ext>
            </a:extLst>
          </p:cNvPr>
          <p:cNvSpPr>
            <a:spLocks noGrp="1"/>
          </p:cNvSpPr>
          <p:nvPr>
            <p:ph type="dt" sz="half" idx="10"/>
          </p:nvPr>
        </p:nvSpPr>
        <p:spPr/>
        <p:txBody>
          <a:bodyPr/>
          <a:lstStyle>
            <a:lvl1pPr>
              <a:defRPr/>
            </a:lvl1pPr>
          </a:lstStyle>
          <a:p>
            <a:pPr>
              <a:defRPr/>
            </a:pPr>
            <a:fld id="{1DC86F16-4566-3C47-8A4A-97A49F747500}" type="datetimeFigureOut">
              <a:rPr lang="en-US"/>
              <a:pPr>
                <a:defRPr/>
              </a:pPr>
              <a:t>9/27/19</a:t>
            </a:fld>
            <a:endParaRPr lang="en-US" dirty="0"/>
          </a:p>
        </p:txBody>
      </p:sp>
      <p:sp>
        <p:nvSpPr>
          <p:cNvPr id="6" name="Footer Placeholder 4">
            <a:extLst>
              <a:ext uri="{FF2B5EF4-FFF2-40B4-BE49-F238E27FC236}">
                <a16:creationId xmlns:a16="http://schemas.microsoft.com/office/drawing/2014/main" id="{62505DB7-6EB3-B543-A0A0-FF9EC93A82F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8AE6CCF-A7CE-7349-8CBE-A6029D30DB88}"/>
              </a:ext>
            </a:extLst>
          </p:cNvPr>
          <p:cNvSpPr>
            <a:spLocks noGrp="1"/>
          </p:cNvSpPr>
          <p:nvPr>
            <p:ph type="sldNum" sz="quarter" idx="12"/>
          </p:nvPr>
        </p:nvSpPr>
        <p:spPr/>
        <p:txBody>
          <a:bodyPr/>
          <a:lstStyle>
            <a:lvl1pPr>
              <a:defRPr/>
            </a:lvl1pPr>
          </a:lstStyle>
          <a:p>
            <a:pPr>
              <a:defRPr/>
            </a:pPr>
            <a:fld id="{1B292E9C-2FDD-3247-93A5-ED8BEEAD7FB4}" type="slidenum">
              <a:rPr lang="en-US"/>
              <a:pPr>
                <a:defRPr/>
              </a:pPr>
              <a:t>‹#›</a:t>
            </a:fld>
            <a:endParaRPr lang="en-US" dirty="0"/>
          </a:p>
        </p:txBody>
      </p:sp>
    </p:spTree>
    <p:extLst>
      <p:ext uri="{BB962C8B-B14F-4D97-AF65-F5344CB8AC3E}">
        <p14:creationId xmlns:p14="http://schemas.microsoft.com/office/powerpoint/2010/main" val="7039668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4800600"/>
            <a:ext cx="846361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800" y="609600"/>
            <a:ext cx="8463619" cy="3845718"/>
          </a:xfrm>
        </p:spPr>
        <p:txBody>
          <a:bodyPr rtlCol="0">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pPr lvl="0"/>
            <a:r>
              <a:rPr lang="en-US" noProof="0" dirty="0"/>
              <a:t>Click icon to add picture</a:t>
            </a:r>
          </a:p>
        </p:txBody>
      </p:sp>
      <p:sp>
        <p:nvSpPr>
          <p:cNvPr id="4" name="Text Placeholder 3"/>
          <p:cNvSpPr>
            <a:spLocks noGrp="1"/>
          </p:cNvSpPr>
          <p:nvPr>
            <p:ph type="body" sz="half" idx="2"/>
          </p:nvPr>
        </p:nvSpPr>
        <p:spPr>
          <a:xfrm>
            <a:off x="812800" y="5367338"/>
            <a:ext cx="8463619" cy="674024"/>
          </a:xfrm>
        </p:spPr>
        <p:txBody>
          <a:bodyPr>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D28E46B-051F-AB48-B7DD-AAC2B3AF45AB}"/>
              </a:ext>
            </a:extLst>
          </p:cNvPr>
          <p:cNvSpPr>
            <a:spLocks noGrp="1"/>
          </p:cNvSpPr>
          <p:nvPr>
            <p:ph type="dt" sz="half" idx="10"/>
          </p:nvPr>
        </p:nvSpPr>
        <p:spPr/>
        <p:txBody>
          <a:bodyPr/>
          <a:lstStyle>
            <a:lvl1pPr>
              <a:defRPr/>
            </a:lvl1pPr>
          </a:lstStyle>
          <a:p>
            <a:pPr>
              <a:defRPr/>
            </a:pPr>
            <a:fld id="{12399D41-E404-7748-80A9-9A867602C229}" type="datetimeFigureOut">
              <a:rPr lang="en-US"/>
              <a:pPr>
                <a:defRPr/>
              </a:pPr>
              <a:t>9/27/19</a:t>
            </a:fld>
            <a:endParaRPr lang="en-US" dirty="0"/>
          </a:p>
        </p:txBody>
      </p:sp>
      <p:sp>
        <p:nvSpPr>
          <p:cNvPr id="6" name="Footer Placeholder 4">
            <a:extLst>
              <a:ext uri="{FF2B5EF4-FFF2-40B4-BE49-F238E27FC236}">
                <a16:creationId xmlns:a16="http://schemas.microsoft.com/office/drawing/2014/main" id="{85585B39-75EA-5D47-A9A3-23F9013D8AA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6ED69FD-570D-AE4E-9A8B-A5769A0087C5}"/>
              </a:ext>
            </a:extLst>
          </p:cNvPr>
          <p:cNvSpPr>
            <a:spLocks noGrp="1"/>
          </p:cNvSpPr>
          <p:nvPr>
            <p:ph type="sldNum" sz="quarter" idx="12"/>
          </p:nvPr>
        </p:nvSpPr>
        <p:spPr/>
        <p:txBody>
          <a:bodyPr/>
          <a:lstStyle>
            <a:lvl1pPr>
              <a:defRPr/>
            </a:lvl1pPr>
          </a:lstStyle>
          <a:p>
            <a:pPr>
              <a:defRPr/>
            </a:pPr>
            <a:fld id="{0E8E1285-3B76-1C4A-ADD8-3EBA65FFE8ED}" type="slidenum">
              <a:rPr lang="en-US"/>
              <a:pPr>
                <a:defRPr/>
              </a:pPr>
              <a:t>‹#›</a:t>
            </a:fld>
            <a:endParaRPr lang="en-US" dirty="0"/>
          </a:p>
        </p:txBody>
      </p:sp>
    </p:spTree>
    <p:extLst>
      <p:ext uri="{BB962C8B-B14F-4D97-AF65-F5344CB8AC3E}">
        <p14:creationId xmlns:p14="http://schemas.microsoft.com/office/powerpoint/2010/main" val="31354489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9"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812801" y="4470400"/>
            <a:ext cx="8463619" cy="1570962"/>
          </a:xfrm>
        </p:spPr>
        <p:txBody>
          <a:bodyPr anchor="ctr">
            <a:normAutofit/>
          </a:bodyPr>
          <a:lstStyle>
            <a:lvl1pPr marL="0" indent="0" algn="l">
              <a:buNone/>
              <a:defRPr sz="1800">
                <a:solidFill>
                  <a:schemeClr val="tx1">
                    <a:lumMod val="75000"/>
                    <a:lumOff val="2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7CC2D5-FFC6-CD46-AF73-400B1A0EC1CD}"/>
              </a:ext>
            </a:extLst>
          </p:cNvPr>
          <p:cNvSpPr>
            <a:spLocks noGrp="1"/>
          </p:cNvSpPr>
          <p:nvPr>
            <p:ph type="dt" sz="half" idx="10"/>
          </p:nvPr>
        </p:nvSpPr>
        <p:spPr/>
        <p:txBody>
          <a:bodyPr/>
          <a:lstStyle>
            <a:lvl1pPr>
              <a:defRPr/>
            </a:lvl1pPr>
          </a:lstStyle>
          <a:p>
            <a:pPr>
              <a:defRPr/>
            </a:pPr>
            <a:fld id="{F6D49901-C268-DA4B-B98B-47959F4378C2}" type="datetimeFigureOut">
              <a:rPr lang="en-US"/>
              <a:pPr>
                <a:defRPr/>
              </a:pPr>
              <a:t>9/27/19</a:t>
            </a:fld>
            <a:endParaRPr lang="en-US" dirty="0"/>
          </a:p>
        </p:txBody>
      </p:sp>
      <p:sp>
        <p:nvSpPr>
          <p:cNvPr id="5" name="Footer Placeholder 4">
            <a:extLst>
              <a:ext uri="{FF2B5EF4-FFF2-40B4-BE49-F238E27FC236}">
                <a16:creationId xmlns:a16="http://schemas.microsoft.com/office/drawing/2014/main" id="{107CED29-FC06-3A4A-A2DB-75207348B0D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8AE96DD-C3E4-AD49-BD62-E8D2858A9E86}"/>
              </a:ext>
            </a:extLst>
          </p:cNvPr>
          <p:cNvSpPr>
            <a:spLocks noGrp="1"/>
          </p:cNvSpPr>
          <p:nvPr>
            <p:ph type="sldNum" sz="quarter" idx="12"/>
          </p:nvPr>
        </p:nvSpPr>
        <p:spPr/>
        <p:txBody>
          <a:bodyPr/>
          <a:lstStyle>
            <a:lvl1pPr>
              <a:defRPr/>
            </a:lvl1pPr>
          </a:lstStyle>
          <a:p>
            <a:pPr>
              <a:defRPr/>
            </a:pPr>
            <a:fld id="{A2270D84-8D10-6247-9778-6C3196D1C111}" type="slidenum">
              <a:rPr lang="en-US"/>
              <a:pPr>
                <a:defRPr/>
              </a:pPr>
              <a:t>‹#›</a:t>
            </a:fld>
            <a:endParaRPr lang="en-US" dirty="0"/>
          </a:p>
        </p:txBody>
      </p:sp>
    </p:spTree>
    <p:extLst>
      <p:ext uri="{BB962C8B-B14F-4D97-AF65-F5344CB8AC3E}">
        <p14:creationId xmlns:p14="http://schemas.microsoft.com/office/powerpoint/2010/main" val="3417264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17">
            <a:extLst>
              <a:ext uri="{FF2B5EF4-FFF2-40B4-BE49-F238E27FC236}">
                <a16:creationId xmlns:a16="http://schemas.microsoft.com/office/drawing/2014/main" id="{AE8CB97E-8B44-F144-ACDA-EBA8F06E8DEE}"/>
              </a:ext>
            </a:extLst>
          </p:cNvPr>
          <p:cNvSpPr txBox="1">
            <a:spLocks noChangeArrowheads="1"/>
          </p:cNvSpPr>
          <p:nvPr/>
        </p:nvSpPr>
        <p:spPr bwMode="auto">
          <a:xfrm>
            <a:off x="642938" y="790575"/>
            <a:ext cx="6111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8000">
                <a:solidFill>
                  <a:srgbClr val="90A2CF"/>
                </a:solidFill>
              </a:rPr>
              <a:t>“</a:t>
            </a:r>
          </a:p>
        </p:txBody>
      </p:sp>
      <p:sp>
        <p:nvSpPr>
          <p:cNvPr id="6" name="TextBox 18">
            <a:extLst>
              <a:ext uri="{FF2B5EF4-FFF2-40B4-BE49-F238E27FC236}">
                <a16:creationId xmlns:a16="http://schemas.microsoft.com/office/drawing/2014/main" id="{38B5F136-F02A-E84A-90FA-76F2D2BF212A}"/>
              </a:ext>
            </a:extLst>
          </p:cNvPr>
          <p:cNvSpPr txBox="1">
            <a:spLocks noChangeArrowheads="1"/>
          </p:cNvSpPr>
          <p:nvPr/>
        </p:nvSpPr>
        <p:spPr bwMode="auto">
          <a:xfrm>
            <a:off x="8996363" y="2886075"/>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8000">
                <a:solidFill>
                  <a:srgbClr val="90A2CF"/>
                </a:solidFill>
              </a:rPr>
              <a:t>”</a:t>
            </a:r>
          </a:p>
        </p:txBody>
      </p:sp>
      <p:sp>
        <p:nvSpPr>
          <p:cNvPr id="2" name="Title 1"/>
          <p:cNvSpPr>
            <a:spLocks noGrp="1"/>
          </p:cNvSpPr>
          <p:nvPr>
            <p:ph type="title"/>
          </p:nvPr>
        </p:nvSpPr>
        <p:spPr>
          <a:xfrm>
            <a:off x="1033181" y="609600"/>
            <a:ext cx="809624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468100" y="3632200"/>
            <a:ext cx="7226405" cy="381000"/>
          </a:xfrm>
        </p:spPr>
        <p:txBody>
          <a:bodyPr anchor="ctr">
            <a:noAutofit/>
          </a:bodyPr>
          <a:lstStyle>
            <a:lvl1pPr marL="0" indent="0">
              <a:buFontTx/>
              <a:buNone/>
              <a:defRPr sz="1600">
                <a:solidFill>
                  <a:schemeClr val="tx1">
                    <a:lumMod val="50000"/>
                    <a:lumOff val="50000"/>
                  </a:schemeClr>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Click to edit Master text styles</a:t>
            </a:r>
          </a:p>
        </p:txBody>
      </p:sp>
      <p:sp>
        <p:nvSpPr>
          <p:cNvPr id="3" name="Text Placeholder 2"/>
          <p:cNvSpPr>
            <a:spLocks noGrp="1"/>
          </p:cNvSpPr>
          <p:nvPr>
            <p:ph type="body" idx="1"/>
          </p:nvPr>
        </p:nvSpPr>
        <p:spPr>
          <a:xfrm>
            <a:off x="812799" y="4470400"/>
            <a:ext cx="8463620" cy="1570962"/>
          </a:xfrm>
        </p:spPr>
        <p:txBody>
          <a:bodyPr anchor="ctr">
            <a:normAutofit/>
          </a:bodyPr>
          <a:lstStyle>
            <a:lvl1pPr marL="0" indent="0" algn="l">
              <a:buNone/>
              <a:defRPr sz="1800">
                <a:solidFill>
                  <a:schemeClr val="tx1">
                    <a:lumMod val="75000"/>
                    <a:lumOff val="2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A14A6FA4-4F38-9747-92FF-3C186714DA6A}"/>
              </a:ext>
            </a:extLst>
          </p:cNvPr>
          <p:cNvSpPr>
            <a:spLocks noGrp="1"/>
          </p:cNvSpPr>
          <p:nvPr>
            <p:ph type="dt" sz="half" idx="14"/>
          </p:nvPr>
        </p:nvSpPr>
        <p:spPr/>
        <p:txBody>
          <a:bodyPr/>
          <a:lstStyle>
            <a:lvl1pPr>
              <a:defRPr/>
            </a:lvl1pPr>
          </a:lstStyle>
          <a:p>
            <a:pPr>
              <a:defRPr/>
            </a:pPr>
            <a:fld id="{200BDA84-5DBD-9D45-9103-DB7CB95E01CC}" type="datetimeFigureOut">
              <a:rPr lang="en-US"/>
              <a:pPr>
                <a:defRPr/>
              </a:pPr>
              <a:t>9/27/19</a:t>
            </a:fld>
            <a:endParaRPr lang="en-US" dirty="0"/>
          </a:p>
        </p:txBody>
      </p:sp>
      <p:sp>
        <p:nvSpPr>
          <p:cNvPr id="8" name="Footer Placeholder 4">
            <a:extLst>
              <a:ext uri="{FF2B5EF4-FFF2-40B4-BE49-F238E27FC236}">
                <a16:creationId xmlns:a16="http://schemas.microsoft.com/office/drawing/2014/main" id="{6E099E31-3A82-A747-AF94-838E843DE1BD}"/>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500076AF-7037-0C4B-A940-A63B9F3858A6}"/>
              </a:ext>
            </a:extLst>
          </p:cNvPr>
          <p:cNvSpPr>
            <a:spLocks noGrp="1"/>
          </p:cNvSpPr>
          <p:nvPr>
            <p:ph type="sldNum" sz="quarter" idx="16"/>
          </p:nvPr>
        </p:nvSpPr>
        <p:spPr/>
        <p:txBody>
          <a:bodyPr/>
          <a:lstStyle>
            <a:lvl1pPr>
              <a:defRPr/>
            </a:lvl1pPr>
          </a:lstStyle>
          <a:p>
            <a:pPr>
              <a:defRPr/>
            </a:pPr>
            <a:fld id="{919B8966-85F2-B540-8A16-0FF1364684F5}" type="slidenum">
              <a:rPr lang="en-US"/>
              <a:pPr>
                <a:defRPr/>
              </a:pPr>
              <a:t>‹#›</a:t>
            </a:fld>
            <a:endParaRPr lang="en-US" dirty="0"/>
          </a:p>
        </p:txBody>
      </p:sp>
    </p:spTree>
    <p:extLst>
      <p:ext uri="{BB962C8B-B14F-4D97-AF65-F5344CB8AC3E}">
        <p14:creationId xmlns:p14="http://schemas.microsoft.com/office/powerpoint/2010/main" val="1533589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12799" y="1931988"/>
            <a:ext cx="8463620"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812799" y="4527448"/>
            <a:ext cx="8463620" cy="1513914"/>
          </a:xfrm>
        </p:spPr>
        <p:txBody>
          <a:bodyPr>
            <a:normAutofit/>
          </a:bodyPr>
          <a:lstStyle>
            <a:lvl1pPr marL="0" indent="0" algn="l">
              <a:buNone/>
              <a:defRPr sz="1800">
                <a:solidFill>
                  <a:schemeClr val="tx1">
                    <a:lumMod val="75000"/>
                    <a:lumOff val="2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D70B1A-3E3D-9944-A8E5-6008EB4330F2}"/>
              </a:ext>
            </a:extLst>
          </p:cNvPr>
          <p:cNvSpPr>
            <a:spLocks noGrp="1"/>
          </p:cNvSpPr>
          <p:nvPr>
            <p:ph type="dt" sz="half" idx="10"/>
          </p:nvPr>
        </p:nvSpPr>
        <p:spPr/>
        <p:txBody>
          <a:bodyPr/>
          <a:lstStyle>
            <a:lvl1pPr>
              <a:defRPr/>
            </a:lvl1pPr>
          </a:lstStyle>
          <a:p>
            <a:pPr>
              <a:defRPr/>
            </a:pPr>
            <a:fld id="{AD007B63-AEC4-614D-B31B-25CD87D088E9}" type="datetimeFigureOut">
              <a:rPr lang="en-US"/>
              <a:pPr>
                <a:defRPr/>
              </a:pPr>
              <a:t>9/27/19</a:t>
            </a:fld>
            <a:endParaRPr lang="en-US" dirty="0"/>
          </a:p>
        </p:txBody>
      </p:sp>
      <p:sp>
        <p:nvSpPr>
          <p:cNvPr id="5" name="Footer Placeholder 4">
            <a:extLst>
              <a:ext uri="{FF2B5EF4-FFF2-40B4-BE49-F238E27FC236}">
                <a16:creationId xmlns:a16="http://schemas.microsoft.com/office/drawing/2014/main" id="{A3134A92-8F08-3B47-A0C9-B4AC2135895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F104BD2-27B9-4944-BFEA-8021F2693046}"/>
              </a:ext>
            </a:extLst>
          </p:cNvPr>
          <p:cNvSpPr>
            <a:spLocks noGrp="1"/>
          </p:cNvSpPr>
          <p:nvPr>
            <p:ph type="sldNum" sz="quarter" idx="12"/>
          </p:nvPr>
        </p:nvSpPr>
        <p:spPr/>
        <p:txBody>
          <a:bodyPr/>
          <a:lstStyle>
            <a:lvl1pPr>
              <a:defRPr/>
            </a:lvl1pPr>
          </a:lstStyle>
          <a:p>
            <a:pPr>
              <a:defRPr/>
            </a:pPr>
            <a:fld id="{0CAC87E0-F040-1742-A670-43CE556082EC}" type="slidenum">
              <a:rPr lang="en-US"/>
              <a:pPr>
                <a:defRPr/>
              </a:pPr>
              <a:t>‹#›</a:t>
            </a:fld>
            <a:endParaRPr lang="en-US" dirty="0"/>
          </a:p>
        </p:txBody>
      </p:sp>
    </p:spTree>
    <p:extLst>
      <p:ext uri="{BB962C8B-B14F-4D97-AF65-F5344CB8AC3E}">
        <p14:creationId xmlns:p14="http://schemas.microsoft.com/office/powerpoint/2010/main" val="4689811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17">
            <a:extLst>
              <a:ext uri="{FF2B5EF4-FFF2-40B4-BE49-F238E27FC236}">
                <a16:creationId xmlns:a16="http://schemas.microsoft.com/office/drawing/2014/main" id="{3AB9F126-3E1A-F74C-B0D0-3FFB2AADEE4C}"/>
              </a:ext>
            </a:extLst>
          </p:cNvPr>
          <p:cNvSpPr txBox="1">
            <a:spLocks noChangeArrowheads="1"/>
          </p:cNvSpPr>
          <p:nvPr/>
        </p:nvSpPr>
        <p:spPr bwMode="auto">
          <a:xfrm>
            <a:off x="642938" y="790575"/>
            <a:ext cx="6111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8000">
                <a:solidFill>
                  <a:srgbClr val="90A2CF"/>
                </a:solidFill>
              </a:rPr>
              <a:t>“</a:t>
            </a:r>
          </a:p>
        </p:txBody>
      </p:sp>
      <p:sp>
        <p:nvSpPr>
          <p:cNvPr id="6" name="TextBox 18">
            <a:extLst>
              <a:ext uri="{FF2B5EF4-FFF2-40B4-BE49-F238E27FC236}">
                <a16:creationId xmlns:a16="http://schemas.microsoft.com/office/drawing/2014/main" id="{0B22AF21-A999-C346-AB7F-D19E03A76D17}"/>
              </a:ext>
            </a:extLst>
          </p:cNvPr>
          <p:cNvSpPr txBox="1">
            <a:spLocks noChangeArrowheads="1"/>
          </p:cNvSpPr>
          <p:nvPr/>
        </p:nvSpPr>
        <p:spPr bwMode="auto">
          <a:xfrm>
            <a:off x="8996363" y="2886075"/>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8000">
                <a:solidFill>
                  <a:srgbClr val="90A2CF"/>
                </a:solidFill>
              </a:rPr>
              <a:t>”</a:t>
            </a:r>
          </a:p>
        </p:txBody>
      </p:sp>
      <p:sp>
        <p:nvSpPr>
          <p:cNvPr id="2" name="Title 1"/>
          <p:cNvSpPr>
            <a:spLocks noGrp="1"/>
          </p:cNvSpPr>
          <p:nvPr>
            <p:ph type="title"/>
          </p:nvPr>
        </p:nvSpPr>
        <p:spPr>
          <a:xfrm>
            <a:off x="1033181" y="609600"/>
            <a:ext cx="809624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812796" y="4013200"/>
            <a:ext cx="8463621" cy="514248"/>
          </a:xfrm>
        </p:spPr>
        <p:txBody>
          <a:bodyPr anchor="b">
            <a:noAutofit/>
          </a:bodyPr>
          <a:lstStyle>
            <a:lvl1pPr marL="0" indent="0">
              <a:buFontTx/>
              <a:buNone/>
              <a:defRPr sz="2400">
                <a:solidFill>
                  <a:schemeClr val="tx1">
                    <a:lumMod val="75000"/>
                    <a:lumOff val="25000"/>
                  </a:schemeClr>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Click to edit Master text styles</a:t>
            </a:r>
          </a:p>
        </p:txBody>
      </p:sp>
      <p:sp>
        <p:nvSpPr>
          <p:cNvPr id="3" name="Text Placeholder 2"/>
          <p:cNvSpPr>
            <a:spLocks noGrp="1"/>
          </p:cNvSpPr>
          <p:nvPr>
            <p:ph type="body" idx="1"/>
          </p:nvPr>
        </p:nvSpPr>
        <p:spPr>
          <a:xfrm>
            <a:off x="812799" y="4527448"/>
            <a:ext cx="8463620" cy="1513914"/>
          </a:xfrm>
        </p:spPr>
        <p:txBody>
          <a:bodyPr>
            <a:normAutofit/>
          </a:bodyPr>
          <a:lstStyle>
            <a:lvl1pPr marL="0" indent="0" algn="l">
              <a:buNone/>
              <a:defRPr sz="1800">
                <a:solidFill>
                  <a:schemeClr val="tx1">
                    <a:lumMod val="50000"/>
                    <a:lumOff val="50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2C0620D3-3B22-D14C-AF03-ADBB8C312371}"/>
              </a:ext>
            </a:extLst>
          </p:cNvPr>
          <p:cNvSpPr>
            <a:spLocks noGrp="1"/>
          </p:cNvSpPr>
          <p:nvPr>
            <p:ph type="dt" sz="half" idx="14"/>
          </p:nvPr>
        </p:nvSpPr>
        <p:spPr/>
        <p:txBody>
          <a:bodyPr/>
          <a:lstStyle>
            <a:lvl1pPr>
              <a:defRPr/>
            </a:lvl1pPr>
          </a:lstStyle>
          <a:p>
            <a:pPr>
              <a:defRPr/>
            </a:pPr>
            <a:fld id="{688E7B7B-2F34-0441-9EBE-88D25B40F42F}" type="datetimeFigureOut">
              <a:rPr lang="en-US"/>
              <a:pPr>
                <a:defRPr/>
              </a:pPr>
              <a:t>9/27/19</a:t>
            </a:fld>
            <a:endParaRPr lang="en-US" dirty="0"/>
          </a:p>
        </p:txBody>
      </p:sp>
      <p:sp>
        <p:nvSpPr>
          <p:cNvPr id="8" name="Footer Placeholder 4">
            <a:extLst>
              <a:ext uri="{FF2B5EF4-FFF2-40B4-BE49-F238E27FC236}">
                <a16:creationId xmlns:a16="http://schemas.microsoft.com/office/drawing/2014/main" id="{C9720ED9-8E02-8A46-A55E-A3B54D2CBB11}"/>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304C5B7-6960-B040-9C51-A40A26CD2078}"/>
              </a:ext>
            </a:extLst>
          </p:cNvPr>
          <p:cNvSpPr>
            <a:spLocks noGrp="1"/>
          </p:cNvSpPr>
          <p:nvPr>
            <p:ph type="sldNum" sz="quarter" idx="16"/>
          </p:nvPr>
        </p:nvSpPr>
        <p:spPr/>
        <p:txBody>
          <a:bodyPr/>
          <a:lstStyle>
            <a:lvl1pPr>
              <a:defRPr/>
            </a:lvl1pPr>
          </a:lstStyle>
          <a:p>
            <a:pPr>
              <a:defRPr/>
            </a:pPr>
            <a:fld id="{C17F538D-3514-6344-A946-B6E602C8D34A}" type="slidenum">
              <a:rPr lang="en-US"/>
              <a:pPr>
                <a:defRPr/>
              </a:pPr>
              <a:t>‹#›</a:t>
            </a:fld>
            <a:endParaRPr lang="en-US" dirty="0"/>
          </a:p>
        </p:txBody>
      </p:sp>
    </p:spTree>
    <p:extLst>
      <p:ext uri="{BB962C8B-B14F-4D97-AF65-F5344CB8AC3E}">
        <p14:creationId xmlns:p14="http://schemas.microsoft.com/office/powerpoint/2010/main" val="17659270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821133" y="609600"/>
            <a:ext cx="8455287"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812796" y="4013200"/>
            <a:ext cx="8463621" cy="514248"/>
          </a:xfrm>
        </p:spPr>
        <p:txBody>
          <a:bodyPr anchor="b">
            <a:noAutofit/>
          </a:bodyPr>
          <a:lstStyle>
            <a:lvl1pPr marL="0" indent="0">
              <a:buFontTx/>
              <a:buNone/>
              <a:defRPr sz="2400">
                <a:solidFill>
                  <a:schemeClr val="accent1"/>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Click to edit Master text styles</a:t>
            </a:r>
          </a:p>
        </p:txBody>
      </p:sp>
      <p:sp>
        <p:nvSpPr>
          <p:cNvPr id="3" name="Text Placeholder 2"/>
          <p:cNvSpPr>
            <a:spLocks noGrp="1"/>
          </p:cNvSpPr>
          <p:nvPr>
            <p:ph type="body" idx="1"/>
          </p:nvPr>
        </p:nvSpPr>
        <p:spPr>
          <a:xfrm>
            <a:off x="812799" y="4527448"/>
            <a:ext cx="8463620" cy="1513914"/>
          </a:xfrm>
        </p:spPr>
        <p:txBody>
          <a:bodyPr>
            <a:normAutofit/>
          </a:bodyPr>
          <a:lstStyle>
            <a:lvl1pPr marL="0" indent="0" algn="l">
              <a:buNone/>
              <a:defRPr sz="1800">
                <a:solidFill>
                  <a:schemeClr val="tx1">
                    <a:lumMod val="50000"/>
                    <a:lumOff val="50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Date Placeholder 3">
            <a:extLst>
              <a:ext uri="{FF2B5EF4-FFF2-40B4-BE49-F238E27FC236}">
                <a16:creationId xmlns:a16="http://schemas.microsoft.com/office/drawing/2014/main" id="{1C0D4B9B-A864-D246-9482-7F02AE6D4935}"/>
              </a:ext>
            </a:extLst>
          </p:cNvPr>
          <p:cNvSpPr>
            <a:spLocks noGrp="1"/>
          </p:cNvSpPr>
          <p:nvPr>
            <p:ph type="dt" sz="half" idx="14"/>
          </p:nvPr>
        </p:nvSpPr>
        <p:spPr/>
        <p:txBody>
          <a:bodyPr/>
          <a:lstStyle>
            <a:lvl1pPr>
              <a:defRPr/>
            </a:lvl1pPr>
          </a:lstStyle>
          <a:p>
            <a:pPr>
              <a:defRPr/>
            </a:pPr>
            <a:fld id="{E1D62D5F-D9F4-C74F-92C0-BE7898A1F53E}" type="datetimeFigureOut">
              <a:rPr lang="en-US"/>
              <a:pPr>
                <a:defRPr/>
              </a:pPr>
              <a:t>9/27/19</a:t>
            </a:fld>
            <a:endParaRPr lang="en-US" dirty="0"/>
          </a:p>
        </p:txBody>
      </p:sp>
      <p:sp>
        <p:nvSpPr>
          <p:cNvPr id="6" name="Footer Placeholder 4">
            <a:extLst>
              <a:ext uri="{FF2B5EF4-FFF2-40B4-BE49-F238E27FC236}">
                <a16:creationId xmlns:a16="http://schemas.microsoft.com/office/drawing/2014/main" id="{ECC8C75B-2DA8-CD4D-AAA4-0C5A67D14B3C}"/>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B643AAC-2382-BB44-9636-1C84732BB92D}"/>
              </a:ext>
            </a:extLst>
          </p:cNvPr>
          <p:cNvSpPr>
            <a:spLocks noGrp="1"/>
          </p:cNvSpPr>
          <p:nvPr>
            <p:ph type="sldNum" sz="quarter" idx="16"/>
          </p:nvPr>
        </p:nvSpPr>
        <p:spPr/>
        <p:txBody>
          <a:bodyPr/>
          <a:lstStyle>
            <a:lvl1pPr>
              <a:defRPr/>
            </a:lvl1pPr>
          </a:lstStyle>
          <a:p>
            <a:pPr>
              <a:defRPr/>
            </a:pPr>
            <a:fld id="{5BAA745B-E7D5-5242-9E8D-2A98975B010E}" type="slidenum">
              <a:rPr lang="en-US"/>
              <a:pPr>
                <a:defRPr/>
              </a:pPr>
              <a:t>‹#›</a:t>
            </a:fld>
            <a:endParaRPr lang="en-US" dirty="0"/>
          </a:p>
        </p:txBody>
      </p:sp>
    </p:spTree>
    <p:extLst>
      <p:ext uri="{BB962C8B-B14F-4D97-AF65-F5344CB8AC3E}">
        <p14:creationId xmlns:p14="http://schemas.microsoft.com/office/powerpoint/2010/main" val="10292911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58B5C43-BBD7-1E4C-A666-DE48D2E4C336}"/>
              </a:ext>
            </a:extLst>
          </p:cNvPr>
          <p:cNvSpPr>
            <a:spLocks noGrp="1"/>
          </p:cNvSpPr>
          <p:nvPr>
            <p:ph type="dt" sz="half" idx="10"/>
          </p:nvPr>
        </p:nvSpPr>
        <p:spPr/>
        <p:txBody>
          <a:bodyPr/>
          <a:lstStyle>
            <a:lvl1pPr>
              <a:defRPr/>
            </a:lvl1pPr>
          </a:lstStyle>
          <a:p>
            <a:pPr>
              <a:defRPr/>
            </a:pPr>
            <a:fld id="{EE2B7DF4-86E5-644D-82D4-16DC73CBEBDC}" type="datetimeFigureOut">
              <a:rPr lang="en-US"/>
              <a:pPr>
                <a:defRPr/>
              </a:pPr>
              <a:t>9/27/19</a:t>
            </a:fld>
            <a:endParaRPr lang="en-US" dirty="0"/>
          </a:p>
        </p:txBody>
      </p:sp>
      <p:sp>
        <p:nvSpPr>
          <p:cNvPr id="5" name="Footer Placeholder 4">
            <a:extLst>
              <a:ext uri="{FF2B5EF4-FFF2-40B4-BE49-F238E27FC236}">
                <a16:creationId xmlns:a16="http://schemas.microsoft.com/office/drawing/2014/main" id="{094C0975-0F71-8E43-ACCC-289F351573D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4FD267A-FEF4-DA4F-A6B4-A21F5CC3E314}"/>
              </a:ext>
            </a:extLst>
          </p:cNvPr>
          <p:cNvSpPr>
            <a:spLocks noGrp="1"/>
          </p:cNvSpPr>
          <p:nvPr>
            <p:ph type="sldNum" sz="quarter" idx="12"/>
          </p:nvPr>
        </p:nvSpPr>
        <p:spPr/>
        <p:txBody>
          <a:bodyPr/>
          <a:lstStyle>
            <a:lvl1pPr>
              <a:defRPr/>
            </a:lvl1pPr>
          </a:lstStyle>
          <a:p>
            <a:pPr>
              <a:defRPr/>
            </a:pPr>
            <a:fld id="{9755C672-23F5-CE43-98FB-B14A03B9F55E}" type="slidenum">
              <a:rPr lang="en-US"/>
              <a:pPr>
                <a:defRPr/>
              </a:pPr>
              <a:t>‹#›</a:t>
            </a:fld>
            <a:endParaRPr lang="en-US" dirty="0"/>
          </a:p>
        </p:txBody>
      </p:sp>
    </p:spTree>
    <p:extLst>
      <p:ext uri="{BB962C8B-B14F-4D97-AF65-F5344CB8AC3E}">
        <p14:creationId xmlns:p14="http://schemas.microsoft.com/office/powerpoint/2010/main" val="29102430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9749" y="609603"/>
            <a:ext cx="130508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812800" y="609603"/>
            <a:ext cx="6926701"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3FD096-D345-6249-BDD0-76D938DFFB79}"/>
              </a:ext>
            </a:extLst>
          </p:cNvPr>
          <p:cNvSpPr>
            <a:spLocks noGrp="1"/>
          </p:cNvSpPr>
          <p:nvPr>
            <p:ph type="dt" sz="half" idx="10"/>
          </p:nvPr>
        </p:nvSpPr>
        <p:spPr/>
        <p:txBody>
          <a:bodyPr/>
          <a:lstStyle>
            <a:lvl1pPr>
              <a:defRPr/>
            </a:lvl1pPr>
          </a:lstStyle>
          <a:p>
            <a:pPr>
              <a:defRPr/>
            </a:pPr>
            <a:fld id="{D73B789B-AEBD-C146-B49E-CCBD71CC496C}" type="datetimeFigureOut">
              <a:rPr lang="en-US"/>
              <a:pPr>
                <a:defRPr/>
              </a:pPr>
              <a:t>9/27/19</a:t>
            </a:fld>
            <a:endParaRPr lang="en-US" dirty="0"/>
          </a:p>
        </p:txBody>
      </p:sp>
      <p:sp>
        <p:nvSpPr>
          <p:cNvPr id="5" name="Footer Placeholder 4">
            <a:extLst>
              <a:ext uri="{FF2B5EF4-FFF2-40B4-BE49-F238E27FC236}">
                <a16:creationId xmlns:a16="http://schemas.microsoft.com/office/drawing/2014/main" id="{CA752A29-33A0-374A-85F2-9044790AA37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66C3B30-10E0-A748-A61A-12B1FEA887FB}"/>
              </a:ext>
            </a:extLst>
          </p:cNvPr>
          <p:cNvSpPr>
            <a:spLocks noGrp="1"/>
          </p:cNvSpPr>
          <p:nvPr>
            <p:ph type="sldNum" sz="quarter" idx="12"/>
          </p:nvPr>
        </p:nvSpPr>
        <p:spPr/>
        <p:txBody>
          <a:bodyPr/>
          <a:lstStyle>
            <a:lvl1pPr>
              <a:defRPr/>
            </a:lvl1pPr>
          </a:lstStyle>
          <a:p>
            <a:pPr>
              <a:defRPr/>
            </a:pPr>
            <a:fld id="{CD1B5C3C-4847-D242-B8D8-9A7502F6E47C}" type="slidenum">
              <a:rPr lang="en-US"/>
              <a:pPr>
                <a:defRPr/>
              </a:pPr>
              <a:t>‹#›</a:t>
            </a:fld>
            <a:endParaRPr lang="en-US" dirty="0"/>
          </a:p>
        </p:txBody>
      </p:sp>
    </p:spTree>
    <p:extLst>
      <p:ext uri="{BB962C8B-B14F-4D97-AF65-F5344CB8AC3E}">
        <p14:creationId xmlns:p14="http://schemas.microsoft.com/office/powerpoint/2010/main" val="3302409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5.png"/><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theme" Target="../theme/theme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9/27/19</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picture containing tree, stop, sky, road&#10;&#10;Description generated with high confidence">
            <a:extLst>
              <a:ext uri="{FF2B5EF4-FFF2-40B4-BE49-F238E27FC236}">
                <a16:creationId xmlns:a16="http://schemas.microsoft.com/office/drawing/2014/main" id="{430C26C4-853B-4C32-A9E1-108CCE7F7839}"/>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549398" y="5815794"/>
            <a:ext cx="645337" cy="942698"/>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795" r:id="rId7"/>
    <p:sldLayoutId id="2147483796" r:id="rId8"/>
    <p:sldLayoutId id="2147483797" r:id="rId9"/>
    <p:sldLayoutId id="2147483800" r:id="rId10"/>
    <p:sldLayoutId id="2147483801" r:id="rId11"/>
    <p:sldLayoutId id="2147483798" r:id="rId12"/>
    <p:sldLayoutId id="2147483799" r:id="rId13"/>
  </p:sldLayoutIdLst>
  <p:hf sldNum="0" hdr="0" dt="0"/>
  <p:txStyles>
    <p:titleStyle>
      <a:lvl1pPr algn="l" rtl="0" eaLnBrk="1" fontAlgn="base" hangingPunct="1">
        <a:lnSpc>
          <a:spcPts val="3800"/>
        </a:lnSpc>
        <a:spcBef>
          <a:spcPct val="0"/>
        </a:spcBef>
        <a:spcAft>
          <a:spcPct val="0"/>
        </a:spcAft>
        <a:defRPr sz="3800" b="1" kern="1200" cap="all">
          <a:solidFill>
            <a:schemeClr val="tx2"/>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466851" y="1989139"/>
            <a:ext cx="10500783"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710267"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9/27/19</a:t>
            </a:fld>
            <a:endParaRPr lang="en-US"/>
          </a:p>
        </p:txBody>
      </p:sp>
      <p:sp>
        <p:nvSpPr>
          <p:cNvPr id="5" name="Footer Placeholder 4"/>
          <p:cNvSpPr>
            <a:spLocks noGrp="1"/>
          </p:cNvSpPr>
          <p:nvPr>
            <p:ph type="ftr" sz="quarter" idx="3"/>
          </p:nvPr>
        </p:nvSpPr>
        <p:spPr>
          <a:xfrm>
            <a:off x="9997018" y="6516688"/>
            <a:ext cx="1991783" cy="303212"/>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1037" name="Picture 27" descr="NFHS-Small-Logo-color-Trans.gif"/>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505885" y="5973764"/>
            <a:ext cx="713316" cy="782637"/>
          </a:xfrm>
          <a:prstGeom prst="rect">
            <a:avLst/>
          </a:prstGeom>
          <a:noFill/>
          <a:ln w="9525">
            <a:noFill/>
            <a:miter lim="800000"/>
            <a:headEnd/>
            <a:tailEnd/>
          </a:ln>
        </p:spPr>
      </p:pic>
    </p:spTree>
    <p:extLst>
      <p:ext uri="{BB962C8B-B14F-4D97-AF65-F5344CB8AC3E}">
        <p14:creationId xmlns:p14="http://schemas.microsoft.com/office/powerpoint/2010/main" val="3358255260"/>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 id="2147483817" r:id="rId15"/>
  </p:sldLayoutIdLst>
  <p:hf sldNum="0" hdr="0" dt="0"/>
  <p:txStyles>
    <p:titleStyle>
      <a:lvl1pPr algn="l" rtl="0" eaLnBrk="1" fontAlgn="base" hangingPunct="1">
        <a:lnSpc>
          <a:spcPts val="3800"/>
        </a:lnSpc>
        <a:spcBef>
          <a:spcPct val="0"/>
        </a:spcBef>
        <a:spcAft>
          <a:spcPct val="0"/>
        </a:spcAft>
        <a:defRPr sz="3800" b="1" kern="1200" cap="all">
          <a:solidFill>
            <a:schemeClr val="tx2"/>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8594" name="Group 16">
            <a:extLst>
              <a:ext uri="{FF2B5EF4-FFF2-40B4-BE49-F238E27FC236}">
                <a16:creationId xmlns:a16="http://schemas.microsoft.com/office/drawing/2014/main" id="{47524A4B-5BC7-BE43-8EF4-EE4A4D863CF2}"/>
              </a:ext>
            </a:extLst>
          </p:cNvPr>
          <p:cNvGrpSpPr>
            <a:grpSpLocks/>
          </p:cNvGrpSpPr>
          <p:nvPr/>
        </p:nvGrpSpPr>
        <p:grpSpPr bwMode="auto">
          <a:xfrm>
            <a:off x="-11113" y="-7938"/>
            <a:ext cx="12228513" cy="6873876"/>
            <a:chOff x="-8467" y="-8468"/>
            <a:chExt cx="9171317" cy="6874935"/>
          </a:xfrm>
        </p:grpSpPr>
        <p:sp>
          <p:nvSpPr>
            <p:cNvPr id="7" name="Freeform 6">
              <a:extLst>
                <a:ext uri="{FF2B5EF4-FFF2-40B4-BE49-F238E27FC236}">
                  <a16:creationId xmlns:a16="http://schemas.microsoft.com/office/drawing/2014/main" id="{51136ED5-AB46-914A-93D9-C2947F2642D9}"/>
                </a:ext>
              </a:extLst>
            </p:cNvPr>
            <p:cNvSpPr/>
            <p:nvPr/>
          </p:nvSpPr>
          <p:spPr>
            <a:xfrm>
              <a:off x="-8467" y="4013290"/>
              <a:ext cx="457197" cy="285317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a:extLst>
                <a:ext uri="{FF2B5EF4-FFF2-40B4-BE49-F238E27FC236}">
                  <a16:creationId xmlns:a16="http://schemas.microsoft.com/office/drawing/2014/main" id="{C0B3D5BB-FEA3-3242-AB9D-53D418EEDFC0}"/>
                </a:ext>
              </a:extLst>
            </p:cNvPr>
            <p:cNvCxnSpPr/>
            <p:nvPr/>
          </p:nvCxnSpPr>
          <p:spPr>
            <a:xfrm flipV="1">
              <a:off x="5131424" y="4175239"/>
              <a:ext cx="4021902" cy="2683288"/>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79AF605-8D1D-CA49-BDFB-B990313602E9}"/>
                </a:ext>
              </a:extLst>
            </p:cNvPr>
            <p:cNvCxnSpPr/>
            <p:nvPr/>
          </p:nvCxnSpPr>
          <p:spPr>
            <a:xfrm>
              <a:off x="7042363" y="-529"/>
              <a:ext cx="1219191" cy="685905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a:extLst>
                <a:ext uri="{FF2B5EF4-FFF2-40B4-BE49-F238E27FC236}">
                  <a16:creationId xmlns:a16="http://schemas.microsoft.com/office/drawing/2014/main" id="{7EE53AB5-7E36-694A-B79A-857DE8B8C9E0}"/>
                </a:ext>
              </a:extLst>
            </p:cNvPr>
            <p:cNvSpPr/>
            <p:nvPr/>
          </p:nvSpPr>
          <p:spPr>
            <a:xfrm>
              <a:off x="6892345" y="-529"/>
              <a:ext cx="2269314"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a:extLst>
                <a:ext uri="{FF2B5EF4-FFF2-40B4-BE49-F238E27FC236}">
                  <a16:creationId xmlns:a16="http://schemas.microsoft.com/office/drawing/2014/main" id="{9AB13178-72CA-8048-BEAF-428A94D9DCF4}"/>
                </a:ext>
              </a:extLst>
            </p:cNvPr>
            <p:cNvSpPr/>
            <p:nvPr/>
          </p:nvSpPr>
          <p:spPr>
            <a:xfrm>
              <a:off x="7205477" y="-8468"/>
              <a:ext cx="1947848"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a:extLst>
                <a:ext uri="{FF2B5EF4-FFF2-40B4-BE49-F238E27FC236}">
                  <a16:creationId xmlns:a16="http://schemas.microsoft.com/office/drawing/2014/main" id="{41E15A61-A2F5-CE4E-8FC2-8E8C76FDAB80}"/>
                </a:ext>
              </a:extLst>
            </p:cNvPr>
            <p:cNvSpPr/>
            <p:nvPr/>
          </p:nvSpPr>
          <p:spPr>
            <a:xfrm>
              <a:off x="6637553" y="3919613"/>
              <a:ext cx="2513390"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a:extLst>
                <a:ext uri="{FF2B5EF4-FFF2-40B4-BE49-F238E27FC236}">
                  <a16:creationId xmlns:a16="http://schemas.microsoft.com/office/drawing/2014/main" id="{FC417CDF-11CF-EB4A-950B-42D97895A27A}"/>
                </a:ext>
              </a:extLst>
            </p:cNvPr>
            <p:cNvSpPr/>
            <p:nvPr/>
          </p:nvSpPr>
          <p:spPr>
            <a:xfrm>
              <a:off x="7010216" y="-8468"/>
              <a:ext cx="2143109"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a:extLst>
                <a:ext uri="{FF2B5EF4-FFF2-40B4-BE49-F238E27FC236}">
                  <a16:creationId xmlns:a16="http://schemas.microsoft.com/office/drawing/2014/main" id="{63D45DC9-7A2D-3F46-B477-ECECD58605FD}"/>
                </a:ext>
              </a:extLst>
            </p:cNvPr>
            <p:cNvSpPr/>
            <p:nvPr/>
          </p:nvSpPr>
          <p:spPr>
            <a:xfrm>
              <a:off x="8296081" y="-8468"/>
              <a:ext cx="857244"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a:extLst>
                <a:ext uri="{FF2B5EF4-FFF2-40B4-BE49-F238E27FC236}">
                  <a16:creationId xmlns:a16="http://schemas.microsoft.com/office/drawing/2014/main" id="{A525BF8A-A089-AC46-9131-DDECB121D0B0}"/>
                </a:ext>
              </a:extLst>
            </p:cNvPr>
            <p:cNvSpPr/>
            <p:nvPr/>
          </p:nvSpPr>
          <p:spPr>
            <a:xfrm>
              <a:off x="8093677" y="-8468"/>
              <a:ext cx="1066792"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a:extLst>
                <a:ext uri="{FF2B5EF4-FFF2-40B4-BE49-F238E27FC236}">
                  <a16:creationId xmlns:a16="http://schemas.microsoft.com/office/drawing/2014/main" id="{944CF35A-1EE6-244D-84F7-CE65DC3CD70E}"/>
                </a:ext>
              </a:extLst>
            </p:cNvPr>
            <p:cNvSpPr/>
            <p:nvPr/>
          </p:nvSpPr>
          <p:spPr>
            <a:xfrm>
              <a:off x="8068674" y="4894488"/>
              <a:ext cx="1094176"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38595" name="Title Placeholder 1">
            <a:extLst>
              <a:ext uri="{FF2B5EF4-FFF2-40B4-BE49-F238E27FC236}">
                <a16:creationId xmlns:a16="http://schemas.microsoft.com/office/drawing/2014/main" id="{D264BE17-DC71-744D-8972-DEEC5D456FEE}"/>
              </a:ext>
            </a:extLst>
          </p:cNvPr>
          <p:cNvSpPr>
            <a:spLocks noGrp="1" noChangeArrowheads="1"/>
          </p:cNvSpPr>
          <p:nvPr>
            <p:ph type="title"/>
          </p:nvPr>
        </p:nvSpPr>
        <p:spPr bwMode="auto">
          <a:xfrm>
            <a:off x="812800" y="609600"/>
            <a:ext cx="8462963"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38596" name="Text Placeholder 2">
            <a:extLst>
              <a:ext uri="{FF2B5EF4-FFF2-40B4-BE49-F238E27FC236}">
                <a16:creationId xmlns:a16="http://schemas.microsoft.com/office/drawing/2014/main" id="{3A348BEB-95F0-E94E-B30B-3DBAAC7BD81D}"/>
              </a:ext>
            </a:extLst>
          </p:cNvPr>
          <p:cNvSpPr>
            <a:spLocks noGrp="1" noChangeArrowheads="1"/>
          </p:cNvSpPr>
          <p:nvPr>
            <p:ph type="body" idx="1"/>
          </p:nvPr>
        </p:nvSpPr>
        <p:spPr bwMode="auto">
          <a:xfrm>
            <a:off x="812800" y="2160588"/>
            <a:ext cx="8462963"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589F613-A146-EB4E-B986-498D00570DC6}"/>
              </a:ext>
            </a:extLst>
          </p:cNvPr>
          <p:cNvSpPr>
            <a:spLocks noGrp="1"/>
          </p:cNvSpPr>
          <p:nvPr>
            <p:ph type="dt" sz="half" idx="2"/>
          </p:nvPr>
        </p:nvSpPr>
        <p:spPr>
          <a:xfrm>
            <a:off x="7207250" y="6042025"/>
            <a:ext cx="911225" cy="365125"/>
          </a:xfrm>
          <a:prstGeom prst="rect">
            <a:avLst/>
          </a:prstGeom>
        </p:spPr>
        <p:txBody>
          <a:bodyPr vert="horz" lIns="91440" tIns="45720" rIns="91440" bIns="45720" rtlCol="0" anchor="ctr"/>
          <a:lstStyle>
            <a:lvl1pPr algn="r">
              <a:defRPr sz="900" smtClean="0">
                <a:solidFill>
                  <a:schemeClr val="tx1">
                    <a:tint val="75000"/>
                  </a:schemeClr>
                </a:solidFill>
              </a:defRPr>
            </a:lvl1pPr>
          </a:lstStyle>
          <a:p>
            <a:pPr>
              <a:defRPr/>
            </a:pPr>
            <a:fld id="{2E98514B-55AE-4542-8689-83A16683E79C}" type="datetimeFigureOut">
              <a:rPr lang="en-US"/>
              <a:pPr>
                <a:defRPr/>
              </a:pPr>
              <a:t>9/27/19</a:t>
            </a:fld>
            <a:endParaRPr lang="en-US" dirty="0"/>
          </a:p>
        </p:txBody>
      </p:sp>
      <p:sp>
        <p:nvSpPr>
          <p:cNvPr id="5" name="Footer Placeholder 4">
            <a:extLst>
              <a:ext uri="{FF2B5EF4-FFF2-40B4-BE49-F238E27FC236}">
                <a16:creationId xmlns:a16="http://schemas.microsoft.com/office/drawing/2014/main" id="{D775DD3C-CA31-A445-9D04-7A7BC0446EC2}"/>
              </a:ext>
            </a:extLst>
          </p:cNvPr>
          <p:cNvSpPr>
            <a:spLocks noGrp="1"/>
          </p:cNvSpPr>
          <p:nvPr>
            <p:ph type="ftr" sz="quarter" idx="3"/>
          </p:nvPr>
        </p:nvSpPr>
        <p:spPr>
          <a:xfrm>
            <a:off x="812800" y="6042025"/>
            <a:ext cx="6164263" cy="365125"/>
          </a:xfrm>
          <a:prstGeom prst="rect">
            <a:avLst/>
          </a:prstGeom>
        </p:spPr>
        <p:txBody>
          <a:bodyPr vert="horz" lIns="91440" tIns="45720" rIns="91440" bIns="45720" rtlCol="0" anchor="ctr"/>
          <a:lstStyle>
            <a:lvl1pPr algn="l">
              <a:defRPr sz="900" dirty="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F95C20E0-DEE0-0149-881F-346759D2FDAD}"/>
              </a:ext>
            </a:extLst>
          </p:cNvPr>
          <p:cNvSpPr>
            <a:spLocks noGrp="1"/>
          </p:cNvSpPr>
          <p:nvPr>
            <p:ph type="sldNum" sz="quarter" idx="4"/>
          </p:nvPr>
        </p:nvSpPr>
        <p:spPr>
          <a:xfrm>
            <a:off x="8593138" y="6042025"/>
            <a:ext cx="682625" cy="365125"/>
          </a:xfrm>
          <a:prstGeom prst="rect">
            <a:avLst/>
          </a:prstGeom>
        </p:spPr>
        <p:txBody>
          <a:bodyPr vert="horz" lIns="91440" tIns="45720" rIns="91440" bIns="45720" rtlCol="0" anchor="ctr"/>
          <a:lstStyle>
            <a:lvl1pPr algn="r">
              <a:defRPr sz="900" smtClean="0">
                <a:solidFill>
                  <a:schemeClr val="accent1"/>
                </a:solidFill>
              </a:defRPr>
            </a:lvl1pPr>
          </a:lstStyle>
          <a:p>
            <a:pPr>
              <a:defRPr/>
            </a:pPr>
            <a:fld id="{0D5C6480-1603-E54F-A2B8-14943D252A87}" type="slidenum">
              <a:rPr lang="en-US"/>
              <a:pPr>
                <a:defRPr/>
              </a:pPr>
              <a:t>‹#›</a:t>
            </a:fld>
            <a:endParaRPr lang="en-US" dirty="0"/>
          </a:p>
        </p:txBody>
      </p:sp>
    </p:spTree>
    <p:extLst>
      <p:ext uri="{BB962C8B-B14F-4D97-AF65-F5344CB8AC3E}">
        <p14:creationId xmlns:p14="http://schemas.microsoft.com/office/powerpoint/2010/main" val="192902547"/>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 id="2147483833" r:id="rId15"/>
    <p:sldLayoutId id="2147483834" r:id="rId16"/>
  </p:sldLayoutIdLst>
  <p:txStyles>
    <p:titleStyle>
      <a:lvl1pPr algn="l" defTabSz="455613" rtl="0" fontAlgn="base">
        <a:spcBef>
          <a:spcPct val="0"/>
        </a:spcBef>
        <a:spcAft>
          <a:spcPct val="0"/>
        </a:spcAft>
        <a:defRPr sz="3600" kern="1200">
          <a:solidFill>
            <a:schemeClr val="accent1"/>
          </a:solidFill>
          <a:latin typeface="+mj-lt"/>
          <a:ea typeface="+mj-ea"/>
          <a:cs typeface="+mj-cs"/>
        </a:defRPr>
      </a:lvl1pPr>
      <a:lvl2pPr algn="l" defTabSz="455613" rtl="0" fontAlgn="base">
        <a:spcBef>
          <a:spcPct val="0"/>
        </a:spcBef>
        <a:spcAft>
          <a:spcPct val="0"/>
        </a:spcAft>
        <a:defRPr sz="3600">
          <a:solidFill>
            <a:schemeClr val="accent1"/>
          </a:solidFill>
          <a:latin typeface="Trebuchet MS" panose="020B0703020202090204" pitchFamily="34" charset="0"/>
        </a:defRPr>
      </a:lvl2pPr>
      <a:lvl3pPr algn="l" defTabSz="455613" rtl="0" fontAlgn="base">
        <a:spcBef>
          <a:spcPct val="0"/>
        </a:spcBef>
        <a:spcAft>
          <a:spcPct val="0"/>
        </a:spcAft>
        <a:defRPr sz="3600">
          <a:solidFill>
            <a:schemeClr val="accent1"/>
          </a:solidFill>
          <a:latin typeface="Trebuchet MS" panose="020B0703020202090204" pitchFamily="34" charset="0"/>
        </a:defRPr>
      </a:lvl3pPr>
      <a:lvl4pPr algn="l" defTabSz="455613" rtl="0" fontAlgn="base">
        <a:spcBef>
          <a:spcPct val="0"/>
        </a:spcBef>
        <a:spcAft>
          <a:spcPct val="0"/>
        </a:spcAft>
        <a:defRPr sz="3600">
          <a:solidFill>
            <a:schemeClr val="accent1"/>
          </a:solidFill>
          <a:latin typeface="Trebuchet MS" panose="020B0703020202090204" pitchFamily="34" charset="0"/>
        </a:defRPr>
      </a:lvl4pPr>
      <a:lvl5pPr algn="l" defTabSz="455613" rtl="0" fontAlgn="base">
        <a:spcBef>
          <a:spcPct val="0"/>
        </a:spcBef>
        <a:spcAft>
          <a:spcPct val="0"/>
        </a:spcAft>
        <a:defRPr sz="3600">
          <a:solidFill>
            <a:schemeClr val="accent1"/>
          </a:solidFill>
          <a:latin typeface="Trebuchet MS" panose="020B070302020209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1313" indent="-341313" algn="l" defTabSz="455613" rtl="0" fontAlgn="base">
        <a:spcBef>
          <a:spcPts val="1000"/>
        </a:spcBef>
        <a:spcAft>
          <a:spcPct val="0"/>
        </a:spcAft>
        <a:buClr>
          <a:schemeClr val="accent1"/>
        </a:buClr>
        <a:buSzPct val="80000"/>
        <a:buFont typeface="Wingdings 3" pitchFamily="2" charset="2"/>
        <a:buChar char=""/>
        <a:defRPr kern="1200">
          <a:solidFill>
            <a:srgbClr val="404040"/>
          </a:solidFill>
          <a:latin typeface="+mn-lt"/>
          <a:ea typeface="+mn-ea"/>
          <a:cs typeface="+mn-cs"/>
        </a:defRPr>
      </a:lvl1pPr>
      <a:lvl2pPr marL="741363" indent="-284163" algn="l" defTabSz="455613" rtl="0" fontAlgn="base">
        <a:spcBef>
          <a:spcPts val="1000"/>
        </a:spcBef>
        <a:spcAft>
          <a:spcPct val="0"/>
        </a:spcAft>
        <a:buClr>
          <a:schemeClr val="accent1"/>
        </a:buClr>
        <a:buSzPct val="80000"/>
        <a:buFont typeface="Wingdings 3" pitchFamily="2" charset="2"/>
        <a:buChar char=""/>
        <a:defRPr sz="1600" kern="1200">
          <a:solidFill>
            <a:srgbClr val="404040"/>
          </a:solidFill>
          <a:latin typeface="+mn-lt"/>
          <a:ea typeface="+mn-ea"/>
          <a:cs typeface="+mn-cs"/>
        </a:defRPr>
      </a:lvl2pPr>
      <a:lvl3pPr marL="1141413" indent="-227013" algn="l" defTabSz="455613" rtl="0" fontAlgn="base">
        <a:spcBef>
          <a:spcPts val="1000"/>
        </a:spcBef>
        <a:spcAft>
          <a:spcPct val="0"/>
        </a:spcAft>
        <a:buClr>
          <a:schemeClr val="accent1"/>
        </a:buClr>
        <a:buSzPct val="80000"/>
        <a:buFont typeface="Wingdings 3" pitchFamily="2" charset="2"/>
        <a:buChar char=""/>
        <a:defRPr sz="1400" kern="1200">
          <a:solidFill>
            <a:srgbClr val="404040"/>
          </a:solidFill>
          <a:latin typeface="+mn-lt"/>
          <a:ea typeface="+mn-ea"/>
          <a:cs typeface="+mn-cs"/>
        </a:defRPr>
      </a:lvl3pPr>
      <a:lvl4pPr marL="1598613" indent="-227013" algn="l" defTabSz="455613" rtl="0" fontAlgn="base">
        <a:spcBef>
          <a:spcPts val="1000"/>
        </a:spcBef>
        <a:spcAft>
          <a:spcPct val="0"/>
        </a:spcAft>
        <a:buClr>
          <a:schemeClr val="accent1"/>
        </a:buClr>
        <a:buSzPct val="80000"/>
        <a:buFont typeface="Wingdings 3" pitchFamily="2" charset="2"/>
        <a:buChar char=""/>
        <a:defRPr sz="1200" kern="1200">
          <a:solidFill>
            <a:srgbClr val="404040"/>
          </a:solidFill>
          <a:latin typeface="+mn-lt"/>
          <a:ea typeface="+mn-ea"/>
          <a:cs typeface="+mn-cs"/>
        </a:defRPr>
      </a:lvl4pPr>
      <a:lvl5pPr marL="2055813" indent="-227013" algn="l" defTabSz="455613" rtl="0" fontAlgn="base">
        <a:spcBef>
          <a:spcPts val="1000"/>
        </a:spcBef>
        <a:spcAft>
          <a:spcPct val="0"/>
        </a:spcAft>
        <a:buClr>
          <a:schemeClr val="accent1"/>
        </a:buClr>
        <a:buSzPct val="80000"/>
        <a:buFont typeface="Wingdings 3" pitchFamily="2" charset="2"/>
        <a:buChar char=""/>
        <a:defRPr sz="1200" kern="1200">
          <a:solidFill>
            <a:srgbClr val="404040"/>
          </a:solidFill>
          <a:latin typeface="+mn-lt"/>
          <a:ea typeface="+mn-ea"/>
          <a:cs typeface="+mn-cs"/>
        </a:defRPr>
      </a:lvl5pPr>
      <a:lvl6pPr marL="2514537"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9.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13.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nfhs.org/activities-sports/swimming-diving/"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hyperlink" Target="https://arbitersport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3.xml"/><Relationship Id="rId5" Type="http://schemas.openxmlformats.org/officeDocument/2006/relationships/image" Target="../media/image37.jpeg"/><Relationship Id="rId4" Type="http://schemas.openxmlformats.org/officeDocument/2006/relationships/hyperlink" Target="http://www.nfh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1.xml"/><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2.xml"/><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3.xml"/><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4.xml"/><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5.xml"/><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6.xml"/><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7.xml"/><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8.xml"/><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9.xml"/><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0.xml"/><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1.xml"/><Relationship Id="rId1" Type="http://schemas.openxmlformats.org/officeDocument/2006/relationships/slideLayout" Target="../slideLayouts/slideLayout30.xml"/></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2.xml"/><Relationship Id="rId1" Type="http://schemas.openxmlformats.org/officeDocument/2006/relationships/slideLayout" Target="../slideLayouts/slideLayout30.xml"/></Relationships>
</file>

<file path=ppt/slides/_rels/slide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3.xml"/><Relationship Id="rId1" Type="http://schemas.openxmlformats.org/officeDocument/2006/relationships/slideLayout" Target="../slideLayouts/slideLayout30.xml"/></Relationships>
</file>

<file path=ppt/slides/_rels/slide5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4.xml"/><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5.xml"/><Relationship Id="rId1" Type="http://schemas.openxmlformats.org/officeDocument/2006/relationships/slideLayout" Target="../slideLayouts/slideLayout30.xml"/></Relationships>
</file>

<file path=ppt/slides/_rels/slide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6.xml"/><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7.xml"/><Relationship Id="rId1" Type="http://schemas.openxmlformats.org/officeDocument/2006/relationships/slideLayout" Target="../slideLayouts/slideLayout30.xml"/></Relationships>
</file>

<file path=ppt/slides/_rels/slide5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8.xml"/><Relationship Id="rId1" Type="http://schemas.openxmlformats.org/officeDocument/2006/relationships/slideLayout" Target="../slideLayouts/slideLayout30.xml"/></Relationships>
</file>

<file path=ppt/slides/_rels/slide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0.xml"/><Relationship Id="rId1" Type="http://schemas.openxmlformats.org/officeDocument/2006/relationships/slideLayout" Target="../slideLayouts/slideLayout30.xml"/></Relationships>
</file>

<file path=ppt/slides/_rels/slide6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1.xml"/><Relationship Id="rId1" Type="http://schemas.openxmlformats.org/officeDocument/2006/relationships/slideLayout" Target="../slideLayouts/slideLayout30.xml"/><Relationship Id="rId4" Type="http://schemas.openxmlformats.org/officeDocument/2006/relationships/image" Target="../media/image38.png"/></Relationships>
</file>

<file path=ppt/slides/_rels/slide6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2.xml"/><Relationship Id="rId1" Type="http://schemas.openxmlformats.org/officeDocument/2006/relationships/slideLayout" Target="../slideLayouts/slideLayout30.xml"/></Relationships>
</file>

<file path=ppt/slides/_rels/slide6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3.xml"/><Relationship Id="rId1" Type="http://schemas.openxmlformats.org/officeDocument/2006/relationships/slideLayout" Target="../slideLayouts/slideLayout30.xml"/></Relationships>
</file>

<file path=ppt/slides/_rels/slide6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4.xml"/><Relationship Id="rId1" Type="http://schemas.openxmlformats.org/officeDocument/2006/relationships/slideLayout" Target="../slideLayouts/slideLayout30.xml"/></Relationships>
</file>

<file path=ppt/slides/_rels/slide6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5.xml"/><Relationship Id="rId1" Type="http://schemas.openxmlformats.org/officeDocument/2006/relationships/slideLayout" Target="../slideLayouts/slideLayout33.xml"/></Relationships>
</file>

<file path=ppt/slides/_rels/slide6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6.xml"/><Relationship Id="rId1" Type="http://schemas.openxmlformats.org/officeDocument/2006/relationships/slideLayout" Target="../slideLayouts/slideLayout30.xml"/><Relationship Id="rId4" Type="http://schemas.openxmlformats.org/officeDocument/2006/relationships/image" Target="../media/image12.png"/></Relationships>
</file>

<file path=ppt/slides/_rels/slide6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7.xml"/><Relationship Id="rId1" Type="http://schemas.openxmlformats.org/officeDocument/2006/relationships/slideLayout" Target="../slideLayouts/slideLayout30.xml"/><Relationship Id="rId4" Type="http://schemas.openxmlformats.org/officeDocument/2006/relationships/image" Target="../media/image12.png"/></Relationships>
</file>

<file path=ppt/slides/_rels/slide6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8.xml"/><Relationship Id="rId1" Type="http://schemas.openxmlformats.org/officeDocument/2006/relationships/slideLayout" Target="../slideLayouts/slideLayout32.xml"/></Relationships>
</file>

<file path=ppt/slides/_rels/slide6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9.xml"/><Relationship Id="rId1" Type="http://schemas.openxmlformats.org/officeDocument/2006/relationships/slideLayout" Target="../slideLayouts/slideLayout30.xml"/></Relationships>
</file>

<file path=ppt/slides/_rels/slide7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0.xml"/><Relationship Id="rId1" Type="http://schemas.openxmlformats.org/officeDocument/2006/relationships/slideLayout" Target="../slideLayouts/slideLayout30.xml"/></Relationships>
</file>

<file path=ppt/slides/_rels/slide7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1.xml"/><Relationship Id="rId1" Type="http://schemas.openxmlformats.org/officeDocument/2006/relationships/slideLayout" Target="../slideLayouts/slideLayout30.xml"/></Relationships>
</file>

<file path=ppt/slides/_rels/slide7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2.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Title 1">
            <a:extLst>
              <a:ext uri="{FF2B5EF4-FFF2-40B4-BE49-F238E27FC236}">
                <a16:creationId xmlns:a16="http://schemas.microsoft.com/office/drawing/2014/main" id="{68E1A3B4-A4EE-CE40-8633-3100401FAA65}"/>
              </a:ext>
            </a:extLst>
          </p:cNvPr>
          <p:cNvSpPr>
            <a:spLocks noGrp="1" noChangeArrowheads="1"/>
          </p:cNvSpPr>
          <p:nvPr>
            <p:ph type="ctrTitle"/>
          </p:nvPr>
        </p:nvSpPr>
        <p:spPr>
          <a:xfrm>
            <a:off x="676211" y="748506"/>
            <a:ext cx="9169464" cy="4014559"/>
          </a:xfrm>
        </p:spPr>
        <p:txBody>
          <a:bodyPr/>
          <a:lstStyle/>
          <a:p>
            <a:pPr algn="ctr"/>
            <a:r>
              <a:rPr lang="en-US" altLang="en-US" sz="3600" b="1" dirty="0"/>
              <a:t>2019-20 NCHSAA Swimming and Diving Rules Clinic</a:t>
            </a:r>
            <a:br>
              <a:rPr lang="en-US" altLang="en-US" sz="3600" b="1" dirty="0"/>
            </a:br>
            <a:br>
              <a:rPr lang="en-US" altLang="en-US" sz="3600" b="1" dirty="0"/>
            </a:br>
            <a:r>
              <a:rPr lang="en-US" altLang="en-US" sz="3600" b="1" dirty="0"/>
              <a:t>Brad Alford</a:t>
            </a:r>
            <a:br>
              <a:rPr lang="en-US" altLang="en-US" sz="3600" b="1" dirty="0"/>
            </a:br>
            <a:r>
              <a:rPr lang="en-US" altLang="en-US" sz="3600" dirty="0"/>
              <a:t>Director of Sports and Championships</a:t>
            </a:r>
          </a:p>
        </p:txBody>
      </p:sp>
      <p:pic>
        <p:nvPicPr>
          <p:cNvPr id="242691" name="Picture 3">
            <a:extLst>
              <a:ext uri="{FF2B5EF4-FFF2-40B4-BE49-F238E27FC236}">
                <a16:creationId xmlns:a16="http://schemas.microsoft.com/office/drawing/2014/main" id="{BAA1DF6D-ABC8-DE41-B522-D8B3A524D98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E0FEE9A5-3C5F-9641-AC5F-39348224BCB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8372" y="4763065"/>
            <a:ext cx="1621843" cy="1915319"/>
          </a:xfrm>
          <a:prstGeom prst="rect">
            <a:avLst/>
          </a:prstGeom>
        </p:spPr>
      </p:pic>
    </p:spTree>
    <p:extLst>
      <p:ext uri="{BB962C8B-B14F-4D97-AF65-F5344CB8AC3E}">
        <p14:creationId xmlns:p14="http://schemas.microsoft.com/office/powerpoint/2010/main" val="419275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2AB99-7D8E-4F69-B82E-82AB356A44AD}"/>
              </a:ext>
            </a:extLst>
          </p:cNvPr>
          <p:cNvSpPr>
            <a:spLocks noGrp="1"/>
          </p:cNvSpPr>
          <p:nvPr>
            <p:ph type="ctrTitle"/>
          </p:nvPr>
        </p:nvSpPr>
        <p:spPr/>
        <p:txBody>
          <a:bodyPr/>
          <a:lstStyle/>
          <a:p>
            <a:r>
              <a:rPr lang="en-US" dirty="0"/>
              <a:t>2019-20 NFHS Swimming and diving Rules PowerPoint</a:t>
            </a:r>
          </a:p>
        </p:txBody>
      </p:sp>
      <p:sp>
        <p:nvSpPr>
          <p:cNvPr id="4" name="Subtitle 3">
            <a:extLst>
              <a:ext uri="{FF2B5EF4-FFF2-40B4-BE49-F238E27FC236}">
                <a16:creationId xmlns:a16="http://schemas.microsoft.com/office/drawing/2014/main" id="{0E380E8A-6F6E-4085-B276-A85DF239B423}"/>
              </a:ext>
            </a:extLst>
          </p:cNvPr>
          <p:cNvSpPr>
            <a:spLocks noGrp="1"/>
          </p:cNvSpPr>
          <p:nvPr>
            <p:ph type="subTitle" idx="1"/>
          </p:nvPr>
        </p:nvSpPr>
        <p:spPr/>
        <p:txBody>
          <a:bodyPr/>
          <a:lstStyle/>
          <a:p>
            <a:pPr algn="ctr"/>
            <a:r>
              <a:rPr lang="en-US" altLang="en-US" dirty="0"/>
              <a:t>Rules Changes</a:t>
            </a:r>
            <a:br>
              <a:rPr lang="en-US" altLang="en-US" dirty="0"/>
            </a:br>
            <a:r>
              <a:rPr lang="en-US" altLang="en-US" dirty="0"/>
              <a:t>Major Editorial Changes</a:t>
            </a:r>
          </a:p>
          <a:p>
            <a:pPr algn="ctr"/>
            <a:r>
              <a:rPr lang="en-US" dirty="0"/>
              <a:t>Points of Emphasis</a:t>
            </a:r>
          </a:p>
          <a:p>
            <a:endParaRPr lang="en-US" dirty="0"/>
          </a:p>
        </p:txBody>
      </p:sp>
    </p:spTree>
    <p:extLst>
      <p:ext uri="{BB962C8B-B14F-4D97-AF65-F5344CB8AC3E}">
        <p14:creationId xmlns:p14="http://schemas.microsoft.com/office/powerpoint/2010/main" val="1022543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4097A7A-D141-48C5-82FA-7CDB4CA54B17}"/>
              </a:ext>
            </a:extLst>
          </p:cNvPr>
          <p:cNvSpPr>
            <a:spLocks noGrp="1"/>
          </p:cNvSpPr>
          <p:nvPr>
            <p:ph type="title"/>
          </p:nvPr>
        </p:nvSpPr>
        <p:spPr>
          <a:xfrm>
            <a:off x="963085" y="4406901"/>
            <a:ext cx="8868545" cy="1738526"/>
          </a:xfrm>
        </p:spPr>
        <p:txBody>
          <a:bodyPr/>
          <a:lstStyle/>
          <a:p>
            <a:br>
              <a:rPr lang="en-US" dirty="0"/>
            </a:br>
            <a:r>
              <a:rPr lang="en-US" dirty="0"/>
              <a:t>2019-20 </a:t>
            </a:r>
            <a:r>
              <a:rPr lang="en-US" dirty="0" err="1"/>
              <a:t>nfhs</a:t>
            </a:r>
            <a:r>
              <a:rPr lang="en-US" dirty="0"/>
              <a:t> swimming and diving </a:t>
            </a:r>
            <a:br>
              <a:rPr lang="en-US" dirty="0"/>
            </a:br>
            <a:endParaRPr lang="en-US" dirty="0"/>
          </a:p>
        </p:txBody>
      </p:sp>
      <p:sp>
        <p:nvSpPr>
          <p:cNvPr id="6" name="Text Placeholder 5">
            <a:extLst>
              <a:ext uri="{FF2B5EF4-FFF2-40B4-BE49-F238E27FC236}">
                <a16:creationId xmlns:a16="http://schemas.microsoft.com/office/drawing/2014/main" id="{BDE44A75-DDB9-4854-ABAB-FDD71E467328}"/>
              </a:ext>
            </a:extLst>
          </p:cNvPr>
          <p:cNvSpPr>
            <a:spLocks noGrp="1"/>
          </p:cNvSpPr>
          <p:nvPr>
            <p:ph type="body" idx="1"/>
          </p:nvPr>
        </p:nvSpPr>
        <p:spPr/>
        <p:txBody>
          <a:bodyPr/>
          <a:lstStyle/>
          <a:p>
            <a:r>
              <a:rPr lang="en-US" dirty="0"/>
              <a:t>Rule Changes</a:t>
            </a:r>
          </a:p>
        </p:txBody>
      </p:sp>
    </p:spTree>
    <p:extLst>
      <p:ext uri="{BB962C8B-B14F-4D97-AF65-F5344CB8AC3E}">
        <p14:creationId xmlns:p14="http://schemas.microsoft.com/office/powerpoint/2010/main" val="3962561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926D2A-9BC4-4CF3-A450-6671FC328A49}"/>
              </a:ext>
            </a:extLst>
          </p:cNvPr>
          <p:cNvSpPr>
            <a:spLocks noGrp="1"/>
          </p:cNvSpPr>
          <p:nvPr>
            <p:ph type="title"/>
          </p:nvPr>
        </p:nvSpPr>
        <p:spPr/>
        <p:txBody>
          <a:bodyPr/>
          <a:lstStyle/>
          <a:p>
            <a:r>
              <a:rPr lang="en-US" sz="4000" dirty="0"/>
              <a:t>Uniforms</a:t>
            </a:r>
            <a:br>
              <a:rPr lang="en-US" sz="4000" dirty="0"/>
            </a:br>
            <a:r>
              <a:rPr lang="en-US" sz="2800" dirty="0"/>
              <a:t>3-3-1, 3-3-2, 3-3-2 PENALTIES, 3-3-3, 3-3-3 and 3-3-4 PENALTIES</a:t>
            </a:r>
          </a:p>
        </p:txBody>
      </p:sp>
      <p:sp>
        <p:nvSpPr>
          <p:cNvPr id="6" name="Content Placeholder 5">
            <a:extLst>
              <a:ext uri="{FF2B5EF4-FFF2-40B4-BE49-F238E27FC236}">
                <a16:creationId xmlns:a16="http://schemas.microsoft.com/office/drawing/2014/main" id="{140E91E3-6AC8-4D54-A6AA-28C3AFAB3C67}"/>
              </a:ext>
            </a:extLst>
          </p:cNvPr>
          <p:cNvSpPr>
            <a:spLocks noGrp="1"/>
          </p:cNvSpPr>
          <p:nvPr>
            <p:ph idx="1"/>
          </p:nvPr>
        </p:nvSpPr>
        <p:spPr>
          <a:xfrm>
            <a:off x="1457608" y="1989139"/>
            <a:ext cx="10182457" cy="4338637"/>
          </a:xfrm>
        </p:spPr>
        <p:txBody>
          <a:bodyPr/>
          <a:lstStyle/>
          <a:p>
            <a:r>
              <a:rPr lang="en-US" sz="2800" b="1" dirty="0"/>
              <a:t>Rule 3-3 </a:t>
            </a:r>
            <a:r>
              <a:rPr lang="en-US" sz="2800" dirty="0"/>
              <a:t>has been reorganized to identify penalties for specific uniform violations.  No other changes were made to these rules.</a:t>
            </a:r>
          </a:p>
          <a:p>
            <a:pPr marL="0" indent="0">
              <a:buNone/>
            </a:pPr>
            <a:endParaRPr lang="en-US" sz="2800" dirty="0"/>
          </a:p>
          <a:p>
            <a:r>
              <a:rPr lang="en-US" sz="2800" b="1" dirty="0"/>
              <a:t>Rule 3-3-1 </a:t>
            </a:r>
            <a:r>
              <a:rPr lang="en-US" sz="2800" u="sng" dirty="0"/>
              <a:t>recommends</a:t>
            </a:r>
            <a:r>
              <a:rPr lang="en-US" sz="2800" dirty="0"/>
              <a:t> that all swimmers and divers wear suits of identical coloring and pattern. </a:t>
            </a:r>
          </a:p>
          <a:p>
            <a:pPr marL="0" indent="0">
              <a:buNone/>
            </a:pPr>
            <a:endParaRPr lang="en-US" sz="1100" dirty="0"/>
          </a:p>
          <a:p>
            <a:pPr marL="0" indent="0">
              <a:buNone/>
            </a:pPr>
            <a:endParaRPr lang="en-US" sz="2800" dirty="0"/>
          </a:p>
          <a:p>
            <a:endParaRPr lang="en-US" dirty="0"/>
          </a:p>
        </p:txBody>
      </p:sp>
      <p:sp>
        <p:nvSpPr>
          <p:cNvPr id="4" name="Footer Placeholder 3">
            <a:extLst>
              <a:ext uri="{FF2B5EF4-FFF2-40B4-BE49-F238E27FC236}">
                <a16:creationId xmlns:a16="http://schemas.microsoft.com/office/drawing/2014/main" id="{722CED62-AD00-4EED-A6D6-FE8098A60AD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819914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926D2A-9BC4-4CF3-A450-6671FC328A49}"/>
              </a:ext>
            </a:extLst>
          </p:cNvPr>
          <p:cNvSpPr>
            <a:spLocks noGrp="1"/>
          </p:cNvSpPr>
          <p:nvPr>
            <p:ph type="title"/>
          </p:nvPr>
        </p:nvSpPr>
        <p:spPr/>
        <p:txBody>
          <a:bodyPr/>
          <a:lstStyle/>
          <a:p>
            <a:r>
              <a:rPr lang="en-US" sz="4000" dirty="0"/>
              <a:t>Uniforms</a:t>
            </a:r>
            <a:br>
              <a:rPr lang="en-US" sz="4000" dirty="0"/>
            </a:br>
            <a:r>
              <a:rPr lang="en-US" sz="2800" dirty="0"/>
              <a:t>3-3-1, 3-3-2, 3-3-2 PENALTIES, 3-3-3, 3-3-3 and 3-3-4 PENALTIES</a:t>
            </a:r>
          </a:p>
        </p:txBody>
      </p:sp>
      <p:sp>
        <p:nvSpPr>
          <p:cNvPr id="6" name="Content Placeholder 5">
            <a:extLst>
              <a:ext uri="{FF2B5EF4-FFF2-40B4-BE49-F238E27FC236}">
                <a16:creationId xmlns:a16="http://schemas.microsoft.com/office/drawing/2014/main" id="{140E91E3-6AC8-4D54-A6AA-28C3AFAB3C67}"/>
              </a:ext>
            </a:extLst>
          </p:cNvPr>
          <p:cNvSpPr>
            <a:spLocks noGrp="1"/>
          </p:cNvSpPr>
          <p:nvPr>
            <p:ph idx="1"/>
          </p:nvPr>
        </p:nvSpPr>
        <p:spPr>
          <a:xfrm>
            <a:off x="1403287" y="1989139"/>
            <a:ext cx="10236778" cy="4338637"/>
          </a:xfrm>
        </p:spPr>
        <p:txBody>
          <a:bodyPr/>
          <a:lstStyle/>
          <a:p>
            <a:r>
              <a:rPr lang="en-US" sz="2400" b="1" dirty="0"/>
              <a:t>Rule 3-3-2 </a:t>
            </a:r>
            <a:r>
              <a:rPr lang="en-US" sz="2400" dirty="0"/>
              <a:t>contains all language addressing suit coverage:  </a:t>
            </a:r>
            <a:br>
              <a:rPr lang="en-US" sz="1000" dirty="0"/>
            </a:br>
            <a:r>
              <a:rPr lang="en-US" sz="1000" dirty="0"/>
              <a:t>  </a:t>
            </a:r>
            <a:endParaRPr lang="en-US" sz="2400" dirty="0"/>
          </a:p>
          <a:p>
            <a:pPr marL="1028700" indent="-457200">
              <a:buFont typeface="Arial" panose="020B0604020202020204" pitchFamily="34" charset="0"/>
              <a:buChar char="•"/>
            </a:pPr>
            <a:r>
              <a:rPr lang="en-US" sz="2400" dirty="0"/>
              <a:t>Suits shall be of one piece;</a:t>
            </a:r>
            <a:br>
              <a:rPr lang="en-US" sz="1000" dirty="0"/>
            </a:br>
            <a:endParaRPr lang="en-US" sz="1000" dirty="0"/>
          </a:p>
          <a:p>
            <a:pPr marL="1028700" indent="-457200">
              <a:buFont typeface="Arial" panose="020B0604020202020204" pitchFamily="34" charset="0"/>
              <a:buChar char="•"/>
            </a:pPr>
            <a:r>
              <a:rPr lang="en-US" sz="2400" dirty="0"/>
              <a:t>A competitor shall not be permitted to participate wearing a suit that is not of decent appearance; </a:t>
            </a:r>
            <a:endParaRPr lang="en-US" sz="1000" dirty="0"/>
          </a:p>
          <a:p>
            <a:pPr marL="571500" indent="0">
              <a:buNone/>
            </a:pPr>
            <a:r>
              <a:rPr lang="en-US" sz="1000" dirty="0"/>
              <a:t> </a:t>
            </a:r>
            <a:endParaRPr lang="en-US" sz="2400" dirty="0"/>
          </a:p>
          <a:p>
            <a:pPr marL="1028700" indent="-457200">
              <a:buFont typeface="Arial" panose="020B0604020202020204" pitchFamily="34" charset="0"/>
              <a:buChar char="•"/>
            </a:pPr>
            <a:r>
              <a:rPr lang="en-US" sz="2400" dirty="0"/>
              <a:t>Boys shall wear suits which cover the buttocks and shall not extend above the waist or below the top of the kneecap; </a:t>
            </a:r>
          </a:p>
          <a:p>
            <a:pPr marL="571500" indent="0">
              <a:buNone/>
            </a:pPr>
            <a:endParaRPr lang="en-US" sz="1000" dirty="0"/>
          </a:p>
          <a:p>
            <a:pPr marL="1028700" indent="-457200">
              <a:buFont typeface="Arial" panose="020B0604020202020204" pitchFamily="34" charset="0"/>
              <a:buChar char="•"/>
            </a:pPr>
            <a:r>
              <a:rPr lang="en-US" sz="2400" dirty="0"/>
              <a:t>Girls shall wear suits which cover the buttocks and breasts and shall not extend beyond the shoulders or below the top of the kneecap, nor cover the neck.</a:t>
            </a:r>
          </a:p>
          <a:p>
            <a:pPr marL="0" indent="0">
              <a:buNone/>
            </a:pPr>
            <a:endParaRPr lang="en-US" sz="2800" dirty="0"/>
          </a:p>
          <a:p>
            <a:endParaRPr lang="en-US" dirty="0"/>
          </a:p>
        </p:txBody>
      </p:sp>
      <p:sp>
        <p:nvSpPr>
          <p:cNvPr id="4" name="Footer Placeholder 3">
            <a:extLst>
              <a:ext uri="{FF2B5EF4-FFF2-40B4-BE49-F238E27FC236}">
                <a16:creationId xmlns:a16="http://schemas.microsoft.com/office/drawing/2014/main" id="{722CED62-AD00-4EED-A6D6-FE8098A60AD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674267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926D2A-9BC4-4CF3-A450-6671FC328A49}"/>
              </a:ext>
            </a:extLst>
          </p:cNvPr>
          <p:cNvSpPr>
            <a:spLocks noGrp="1"/>
          </p:cNvSpPr>
          <p:nvPr>
            <p:ph type="title"/>
          </p:nvPr>
        </p:nvSpPr>
        <p:spPr/>
        <p:txBody>
          <a:bodyPr/>
          <a:lstStyle/>
          <a:p>
            <a:r>
              <a:rPr lang="en-US" sz="4000" dirty="0"/>
              <a:t>Uniforms</a:t>
            </a:r>
            <a:br>
              <a:rPr lang="en-US" sz="7200" dirty="0"/>
            </a:br>
            <a:r>
              <a:rPr lang="en-US" sz="2800" dirty="0"/>
              <a:t>3-3-1, 3-3-2, 3-3-2 PENALTIES, 3-3-3, 3-3-3 and 3-3-4 PENALTIES</a:t>
            </a:r>
          </a:p>
        </p:txBody>
      </p:sp>
      <p:sp>
        <p:nvSpPr>
          <p:cNvPr id="6" name="Content Placeholder 5">
            <a:extLst>
              <a:ext uri="{FF2B5EF4-FFF2-40B4-BE49-F238E27FC236}">
                <a16:creationId xmlns:a16="http://schemas.microsoft.com/office/drawing/2014/main" id="{140E91E3-6AC8-4D54-A6AA-28C3AFAB3C67}"/>
              </a:ext>
            </a:extLst>
          </p:cNvPr>
          <p:cNvSpPr>
            <a:spLocks noGrp="1"/>
          </p:cNvSpPr>
          <p:nvPr>
            <p:ph idx="1"/>
          </p:nvPr>
        </p:nvSpPr>
        <p:spPr>
          <a:xfrm>
            <a:off x="1312752" y="1989139"/>
            <a:ext cx="10327313" cy="4338637"/>
          </a:xfrm>
        </p:spPr>
        <p:txBody>
          <a:bodyPr/>
          <a:lstStyle/>
          <a:p>
            <a:r>
              <a:rPr lang="en-US" sz="2800" b="1" dirty="0"/>
              <a:t>3-3-2 PENALTIES</a:t>
            </a:r>
          </a:p>
          <a:p>
            <a:pPr marL="0" indent="0">
              <a:buNone/>
            </a:pPr>
            <a:r>
              <a:rPr lang="en-US" sz="2800" b="1" dirty="0"/>
              <a:t>    </a:t>
            </a:r>
            <a:r>
              <a:rPr lang="en-US" sz="2800" dirty="0"/>
              <a:t>When an official discovers a competitor wearing illegal attire as</a:t>
            </a:r>
            <a:br>
              <a:rPr lang="en-US" sz="2800" dirty="0"/>
            </a:br>
            <a:r>
              <a:rPr lang="en-US" sz="2800" dirty="0"/>
              <a:t>    described in Article 2, the official shall:</a:t>
            </a:r>
          </a:p>
          <a:p>
            <a:pPr marL="0" indent="0">
              <a:buNone/>
            </a:pPr>
            <a:endParaRPr lang="en-US" sz="2800" dirty="0"/>
          </a:p>
          <a:p>
            <a:pPr marL="1028700" indent="-457200">
              <a:buFont typeface="Arial" panose="020B0604020202020204" pitchFamily="34" charset="0"/>
              <a:buChar char="•"/>
            </a:pPr>
            <a:r>
              <a:rPr lang="en-US" sz="2800" dirty="0"/>
              <a:t>When observed prior to the start of the heat/dive, notify the </a:t>
            </a:r>
            <a:r>
              <a:rPr lang="en-US" sz="2800" b="1" u="sng" dirty="0"/>
              <a:t>coach of the competitor </a:t>
            </a:r>
            <a:r>
              <a:rPr lang="en-US" sz="2800" dirty="0"/>
              <a:t>to make the swimsuit legal;</a:t>
            </a:r>
          </a:p>
          <a:p>
            <a:pPr marL="1028700" indent="-457200">
              <a:buFont typeface="Arial" panose="020B0604020202020204" pitchFamily="34" charset="0"/>
              <a:buChar char="•"/>
            </a:pPr>
            <a:endParaRPr lang="en-US" sz="2800" dirty="0"/>
          </a:p>
          <a:p>
            <a:pPr marL="1028700" indent="-457200">
              <a:buFont typeface="Arial" panose="020B0604020202020204" pitchFamily="34" charset="0"/>
              <a:buChar char="•"/>
            </a:pPr>
            <a:r>
              <a:rPr lang="en-US" sz="2800" dirty="0"/>
              <a:t>When observed after the heat/dive officially begins, disqualify the competitor at the completion of the heat/dive; </a:t>
            </a:r>
          </a:p>
          <a:p>
            <a:endParaRPr lang="en-US" dirty="0"/>
          </a:p>
        </p:txBody>
      </p:sp>
      <p:sp>
        <p:nvSpPr>
          <p:cNvPr id="4" name="Footer Placeholder 3">
            <a:extLst>
              <a:ext uri="{FF2B5EF4-FFF2-40B4-BE49-F238E27FC236}">
                <a16:creationId xmlns:a16="http://schemas.microsoft.com/office/drawing/2014/main" id="{722CED62-AD00-4EED-A6D6-FE8098A60AD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302321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926D2A-9BC4-4CF3-A450-6671FC328A49}"/>
              </a:ext>
            </a:extLst>
          </p:cNvPr>
          <p:cNvSpPr>
            <a:spLocks noGrp="1"/>
          </p:cNvSpPr>
          <p:nvPr>
            <p:ph type="title"/>
          </p:nvPr>
        </p:nvSpPr>
        <p:spPr/>
        <p:txBody>
          <a:bodyPr/>
          <a:lstStyle/>
          <a:p>
            <a:r>
              <a:rPr lang="en-US" sz="4000" dirty="0"/>
              <a:t>Uniforms</a:t>
            </a:r>
            <a:br>
              <a:rPr lang="en-US" sz="4000" dirty="0"/>
            </a:br>
            <a:r>
              <a:rPr lang="en-US" sz="2800" dirty="0"/>
              <a:t>3-3-1, 3-3-2, 3-3-2 PENALTIES, 3-3-3, 3-3-3 and 3-3-4 PENALTIES</a:t>
            </a:r>
          </a:p>
        </p:txBody>
      </p:sp>
      <p:sp>
        <p:nvSpPr>
          <p:cNvPr id="6" name="Content Placeholder 5">
            <a:extLst>
              <a:ext uri="{FF2B5EF4-FFF2-40B4-BE49-F238E27FC236}">
                <a16:creationId xmlns:a16="http://schemas.microsoft.com/office/drawing/2014/main" id="{140E91E3-6AC8-4D54-A6AA-28C3AFAB3C67}"/>
              </a:ext>
            </a:extLst>
          </p:cNvPr>
          <p:cNvSpPr>
            <a:spLocks noGrp="1"/>
          </p:cNvSpPr>
          <p:nvPr>
            <p:ph idx="1"/>
          </p:nvPr>
        </p:nvSpPr>
        <p:spPr>
          <a:xfrm>
            <a:off x="1195058" y="1989139"/>
            <a:ext cx="10445008" cy="4338637"/>
          </a:xfrm>
        </p:spPr>
        <p:txBody>
          <a:bodyPr/>
          <a:lstStyle/>
          <a:p>
            <a:r>
              <a:rPr lang="en-US" sz="2400" b="1" dirty="0"/>
              <a:t>Rule 3-3-3 </a:t>
            </a:r>
            <a:r>
              <a:rPr lang="en-US" sz="2400" dirty="0"/>
              <a:t>addresses information that can be placed on the suit or cap:</a:t>
            </a:r>
            <a:br>
              <a:rPr lang="en-US" sz="2400" dirty="0"/>
            </a:br>
            <a:br>
              <a:rPr lang="en-US" sz="1000" dirty="0"/>
            </a:br>
            <a:r>
              <a:rPr lang="en-US" sz="1000" dirty="0"/>
              <a:t>  </a:t>
            </a:r>
            <a:endParaRPr lang="en-US" sz="2400" dirty="0"/>
          </a:p>
          <a:p>
            <a:pPr marL="973137" indent="-457200">
              <a:buFont typeface="Arial" panose="020B0604020202020204" pitchFamily="34" charset="0"/>
              <a:buChar char="•"/>
            </a:pPr>
            <a:r>
              <a:rPr lang="en-US" sz="2400" dirty="0"/>
              <a:t>Competitor’s name, school name, school nickname or logo;</a:t>
            </a:r>
            <a:br>
              <a:rPr lang="en-US" sz="1000" dirty="0"/>
            </a:br>
            <a:r>
              <a:rPr lang="en-US" sz="1000" dirty="0"/>
              <a:t> </a:t>
            </a:r>
            <a:endParaRPr lang="en-US" sz="2400" dirty="0"/>
          </a:p>
          <a:p>
            <a:pPr marL="973137" indent="-457200">
              <a:buFont typeface="Arial" panose="020B0604020202020204" pitchFamily="34" charset="0"/>
              <a:buChar char="•"/>
            </a:pPr>
            <a:r>
              <a:rPr lang="en-US" sz="2400" dirty="0"/>
              <a:t>Advertising or name other than that permitted in 3-3-2c is prohibited;</a:t>
            </a:r>
            <a:br>
              <a:rPr lang="en-US" sz="1000" dirty="0"/>
            </a:br>
            <a:r>
              <a:rPr lang="en-US" sz="1000" dirty="0"/>
              <a:t> </a:t>
            </a:r>
            <a:endParaRPr lang="en-US" sz="2400" dirty="0"/>
          </a:p>
          <a:p>
            <a:pPr marL="973137" indent="-457200">
              <a:buFont typeface="Arial" panose="020B0604020202020204" pitchFamily="34" charset="0"/>
              <a:buChar char="•"/>
            </a:pPr>
            <a:r>
              <a:rPr lang="en-US" sz="2400" dirty="0"/>
              <a:t>Size of a single visible manufacturer’s logo/trademark/reference;</a:t>
            </a:r>
          </a:p>
          <a:p>
            <a:pPr marL="973137" indent="-457200">
              <a:buFont typeface="Arial" panose="020B0604020202020204" pitchFamily="34" charset="0"/>
              <a:buChar char="•"/>
            </a:pPr>
            <a:endParaRPr lang="en-US" sz="1000" dirty="0"/>
          </a:p>
          <a:p>
            <a:pPr marL="973137" indent="-457200">
              <a:buFont typeface="Arial" panose="020B0604020202020204" pitchFamily="34" charset="0"/>
              <a:buChar char="•"/>
            </a:pPr>
            <a:r>
              <a:rPr lang="en-US" sz="2400" dirty="0"/>
              <a:t>Size of one American flag or memorial patch;</a:t>
            </a:r>
          </a:p>
          <a:p>
            <a:pPr marL="515937" indent="0">
              <a:buNone/>
            </a:pPr>
            <a:endParaRPr lang="en-US" sz="1000" dirty="0"/>
          </a:p>
          <a:p>
            <a:pPr marL="973137" indent="-457200">
              <a:buFont typeface="Arial" panose="020B0604020202020204" pitchFamily="34" charset="0"/>
              <a:buChar char="•"/>
            </a:pPr>
            <a:r>
              <a:rPr lang="en-US" sz="2400" dirty="0"/>
              <a:t>The FINA mark and/or individual barcode.</a:t>
            </a:r>
          </a:p>
          <a:p>
            <a:endParaRPr lang="en-US" dirty="0"/>
          </a:p>
        </p:txBody>
      </p:sp>
      <p:sp>
        <p:nvSpPr>
          <p:cNvPr id="4" name="Footer Placeholder 3">
            <a:extLst>
              <a:ext uri="{FF2B5EF4-FFF2-40B4-BE49-F238E27FC236}">
                <a16:creationId xmlns:a16="http://schemas.microsoft.com/office/drawing/2014/main" id="{722CED62-AD00-4EED-A6D6-FE8098A60AD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918473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926D2A-9BC4-4CF3-A450-6671FC328A49}"/>
              </a:ext>
            </a:extLst>
          </p:cNvPr>
          <p:cNvSpPr>
            <a:spLocks noGrp="1"/>
          </p:cNvSpPr>
          <p:nvPr>
            <p:ph type="title"/>
          </p:nvPr>
        </p:nvSpPr>
        <p:spPr>
          <a:xfrm>
            <a:off x="1962152" y="706460"/>
            <a:ext cx="10026649" cy="1204912"/>
          </a:xfrm>
        </p:spPr>
        <p:txBody>
          <a:bodyPr/>
          <a:lstStyle/>
          <a:p>
            <a:r>
              <a:rPr lang="en-US" sz="4000" dirty="0"/>
              <a:t>Uniforms</a:t>
            </a:r>
            <a:br>
              <a:rPr lang="en-US" sz="5400" dirty="0"/>
            </a:br>
            <a:r>
              <a:rPr lang="en-US" sz="2800" dirty="0"/>
              <a:t>3-3-1, 3-3-2, 3-3-2 PENALTIES, 3-3-3, 3-3-3 and 3-3-4 PENALTIES</a:t>
            </a:r>
          </a:p>
        </p:txBody>
      </p:sp>
      <p:sp>
        <p:nvSpPr>
          <p:cNvPr id="6" name="Content Placeholder 5">
            <a:extLst>
              <a:ext uri="{FF2B5EF4-FFF2-40B4-BE49-F238E27FC236}">
                <a16:creationId xmlns:a16="http://schemas.microsoft.com/office/drawing/2014/main" id="{140E91E3-6AC8-4D54-A6AA-28C3AFAB3C67}"/>
              </a:ext>
            </a:extLst>
          </p:cNvPr>
          <p:cNvSpPr>
            <a:spLocks noGrp="1"/>
          </p:cNvSpPr>
          <p:nvPr>
            <p:ph idx="1"/>
          </p:nvPr>
        </p:nvSpPr>
        <p:spPr>
          <a:xfrm>
            <a:off x="1493822" y="1989139"/>
            <a:ext cx="10146243" cy="4338637"/>
          </a:xfrm>
        </p:spPr>
        <p:txBody>
          <a:bodyPr/>
          <a:lstStyle/>
          <a:p>
            <a:r>
              <a:rPr lang="en-US" sz="2800" b="1" dirty="0"/>
              <a:t>Rule 3-3-4 </a:t>
            </a:r>
            <a:r>
              <a:rPr lang="en-US" sz="2800" dirty="0"/>
              <a:t>addresses suit construction for swimmers (excluding divers):</a:t>
            </a:r>
          </a:p>
          <a:p>
            <a:endParaRPr lang="en-US" sz="1000" dirty="0"/>
          </a:p>
          <a:p>
            <a:pPr marL="1028700" indent="-457200">
              <a:buFont typeface="Arial" panose="020B0604020202020204" pitchFamily="34" charset="0"/>
              <a:buChar char="•"/>
            </a:pPr>
            <a:r>
              <a:rPr lang="en-US" sz="2800" dirty="0"/>
              <a:t>Constructed of a woven/knit textile material;</a:t>
            </a:r>
          </a:p>
          <a:p>
            <a:pPr marL="1028700" indent="-457200">
              <a:buFont typeface="Arial" panose="020B0604020202020204" pitchFamily="34" charset="0"/>
              <a:buChar char="•"/>
            </a:pPr>
            <a:endParaRPr lang="en-US" sz="1000" dirty="0"/>
          </a:p>
          <a:p>
            <a:pPr marL="1028700" indent="-457200">
              <a:buFont typeface="Arial" panose="020B0604020202020204" pitchFamily="34" charset="0"/>
              <a:buChar char="•"/>
            </a:pPr>
            <a:r>
              <a:rPr lang="en-US" sz="2800" dirty="0"/>
              <a:t>Must be permeable except for one post-construction, school name and/or logo not to exceed 9 square inches;</a:t>
            </a:r>
          </a:p>
          <a:p>
            <a:pPr marL="1028700" indent="-457200">
              <a:buFont typeface="Arial" panose="020B0604020202020204" pitchFamily="34" charset="0"/>
              <a:buChar char="•"/>
            </a:pPr>
            <a:endParaRPr lang="en-US" sz="1000" dirty="0"/>
          </a:p>
          <a:p>
            <a:pPr marL="1028700" indent="-457200">
              <a:buFont typeface="Arial" panose="020B0604020202020204" pitchFamily="34" charset="0"/>
              <a:buChar char="•"/>
            </a:pPr>
            <a:r>
              <a:rPr lang="en-US" sz="2800" dirty="0"/>
              <a:t>May not aid buoyancy;</a:t>
            </a:r>
          </a:p>
          <a:p>
            <a:pPr marL="1028700" indent="-457200">
              <a:buFont typeface="Arial" panose="020B0604020202020204" pitchFamily="34" charset="0"/>
              <a:buChar char="•"/>
            </a:pPr>
            <a:endParaRPr lang="en-US" sz="1000" dirty="0"/>
          </a:p>
          <a:p>
            <a:pPr marL="1028700" indent="-457200">
              <a:buFont typeface="Arial" panose="020B0604020202020204" pitchFamily="34" charset="0"/>
              <a:buChar char="•"/>
            </a:pPr>
            <a:r>
              <a:rPr lang="en-US" sz="2800" dirty="0"/>
              <a:t>May not have fastening systems other than a waist tie for a brief or jammer and elastic material in the terminal ends.</a:t>
            </a:r>
          </a:p>
          <a:p>
            <a:pPr marL="1028700" indent="-457200">
              <a:buFont typeface="Arial" panose="020B0604020202020204" pitchFamily="34" charset="0"/>
              <a:buChar char="•"/>
            </a:pPr>
            <a:endParaRPr lang="en-US" sz="1000" dirty="0"/>
          </a:p>
          <a:p>
            <a:pPr marL="0" indent="0">
              <a:buNone/>
            </a:pPr>
            <a:endParaRPr lang="en-US" sz="2800" dirty="0"/>
          </a:p>
          <a:p>
            <a:pPr marL="0" indent="0">
              <a:buNone/>
            </a:pPr>
            <a:endParaRPr lang="en-US" sz="2800" dirty="0"/>
          </a:p>
          <a:p>
            <a:endParaRPr lang="en-US" dirty="0"/>
          </a:p>
        </p:txBody>
      </p:sp>
      <p:sp>
        <p:nvSpPr>
          <p:cNvPr id="4" name="Footer Placeholder 3">
            <a:extLst>
              <a:ext uri="{FF2B5EF4-FFF2-40B4-BE49-F238E27FC236}">
                <a16:creationId xmlns:a16="http://schemas.microsoft.com/office/drawing/2014/main" id="{722CED62-AD00-4EED-A6D6-FE8098A60AD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74646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926D2A-9BC4-4CF3-A450-6671FC328A49}"/>
              </a:ext>
            </a:extLst>
          </p:cNvPr>
          <p:cNvSpPr>
            <a:spLocks noGrp="1"/>
          </p:cNvSpPr>
          <p:nvPr>
            <p:ph type="title"/>
          </p:nvPr>
        </p:nvSpPr>
        <p:spPr/>
        <p:txBody>
          <a:bodyPr/>
          <a:lstStyle/>
          <a:p>
            <a:r>
              <a:rPr lang="en-US" sz="4000" dirty="0"/>
              <a:t>Uniforms</a:t>
            </a:r>
            <a:br>
              <a:rPr lang="en-US" sz="7200" dirty="0"/>
            </a:br>
            <a:r>
              <a:rPr lang="en-US" sz="2800" dirty="0"/>
              <a:t>3-3-1, 3-3-2, 3-3-2 PENALTIES, 3-3-3, 3-3-3 and 3-3-4 PENALTIES</a:t>
            </a:r>
          </a:p>
        </p:txBody>
      </p:sp>
      <p:sp>
        <p:nvSpPr>
          <p:cNvPr id="6" name="Content Placeholder 5">
            <a:extLst>
              <a:ext uri="{FF2B5EF4-FFF2-40B4-BE49-F238E27FC236}">
                <a16:creationId xmlns:a16="http://schemas.microsoft.com/office/drawing/2014/main" id="{140E91E3-6AC8-4D54-A6AA-28C3AFAB3C67}"/>
              </a:ext>
            </a:extLst>
          </p:cNvPr>
          <p:cNvSpPr>
            <a:spLocks noGrp="1"/>
          </p:cNvSpPr>
          <p:nvPr>
            <p:ph idx="1"/>
          </p:nvPr>
        </p:nvSpPr>
        <p:spPr>
          <a:xfrm>
            <a:off x="1312752" y="1989139"/>
            <a:ext cx="10327313" cy="4338637"/>
          </a:xfrm>
        </p:spPr>
        <p:txBody>
          <a:bodyPr/>
          <a:lstStyle/>
          <a:p>
            <a:r>
              <a:rPr lang="en-US" sz="2800" b="1" dirty="0"/>
              <a:t>Rule 3-3-3 and 3-3-4 PENALTIES</a:t>
            </a:r>
            <a:r>
              <a:rPr lang="en-US" sz="2800" dirty="0"/>
              <a:t>:  When an official discovers a competitor wearing illegal attire as described in Articles 3 and 4, the official shall:</a:t>
            </a:r>
          </a:p>
          <a:p>
            <a:pPr marL="0" indent="0">
              <a:buNone/>
            </a:pPr>
            <a:endParaRPr lang="en-US" sz="1000" dirty="0"/>
          </a:p>
          <a:p>
            <a:pPr marL="1028700" indent="-457200">
              <a:buFont typeface="Arial" panose="020B0604020202020204" pitchFamily="34" charset="0"/>
              <a:buChar char="•"/>
            </a:pPr>
            <a:r>
              <a:rPr lang="en-US" sz="2800" dirty="0"/>
              <a:t>When observed prior to the start of the heat/dive, notify the </a:t>
            </a:r>
            <a:r>
              <a:rPr lang="en-US" sz="2800" b="1" u="sng" dirty="0"/>
              <a:t>coach or the competitor</a:t>
            </a:r>
            <a:r>
              <a:rPr lang="en-US" sz="2800" dirty="0"/>
              <a:t> to make the swimsuit legal;</a:t>
            </a:r>
          </a:p>
          <a:p>
            <a:pPr marL="1028700" indent="-457200">
              <a:buFont typeface="Arial" panose="020B0604020202020204" pitchFamily="34" charset="0"/>
              <a:buChar char="•"/>
            </a:pPr>
            <a:endParaRPr lang="en-US" sz="1000" dirty="0"/>
          </a:p>
          <a:p>
            <a:pPr marL="1028700" indent="-457200">
              <a:buFont typeface="Arial" panose="020B0604020202020204" pitchFamily="34" charset="0"/>
              <a:buChar char="•"/>
            </a:pPr>
            <a:r>
              <a:rPr lang="en-US" sz="2800" dirty="0"/>
              <a:t>When observed after the heat/dive officially begins, disqualify the competitor at the completion of the heat; </a:t>
            </a:r>
          </a:p>
          <a:p>
            <a:endParaRPr lang="en-US" dirty="0"/>
          </a:p>
        </p:txBody>
      </p:sp>
      <p:sp>
        <p:nvSpPr>
          <p:cNvPr id="4" name="Footer Placeholder 3">
            <a:extLst>
              <a:ext uri="{FF2B5EF4-FFF2-40B4-BE49-F238E27FC236}">
                <a16:creationId xmlns:a16="http://schemas.microsoft.com/office/drawing/2014/main" id="{722CED62-AD00-4EED-A6D6-FE8098A60AD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257677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926D2A-9BC4-4CF3-A450-6671FC328A49}"/>
              </a:ext>
            </a:extLst>
          </p:cNvPr>
          <p:cNvSpPr>
            <a:spLocks noGrp="1"/>
          </p:cNvSpPr>
          <p:nvPr>
            <p:ph type="title"/>
          </p:nvPr>
        </p:nvSpPr>
        <p:spPr/>
        <p:txBody>
          <a:bodyPr/>
          <a:lstStyle/>
          <a:p>
            <a:r>
              <a:rPr lang="en-US" sz="4000" dirty="0"/>
              <a:t>Uniforms</a:t>
            </a:r>
            <a:br>
              <a:rPr lang="en-US" sz="7200" dirty="0"/>
            </a:br>
            <a:r>
              <a:rPr lang="en-US" sz="2800" dirty="0"/>
              <a:t>3-3-1, 3-3-2, 3-3-2 PENALTIES, 3-3-3, 3-3-3 and 3-3-4 PENALTIES</a:t>
            </a:r>
          </a:p>
        </p:txBody>
      </p:sp>
      <p:sp>
        <p:nvSpPr>
          <p:cNvPr id="6" name="Content Placeholder 5">
            <a:extLst>
              <a:ext uri="{FF2B5EF4-FFF2-40B4-BE49-F238E27FC236}">
                <a16:creationId xmlns:a16="http://schemas.microsoft.com/office/drawing/2014/main" id="{140E91E3-6AC8-4D54-A6AA-28C3AFAB3C67}"/>
              </a:ext>
            </a:extLst>
          </p:cNvPr>
          <p:cNvSpPr>
            <a:spLocks noGrp="1"/>
          </p:cNvSpPr>
          <p:nvPr>
            <p:ph idx="1"/>
          </p:nvPr>
        </p:nvSpPr>
        <p:spPr>
          <a:xfrm>
            <a:off x="1312752" y="1989139"/>
            <a:ext cx="10327313" cy="4338637"/>
          </a:xfrm>
        </p:spPr>
        <p:txBody>
          <a:bodyPr/>
          <a:lstStyle/>
          <a:p>
            <a:r>
              <a:rPr lang="en-US" sz="2800" dirty="0"/>
              <a:t>The remaining articles have been renumbered:</a:t>
            </a:r>
          </a:p>
          <a:p>
            <a:pPr marL="0" indent="0">
              <a:buNone/>
            </a:pPr>
            <a:endParaRPr lang="en-US" sz="2800" dirty="0"/>
          </a:p>
          <a:p>
            <a:pPr marL="914400">
              <a:buFont typeface="Arial" panose="020B0604020202020204" pitchFamily="34" charset="0"/>
              <a:buChar char="•"/>
            </a:pPr>
            <a:r>
              <a:rPr lang="en-US" sz="2800" b="1" dirty="0"/>
              <a:t>Rule 3-3-5 </a:t>
            </a:r>
            <a:r>
              <a:rPr lang="en-US" sz="2800" dirty="0"/>
              <a:t>addresses speed, buoyancy, body compression and adhesives.</a:t>
            </a:r>
          </a:p>
          <a:p>
            <a:pPr marL="914400">
              <a:buFont typeface="Arial" panose="020B0604020202020204" pitchFamily="34" charset="0"/>
              <a:buChar char="•"/>
            </a:pPr>
            <a:endParaRPr lang="en-US" sz="2800" dirty="0"/>
          </a:p>
          <a:p>
            <a:pPr marL="914400">
              <a:buFont typeface="Arial" panose="020B0604020202020204" pitchFamily="34" charset="0"/>
              <a:buChar char="•"/>
            </a:pPr>
            <a:r>
              <a:rPr lang="en-US" sz="2800" b="1" dirty="0"/>
              <a:t>Rule 3-3-6 </a:t>
            </a:r>
            <a:r>
              <a:rPr lang="en-US" sz="2800" dirty="0"/>
              <a:t>requires coaches to verify that all competitors are legally attired.</a:t>
            </a:r>
          </a:p>
          <a:p>
            <a:pPr marL="0" indent="0">
              <a:buNone/>
            </a:pPr>
            <a:endParaRPr lang="en-US" sz="2800" dirty="0"/>
          </a:p>
          <a:p>
            <a:endParaRPr lang="en-US" sz="1000" dirty="0"/>
          </a:p>
          <a:p>
            <a:pPr marL="0" indent="0">
              <a:buNone/>
            </a:pPr>
            <a:endParaRPr lang="en-US" dirty="0"/>
          </a:p>
        </p:txBody>
      </p:sp>
      <p:sp>
        <p:nvSpPr>
          <p:cNvPr id="4" name="Footer Placeholder 3">
            <a:extLst>
              <a:ext uri="{FF2B5EF4-FFF2-40B4-BE49-F238E27FC236}">
                <a16:creationId xmlns:a16="http://schemas.microsoft.com/office/drawing/2014/main" id="{722CED62-AD00-4EED-A6D6-FE8098A60AD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505979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926D2A-9BC4-4CF3-A450-6671FC328A49}"/>
              </a:ext>
            </a:extLst>
          </p:cNvPr>
          <p:cNvSpPr>
            <a:spLocks noGrp="1"/>
          </p:cNvSpPr>
          <p:nvPr>
            <p:ph type="title"/>
          </p:nvPr>
        </p:nvSpPr>
        <p:spPr/>
        <p:txBody>
          <a:bodyPr/>
          <a:lstStyle/>
          <a:p>
            <a:br>
              <a:rPr lang="en-US" sz="4000" dirty="0"/>
            </a:br>
            <a:r>
              <a:rPr lang="en-US" sz="4000" dirty="0"/>
              <a:t>finishes</a:t>
            </a:r>
            <a:br>
              <a:rPr lang="en-US" sz="4000" dirty="0"/>
            </a:br>
            <a:r>
              <a:rPr lang="en-US" sz="2800" dirty="0"/>
              <a:t>8-1-7, 8-2-1</a:t>
            </a:r>
            <a:r>
              <a:rPr lang="en-US" sz="2800" cap="none" dirty="0"/>
              <a:t>g</a:t>
            </a:r>
            <a:r>
              <a:rPr lang="en-US" sz="2800" dirty="0"/>
              <a:t>, 8-2-2</a:t>
            </a:r>
            <a:r>
              <a:rPr lang="en-US" sz="2800" cap="none" dirty="0"/>
              <a:t>h</a:t>
            </a:r>
            <a:r>
              <a:rPr lang="en-US" sz="2800" dirty="0"/>
              <a:t>, 8-2-3</a:t>
            </a:r>
            <a:r>
              <a:rPr lang="en-US" sz="2800" cap="none" dirty="0"/>
              <a:t>g</a:t>
            </a:r>
            <a:r>
              <a:rPr lang="en-US" sz="2800" dirty="0"/>
              <a:t>, 8-2-4</a:t>
            </a:r>
            <a:r>
              <a:rPr lang="en-US" sz="2800" cap="none" dirty="0"/>
              <a:t>e</a:t>
            </a:r>
            <a:r>
              <a:rPr lang="en-US" sz="2800" dirty="0"/>
              <a:t> </a:t>
            </a:r>
            <a:br>
              <a:rPr lang="en-US" sz="4000" dirty="0"/>
            </a:br>
            <a:endParaRPr lang="en-US" dirty="0"/>
          </a:p>
        </p:txBody>
      </p:sp>
      <p:sp>
        <p:nvSpPr>
          <p:cNvPr id="6" name="Content Placeholder 5">
            <a:extLst>
              <a:ext uri="{FF2B5EF4-FFF2-40B4-BE49-F238E27FC236}">
                <a16:creationId xmlns:a16="http://schemas.microsoft.com/office/drawing/2014/main" id="{140E91E3-6AC8-4D54-A6AA-28C3AFAB3C67}"/>
              </a:ext>
            </a:extLst>
          </p:cNvPr>
          <p:cNvSpPr>
            <a:spLocks noGrp="1"/>
          </p:cNvSpPr>
          <p:nvPr>
            <p:ph idx="1"/>
          </p:nvPr>
        </p:nvSpPr>
        <p:spPr>
          <a:xfrm>
            <a:off x="1613416" y="1989139"/>
            <a:ext cx="10026649" cy="4338637"/>
          </a:xfrm>
        </p:spPr>
        <p:txBody>
          <a:bodyPr/>
          <a:lstStyle/>
          <a:p>
            <a:r>
              <a:rPr lang="en-US" sz="2800" b="1" dirty="0"/>
              <a:t>Rule 8-1-7: </a:t>
            </a:r>
            <a:r>
              <a:rPr lang="en-US" sz="2800" dirty="0"/>
              <a:t>To finish the race, the swimmer shall contact the finish end in the manner prescribed by the stroke. </a:t>
            </a:r>
          </a:p>
          <a:p>
            <a:endParaRPr lang="en-US" dirty="0"/>
          </a:p>
        </p:txBody>
      </p:sp>
      <p:sp>
        <p:nvSpPr>
          <p:cNvPr id="4" name="Footer Placeholder 3">
            <a:extLst>
              <a:ext uri="{FF2B5EF4-FFF2-40B4-BE49-F238E27FC236}">
                <a16:creationId xmlns:a16="http://schemas.microsoft.com/office/drawing/2014/main" id="{722CED62-AD00-4EED-A6D6-FE8098A60AD0}"/>
              </a:ext>
            </a:extLst>
          </p:cNvPr>
          <p:cNvSpPr>
            <a:spLocks noGrp="1"/>
          </p:cNvSpPr>
          <p:nvPr>
            <p:ph type="ftr" sz="quarter" idx="11"/>
          </p:nvPr>
        </p:nvSpPr>
        <p:spPr/>
        <p:txBody>
          <a:bodyPr/>
          <a:lstStyle/>
          <a:p>
            <a:pPr>
              <a:defRPr/>
            </a:pPr>
            <a:r>
              <a:rPr lang="en-US"/>
              <a:t>www.nfhs.org</a:t>
            </a:r>
          </a:p>
        </p:txBody>
      </p:sp>
      <p:pic>
        <p:nvPicPr>
          <p:cNvPr id="7" name="Picture 6" descr="A picture containing indoor, building, ceiling&#10;&#10;Description automatically generated">
            <a:extLst>
              <a:ext uri="{FF2B5EF4-FFF2-40B4-BE49-F238E27FC236}">
                <a16:creationId xmlns:a16="http://schemas.microsoft.com/office/drawing/2014/main" id="{B3F62B14-F0FE-4ACC-B898-5A2BD7EC1F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7400511" y="3231112"/>
            <a:ext cx="3725389" cy="2794041"/>
          </a:xfrm>
          <a:prstGeom prst="rect">
            <a:avLst/>
          </a:prstGeom>
          <a:ln w="28575">
            <a:solidFill>
              <a:schemeClr val="tx1"/>
            </a:solidFill>
          </a:ln>
        </p:spPr>
      </p:pic>
      <p:pic>
        <p:nvPicPr>
          <p:cNvPr id="8" name="Picture 2" descr="image003">
            <a:extLst>
              <a:ext uri="{FF2B5EF4-FFF2-40B4-BE49-F238E27FC236}">
                <a16:creationId xmlns:a16="http://schemas.microsoft.com/office/drawing/2014/main" id="{15EAB257-BFDA-4483-8F9F-799F71A574F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198953" y="3231111"/>
            <a:ext cx="4185371" cy="279404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0265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926D2A-9BC4-4CF3-A450-6671FC328A49}"/>
              </a:ext>
            </a:extLst>
          </p:cNvPr>
          <p:cNvSpPr>
            <a:spLocks noGrp="1"/>
          </p:cNvSpPr>
          <p:nvPr>
            <p:ph type="title"/>
          </p:nvPr>
        </p:nvSpPr>
        <p:spPr/>
        <p:txBody>
          <a:bodyPr/>
          <a:lstStyle/>
          <a:p>
            <a:r>
              <a:rPr lang="en-US" sz="4000" dirty="0"/>
              <a:t>finishes</a:t>
            </a:r>
            <a:br>
              <a:rPr lang="en-US" sz="5400" dirty="0"/>
            </a:br>
            <a:r>
              <a:rPr lang="en-US" sz="2800" dirty="0"/>
              <a:t>8-1-7, 8-2-1</a:t>
            </a:r>
            <a:r>
              <a:rPr lang="en-US" sz="2800" cap="none" dirty="0"/>
              <a:t>g</a:t>
            </a:r>
            <a:r>
              <a:rPr lang="en-US" sz="2800" dirty="0"/>
              <a:t>, 8-2-2</a:t>
            </a:r>
            <a:r>
              <a:rPr lang="en-US" sz="2800" cap="none" dirty="0"/>
              <a:t>h</a:t>
            </a:r>
            <a:r>
              <a:rPr lang="en-US" sz="2800" dirty="0"/>
              <a:t>, 8-2-3</a:t>
            </a:r>
            <a:r>
              <a:rPr lang="en-US" sz="2800" cap="none" dirty="0"/>
              <a:t>g</a:t>
            </a:r>
            <a:r>
              <a:rPr lang="en-US" sz="2800" dirty="0"/>
              <a:t>, 8-2-4</a:t>
            </a:r>
            <a:r>
              <a:rPr lang="en-US" sz="2800" cap="none" dirty="0"/>
              <a:t>e</a:t>
            </a:r>
            <a:r>
              <a:rPr lang="en-US" sz="2800" dirty="0"/>
              <a:t> </a:t>
            </a:r>
          </a:p>
        </p:txBody>
      </p:sp>
      <p:sp>
        <p:nvSpPr>
          <p:cNvPr id="6" name="Content Placeholder 5">
            <a:extLst>
              <a:ext uri="{FF2B5EF4-FFF2-40B4-BE49-F238E27FC236}">
                <a16:creationId xmlns:a16="http://schemas.microsoft.com/office/drawing/2014/main" id="{140E91E3-6AC8-4D54-A6AA-28C3AFAB3C67}"/>
              </a:ext>
            </a:extLst>
          </p:cNvPr>
          <p:cNvSpPr>
            <a:spLocks noGrp="1"/>
          </p:cNvSpPr>
          <p:nvPr>
            <p:ph idx="1"/>
          </p:nvPr>
        </p:nvSpPr>
        <p:spPr>
          <a:xfrm>
            <a:off x="1569793" y="2115888"/>
            <a:ext cx="9699080" cy="4338637"/>
          </a:xfrm>
        </p:spPr>
        <p:txBody>
          <a:bodyPr/>
          <a:lstStyle/>
          <a:p>
            <a:pPr marL="0" indent="0">
              <a:buNone/>
            </a:pPr>
            <a:endParaRPr lang="en-US" sz="2800" dirty="0"/>
          </a:p>
          <a:p>
            <a:endParaRPr lang="en-US" dirty="0"/>
          </a:p>
        </p:txBody>
      </p:sp>
      <p:sp>
        <p:nvSpPr>
          <p:cNvPr id="4" name="Footer Placeholder 3">
            <a:extLst>
              <a:ext uri="{FF2B5EF4-FFF2-40B4-BE49-F238E27FC236}">
                <a16:creationId xmlns:a16="http://schemas.microsoft.com/office/drawing/2014/main" id="{722CED62-AD00-4EED-A6D6-FE8098A60AD0}"/>
              </a:ext>
            </a:extLst>
          </p:cNvPr>
          <p:cNvSpPr>
            <a:spLocks noGrp="1"/>
          </p:cNvSpPr>
          <p:nvPr>
            <p:ph type="ftr" sz="quarter" idx="11"/>
          </p:nvPr>
        </p:nvSpPr>
        <p:spPr/>
        <p:txBody>
          <a:bodyPr/>
          <a:lstStyle/>
          <a:p>
            <a:pPr>
              <a:defRPr/>
            </a:pPr>
            <a:r>
              <a:rPr lang="en-US"/>
              <a:t>www.nfhs.org</a:t>
            </a:r>
          </a:p>
        </p:txBody>
      </p:sp>
      <p:sp>
        <p:nvSpPr>
          <p:cNvPr id="2" name="Rectangle 1">
            <a:extLst>
              <a:ext uri="{FF2B5EF4-FFF2-40B4-BE49-F238E27FC236}">
                <a16:creationId xmlns:a16="http://schemas.microsoft.com/office/drawing/2014/main" id="{5DB291DA-3C87-4B34-B35F-974964DD556E}"/>
              </a:ext>
            </a:extLst>
          </p:cNvPr>
          <p:cNvSpPr/>
          <p:nvPr/>
        </p:nvSpPr>
        <p:spPr>
          <a:xfrm>
            <a:off x="1165578" y="2046356"/>
            <a:ext cx="10271245" cy="461665"/>
          </a:xfrm>
          <a:prstGeom prst="rect">
            <a:avLst/>
          </a:prstGeom>
        </p:spPr>
        <p:txBody>
          <a:bodyPr wrap="square">
            <a:spAutoFit/>
          </a:bodyPr>
          <a:lstStyle/>
          <a:p>
            <a:pPr lvl="0" eaLnBrk="0" hangingPunct="0">
              <a:spcBef>
                <a:spcPct val="30000"/>
              </a:spcBef>
              <a:defRPr/>
            </a:pPr>
            <a:r>
              <a:rPr lang="en-US" sz="2400" b="1" dirty="0"/>
              <a:t>Rule 1-1-1:</a:t>
            </a:r>
            <a:r>
              <a:rPr lang="en-US" sz="2400" dirty="0"/>
              <a:t>  The end walls are the walls  perpendicular to the race course.</a:t>
            </a:r>
          </a:p>
        </p:txBody>
      </p:sp>
      <p:pic>
        <p:nvPicPr>
          <p:cNvPr id="13" name="Picture 12" descr="A long table in a room&#10;&#10;Description automatically generated">
            <a:extLst>
              <a:ext uri="{FF2B5EF4-FFF2-40B4-BE49-F238E27FC236}">
                <a16:creationId xmlns:a16="http://schemas.microsoft.com/office/drawing/2014/main" id="{D7B0FE59-63DA-47DA-84C8-302D476B3B7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27646" y="3046619"/>
            <a:ext cx="3475629" cy="2606722"/>
          </a:xfrm>
          <a:prstGeom prst="rect">
            <a:avLst/>
          </a:prstGeom>
          <a:ln w="28575">
            <a:solidFill>
              <a:schemeClr val="tx1"/>
            </a:solidFill>
          </a:ln>
        </p:spPr>
      </p:pic>
      <p:pic>
        <p:nvPicPr>
          <p:cNvPr id="14" name="Picture 13" descr="A row of buildings&#10;&#10;Description automatically generated">
            <a:extLst>
              <a:ext uri="{FF2B5EF4-FFF2-40B4-BE49-F238E27FC236}">
                <a16:creationId xmlns:a16="http://schemas.microsoft.com/office/drawing/2014/main" id="{5234BB41-2E0C-4994-9EFA-8F55F95F95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1586022" y="3142352"/>
            <a:ext cx="3570456" cy="2677842"/>
          </a:xfrm>
          <a:prstGeom prst="rect">
            <a:avLst/>
          </a:prstGeom>
          <a:ln w="28575">
            <a:solidFill>
              <a:schemeClr val="tx1"/>
            </a:solidFill>
          </a:ln>
        </p:spPr>
      </p:pic>
      <p:pic>
        <p:nvPicPr>
          <p:cNvPr id="15" name="Picture 14" descr="A sign on the side of a building&#10;&#10;Description automatically generated">
            <a:extLst>
              <a:ext uri="{FF2B5EF4-FFF2-40B4-BE49-F238E27FC236}">
                <a16:creationId xmlns:a16="http://schemas.microsoft.com/office/drawing/2014/main" id="{B0883DC2-22EB-491C-9240-139F23E34F2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8384739" y="3132057"/>
            <a:ext cx="3488096" cy="2616072"/>
          </a:xfrm>
          <a:prstGeom prst="rect">
            <a:avLst/>
          </a:prstGeom>
          <a:ln w="28575">
            <a:solidFill>
              <a:schemeClr val="tx1"/>
            </a:solidFill>
          </a:ln>
        </p:spPr>
      </p:pic>
    </p:spTree>
    <p:extLst>
      <p:ext uri="{BB962C8B-B14F-4D97-AF65-F5344CB8AC3E}">
        <p14:creationId xmlns:p14="http://schemas.microsoft.com/office/powerpoint/2010/main" val="2587730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926D2A-9BC4-4CF3-A450-6671FC328A49}"/>
              </a:ext>
            </a:extLst>
          </p:cNvPr>
          <p:cNvSpPr>
            <a:spLocks noGrp="1"/>
          </p:cNvSpPr>
          <p:nvPr>
            <p:ph type="title"/>
          </p:nvPr>
        </p:nvSpPr>
        <p:spPr/>
        <p:txBody>
          <a:bodyPr/>
          <a:lstStyle/>
          <a:p>
            <a:br>
              <a:rPr lang="en-US" sz="4000" dirty="0"/>
            </a:br>
            <a:r>
              <a:rPr lang="en-US" sz="4000" dirty="0"/>
              <a:t>finishes</a:t>
            </a:r>
            <a:br>
              <a:rPr lang="en-US" sz="5400" dirty="0"/>
            </a:br>
            <a:r>
              <a:rPr lang="en-US" sz="2800" dirty="0"/>
              <a:t>8-1-7, 8-2-1</a:t>
            </a:r>
            <a:r>
              <a:rPr lang="en-US" sz="2800" cap="none" dirty="0"/>
              <a:t>g</a:t>
            </a:r>
            <a:r>
              <a:rPr lang="en-US" sz="2800" dirty="0"/>
              <a:t>, 8-2-2</a:t>
            </a:r>
            <a:r>
              <a:rPr lang="en-US" sz="2800" cap="none" dirty="0"/>
              <a:t>h</a:t>
            </a:r>
            <a:r>
              <a:rPr lang="en-US" sz="2800" dirty="0"/>
              <a:t>, 8-2-3</a:t>
            </a:r>
            <a:r>
              <a:rPr lang="en-US" sz="2800" cap="none" dirty="0"/>
              <a:t>g</a:t>
            </a:r>
            <a:r>
              <a:rPr lang="en-US" sz="2800" dirty="0"/>
              <a:t>, 8-2-4</a:t>
            </a:r>
            <a:r>
              <a:rPr lang="en-US" sz="2800" cap="none" dirty="0"/>
              <a:t>e</a:t>
            </a:r>
            <a:r>
              <a:rPr lang="en-US" sz="2800" dirty="0"/>
              <a:t> </a:t>
            </a:r>
            <a:br>
              <a:rPr lang="en-US" sz="4000" dirty="0"/>
            </a:br>
            <a:endParaRPr lang="en-US" dirty="0"/>
          </a:p>
        </p:txBody>
      </p:sp>
      <p:sp>
        <p:nvSpPr>
          <p:cNvPr id="6" name="Content Placeholder 5">
            <a:extLst>
              <a:ext uri="{FF2B5EF4-FFF2-40B4-BE49-F238E27FC236}">
                <a16:creationId xmlns:a16="http://schemas.microsoft.com/office/drawing/2014/main" id="{140E91E3-6AC8-4D54-A6AA-28C3AFAB3C67}"/>
              </a:ext>
            </a:extLst>
          </p:cNvPr>
          <p:cNvSpPr>
            <a:spLocks noGrp="1"/>
          </p:cNvSpPr>
          <p:nvPr>
            <p:ph idx="1"/>
          </p:nvPr>
        </p:nvSpPr>
        <p:spPr>
          <a:xfrm>
            <a:off x="1394234" y="1989139"/>
            <a:ext cx="10245831" cy="4338637"/>
          </a:xfrm>
        </p:spPr>
        <p:txBody>
          <a:bodyPr/>
          <a:lstStyle/>
          <a:p>
            <a:r>
              <a:rPr lang="en-US" sz="2800" b="1" dirty="0"/>
              <a:t>Rule 8-2-1g</a:t>
            </a:r>
            <a:endParaRPr lang="en-US" sz="2800" dirty="0"/>
          </a:p>
          <a:p>
            <a:pPr marL="0" indent="0">
              <a:buNone/>
              <a:tabLst>
                <a:tab pos="457200" algn="l"/>
              </a:tabLst>
            </a:pPr>
            <a:r>
              <a:rPr lang="en-US" sz="2800" dirty="0"/>
              <a:t>     The backstroke finish requires completion of the required distance</a:t>
            </a:r>
            <a:br>
              <a:rPr lang="en-US" sz="2800" dirty="0"/>
            </a:br>
            <a:r>
              <a:rPr lang="en-US" sz="2800" dirty="0"/>
              <a:t>     and contact with the touchpad or finish end by any part of the</a:t>
            </a:r>
            <a:br>
              <a:rPr lang="en-US" sz="2800" dirty="0"/>
            </a:br>
            <a:r>
              <a:rPr lang="en-US" sz="2800" dirty="0"/>
              <a:t>     swimmer with some part of the body at or above the surface.</a:t>
            </a:r>
          </a:p>
          <a:p>
            <a:pPr marL="0" indent="0">
              <a:buNone/>
            </a:pPr>
            <a:endParaRPr lang="en-US" sz="2800" dirty="0"/>
          </a:p>
          <a:p>
            <a:pPr lvl="0">
              <a:tabLst>
                <a:tab pos="457200" algn="l"/>
              </a:tabLst>
            </a:pPr>
            <a:r>
              <a:rPr lang="en-US" sz="2800" b="1" dirty="0"/>
              <a:t>Rule 8-2-2h</a:t>
            </a:r>
            <a:br>
              <a:rPr lang="en-US" sz="2800" b="1" dirty="0"/>
            </a:br>
            <a:r>
              <a:rPr lang="en-US" sz="2800" dirty="0"/>
              <a:t>The breaststroke finish requires completion of the required distance and contact with the touchpad or finish end with both hands simultaneously, not necessarily on the same plane.</a:t>
            </a:r>
          </a:p>
          <a:p>
            <a:pPr marL="0" indent="0">
              <a:buNone/>
            </a:pPr>
            <a:endParaRPr lang="en-US" sz="2800" dirty="0"/>
          </a:p>
          <a:p>
            <a:endParaRPr lang="en-US" dirty="0"/>
          </a:p>
        </p:txBody>
      </p:sp>
      <p:sp>
        <p:nvSpPr>
          <p:cNvPr id="4" name="Footer Placeholder 3">
            <a:extLst>
              <a:ext uri="{FF2B5EF4-FFF2-40B4-BE49-F238E27FC236}">
                <a16:creationId xmlns:a16="http://schemas.microsoft.com/office/drawing/2014/main" id="{722CED62-AD00-4EED-A6D6-FE8098A60AD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749093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926D2A-9BC4-4CF3-A450-6671FC328A49}"/>
              </a:ext>
            </a:extLst>
          </p:cNvPr>
          <p:cNvSpPr>
            <a:spLocks noGrp="1"/>
          </p:cNvSpPr>
          <p:nvPr>
            <p:ph type="title"/>
          </p:nvPr>
        </p:nvSpPr>
        <p:spPr/>
        <p:txBody>
          <a:bodyPr/>
          <a:lstStyle/>
          <a:p>
            <a:r>
              <a:rPr lang="en-US" sz="4000" dirty="0"/>
              <a:t>finishes</a:t>
            </a:r>
            <a:br>
              <a:rPr lang="en-US" sz="5400" dirty="0"/>
            </a:br>
            <a:r>
              <a:rPr lang="en-US" sz="2800" dirty="0"/>
              <a:t>8-1-7, 8-2-1</a:t>
            </a:r>
            <a:r>
              <a:rPr lang="en-US" sz="2800" cap="none" dirty="0"/>
              <a:t>g</a:t>
            </a:r>
            <a:r>
              <a:rPr lang="en-US" sz="2800" dirty="0"/>
              <a:t>, 8-2-2</a:t>
            </a:r>
            <a:r>
              <a:rPr lang="en-US" sz="2800" cap="none" dirty="0"/>
              <a:t>h</a:t>
            </a:r>
            <a:r>
              <a:rPr lang="en-US" sz="2800" dirty="0"/>
              <a:t>, 8-2-3</a:t>
            </a:r>
            <a:r>
              <a:rPr lang="en-US" sz="2800" cap="none" dirty="0"/>
              <a:t>g</a:t>
            </a:r>
            <a:r>
              <a:rPr lang="en-US" sz="2800" dirty="0"/>
              <a:t>, 8-2-4</a:t>
            </a:r>
            <a:r>
              <a:rPr lang="en-US" sz="2800" cap="none" dirty="0"/>
              <a:t>e</a:t>
            </a:r>
            <a:r>
              <a:rPr lang="en-US" sz="2800" dirty="0"/>
              <a:t> </a:t>
            </a:r>
          </a:p>
        </p:txBody>
      </p:sp>
      <p:sp>
        <p:nvSpPr>
          <p:cNvPr id="6" name="Content Placeholder 5">
            <a:extLst>
              <a:ext uri="{FF2B5EF4-FFF2-40B4-BE49-F238E27FC236}">
                <a16:creationId xmlns:a16="http://schemas.microsoft.com/office/drawing/2014/main" id="{140E91E3-6AC8-4D54-A6AA-28C3AFAB3C67}"/>
              </a:ext>
            </a:extLst>
          </p:cNvPr>
          <p:cNvSpPr>
            <a:spLocks noGrp="1"/>
          </p:cNvSpPr>
          <p:nvPr>
            <p:ph idx="1"/>
          </p:nvPr>
        </p:nvSpPr>
        <p:spPr>
          <a:xfrm>
            <a:off x="1569793" y="2115888"/>
            <a:ext cx="9699080" cy="4338637"/>
          </a:xfrm>
        </p:spPr>
        <p:txBody>
          <a:bodyPr/>
          <a:lstStyle/>
          <a:p>
            <a:r>
              <a:rPr lang="en-US" sz="2800" b="1" dirty="0"/>
              <a:t>Rule 8-2-3g</a:t>
            </a:r>
            <a:br>
              <a:rPr lang="en-US" sz="2800" b="1" dirty="0"/>
            </a:br>
            <a:r>
              <a:rPr lang="en-US" sz="2800" dirty="0"/>
              <a:t>The butterfly finish requires completion of the required distance and contact with the touchpad or finish end with both hands simultaneously, not necessarily on the same plane.</a:t>
            </a:r>
          </a:p>
          <a:p>
            <a:pPr marL="0" indent="0">
              <a:buNone/>
            </a:pPr>
            <a:endParaRPr lang="en-US" sz="2800" dirty="0"/>
          </a:p>
          <a:p>
            <a:r>
              <a:rPr lang="en-US" sz="2800" b="1" dirty="0"/>
              <a:t>Rule 8-2-4e</a:t>
            </a:r>
            <a:br>
              <a:rPr lang="en-US" sz="2800" b="1" dirty="0"/>
            </a:br>
            <a:r>
              <a:rPr lang="en-US" sz="2800" dirty="0"/>
              <a:t>The freestyle finish requires completion of the required distance and contact with the touchpad or the finish end by any part of the swimmer.</a:t>
            </a:r>
          </a:p>
          <a:p>
            <a:pPr marL="0" indent="0">
              <a:buNone/>
            </a:pPr>
            <a:endParaRPr lang="en-US" sz="2800" dirty="0"/>
          </a:p>
          <a:p>
            <a:endParaRPr lang="en-US" dirty="0"/>
          </a:p>
        </p:txBody>
      </p:sp>
      <p:sp>
        <p:nvSpPr>
          <p:cNvPr id="4" name="Footer Placeholder 3">
            <a:extLst>
              <a:ext uri="{FF2B5EF4-FFF2-40B4-BE49-F238E27FC236}">
                <a16:creationId xmlns:a16="http://schemas.microsoft.com/office/drawing/2014/main" id="{722CED62-AD00-4EED-A6D6-FE8098A60AD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580481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926D2A-9BC4-4CF3-A450-6671FC328A49}"/>
              </a:ext>
            </a:extLst>
          </p:cNvPr>
          <p:cNvSpPr>
            <a:spLocks noGrp="1"/>
          </p:cNvSpPr>
          <p:nvPr>
            <p:ph type="title"/>
          </p:nvPr>
        </p:nvSpPr>
        <p:spPr/>
        <p:txBody>
          <a:bodyPr/>
          <a:lstStyle/>
          <a:p>
            <a:r>
              <a:rPr lang="en-US" sz="4000" dirty="0"/>
              <a:t>finishes</a:t>
            </a:r>
            <a:br>
              <a:rPr lang="en-US" sz="4000" dirty="0"/>
            </a:br>
            <a:r>
              <a:rPr lang="en-US" sz="2800" dirty="0"/>
              <a:t>8-1-7, 8-2-1</a:t>
            </a:r>
            <a:r>
              <a:rPr lang="en-US" sz="2800" cap="none" dirty="0"/>
              <a:t>g</a:t>
            </a:r>
            <a:r>
              <a:rPr lang="en-US" sz="2800" dirty="0"/>
              <a:t>, 8-2-2</a:t>
            </a:r>
            <a:r>
              <a:rPr lang="en-US" sz="2800" cap="none" dirty="0"/>
              <a:t>h</a:t>
            </a:r>
            <a:r>
              <a:rPr lang="en-US" sz="2800" dirty="0"/>
              <a:t>, 8-2-3</a:t>
            </a:r>
            <a:r>
              <a:rPr lang="en-US" sz="2800" cap="none" dirty="0"/>
              <a:t>g</a:t>
            </a:r>
            <a:r>
              <a:rPr lang="en-US" sz="2800" dirty="0"/>
              <a:t>, 8-2-4</a:t>
            </a:r>
            <a:r>
              <a:rPr lang="en-US" sz="2800" cap="none" dirty="0"/>
              <a:t>e</a:t>
            </a:r>
            <a:r>
              <a:rPr lang="en-US" sz="2800" dirty="0"/>
              <a:t>, 8-3-5</a:t>
            </a:r>
          </a:p>
        </p:txBody>
      </p:sp>
      <p:sp>
        <p:nvSpPr>
          <p:cNvPr id="6" name="Content Placeholder 5">
            <a:extLst>
              <a:ext uri="{FF2B5EF4-FFF2-40B4-BE49-F238E27FC236}">
                <a16:creationId xmlns:a16="http://schemas.microsoft.com/office/drawing/2014/main" id="{140E91E3-6AC8-4D54-A6AA-28C3AFAB3C67}"/>
              </a:ext>
            </a:extLst>
          </p:cNvPr>
          <p:cNvSpPr>
            <a:spLocks noGrp="1"/>
          </p:cNvSpPr>
          <p:nvPr>
            <p:ph idx="1"/>
          </p:nvPr>
        </p:nvSpPr>
        <p:spPr>
          <a:xfrm>
            <a:off x="1613416" y="1989139"/>
            <a:ext cx="10026649" cy="4338637"/>
          </a:xfrm>
        </p:spPr>
        <p:txBody>
          <a:bodyPr/>
          <a:lstStyle/>
          <a:p>
            <a:endParaRPr lang="en-US" sz="2800" b="1" dirty="0"/>
          </a:p>
          <a:p>
            <a:r>
              <a:rPr lang="en-US" sz="2800" b="1" dirty="0"/>
              <a:t>Rule 8-3-5: </a:t>
            </a:r>
            <a:r>
              <a:rPr lang="en-US" sz="2800" dirty="0"/>
              <a:t>Each swimmer of a </a:t>
            </a:r>
            <a:br>
              <a:rPr lang="en-US" sz="2800" dirty="0"/>
            </a:br>
            <a:r>
              <a:rPr lang="en-US" sz="2800" dirty="0"/>
              <a:t>relay team must contact the </a:t>
            </a:r>
            <a:br>
              <a:rPr lang="en-US" sz="2800" dirty="0"/>
            </a:br>
            <a:r>
              <a:rPr lang="en-US" sz="2800" dirty="0"/>
              <a:t>finish end at the conclusion of </a:t>
            </a:r>
            <a:br>
              <a:rPr lang="en-US" sz="2800" dirty="0"/>
            </a:br>
            <a:r>
              <a:rPr lang="en-US" sz="2800" dirty="0"/>
              <a:t>his or her leg of the relay in </a:t>
            </a:r>
            <a:br>
              <a:rPr lang="en-US" sz="2800" dirty="0"/>
            </a:br>
            <a:r>
              <a:rPr lang="en-US" sz="2800" dirty="0"/>
              <a:t>accordance with the finish rule </a:t>
            </a:r>
            <a:br>
              <a:rPr lang="en-US" sz="2800" dirty="0"/>
            </a:br>
            <a:r>
              <a:rPr lang="en-US" sz="2800" dirty="0"/>
              <a:t>applicable to the stroke being</a:t>
            </a:r>
          </a:p>
          <a:p>
            <a:pPr marL="0" indent="0">
              <a:buNone/>
            </a:pPr>
            <a:r>
              <a:rPr lang="en-US" sz="2800" dirty="0"/>
              <a:t>    swum. </a:t>
            </a:r>
          </a:p>
          <a:p>
            <a:pPr marL="0" indent="0">
              <a:buNone/>
            </a:pPr>
            <a:endParaRPr lang="en-US" sz="2800" dirty="0"/>
          </a:p>
          <a:p>
            <a:endParaRPr lang="en-US" dirty="0"/>
          </a:p>
        </p:txBody>
      </p:sp>
      <p:sp>
        <p:nvSpPr>
          <p:cNvPr id="4" name="Footer Placeholder 3">
            <a:extLst>
              <a:ext uri="{FF2B5EF4-FFF2-40B4-BE49-F238E27FC236}">
                <a16:creationId xmlns:a16="http://schemas.microsoft.com/office/drawing/2014/main" id="{722CED62-AD00-4EED-A6D6-FE8098A60AD0}"/>
              </a:ext>
            </a:extLst>
          </p:cNvPr>
          <p:cNvSpPr>
            <a:spLocks noGrp="1"/>
          </p:cNvSpPr>
          <p:nvPr>
            <p:ph type="ftr" sz="quarter" idx="11"/>
          </p:nvPr>
        </p:nvSpPr>
        <p:spPr/>
        <p:txBody>
          <a:bodyPr/>
          <a:lstStyle/>
          <a:p>
            <a:pPr>
              <a:defRPr/>
            </a:pPr>
            <a:r>
              <a:rPr lang="en-US"/>
              <a:t>www.nfhs.org</a:t>
            </a:r>
          </a:p>
        </p:txBody>
      </p:sp>
      <p:pic>
        <p:nvPicPr>
          <p:cNvPr id="3" name="Picture 2" descr="A large pool of water&#10;&#10;Description automatically generated">
            <a:extLst>
              <a:ext uri="{FF2B5EF4-FFF2-40B4-BE49-F238E27FC236}">
                <a16:creationId xmlns:a16="http://schemas.microsoft.com/office/drawing/2014/main" id="{1C49171E-A910-4988-8FC6-2FEB71381AB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75550" y="2210355"/>
            <a:ext cx="5076754" cy="3531417"/>
          </a:xfrm>
          <a:prstGeom prst="rect">
            <a:avLst/>
          </a:prstGeom>
          <a:ln w="28575">
            <a:solidFill>
              <a:srgbClr val="002060"/>
            </a:solidFill>
          </a:ln>
        </p:spPr>
      </p:pic>
    </p:spTree>
    <p:extLst>
      <p:ext uri="{BB962C8B-B14F-4D97-AF65-F5344CB8AC3E}">
        <p14:creationId xmlns:p14="http://schemas.microsoft.com/office/powerpoint/2010/main" val="4169018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926D2A-9BC4-4CF3-A450-6671FC328A49}"/>
              </a:ext>
            </a:extLst>
          </p:cNvPr>
          <p:cNvSpPr>
            <a:spLocks noGrp="1"/>
          </p:cNvSpPr>
          <p:nvPr>
            <p:ph type="title"/>
          </p:nvPr>
        </p:nvSpPr>
        <p:spPr/>
        <p:txBody>
          <a:bodyPr/>
          <a:lstStyle/>
          <a:p>
            <a:r>
              <a:rPr lang="en-US" sz="4000" dirty="0"/>
              <a:t>The pool, board and equipment</a:t>
            </a:r>
            <a:br>
              <a:rPr lang="en-US" dirty="0"/>
            </a:br>
            <a:r>
              <a:rPr lang="en-US" sz="2800" dirty="0"/>
              <a:t>9-1-3</a:t>
            </a:r>
            <a:endParaRPr lang="en-US" dirty="0"/>
          </a:p>
        </p:txBody>
      </p:sp>
      <p:sp>
        <p:nvSpPr>
          <p:cNvPr id="6" name="Content Placeholder 5">
            <a:extLst>
              <a:ext uri="{FF2B5EF4-FFF2-40B4-BE49-F238E27FC236}">
                <a16:creationId xmlns:a16="http://schemas.microsoft.com/office/drawing/2014/main" id="{140E91E3-6AC8-4D54-A6AA-28C3AFAB3C67}"/>
              </a:ext>
            </a:extLst>
          </p:cNvPr>
          <p:cNvSpPr>
            <a:spLocks noGrp="1"/>
          </p:cNvSpPr>
          <p:nvPr>
            <p:ph idx="1"/>
          </p:nvPr>
        </p:nvSpPr>
        <p:spPr>
          <a:xfrm>
            <a:off x="1613416" y="2353901"/>
            <a:ext cx="10026649" cy="3973875"/>
          </a:xfrm>
        </p:spPr>
        <p:txBody>
          <a:bodyPr/>
          <a:lstStyle/>
          <a:p>
            <a:r>
              <a:rPr lang="en-US" sz="2800" dirty="0"/>
              <a:t>A fulcrum, which can be moved </a:t>
            </a:r>
            <a:br>
              <a:rPr lang="en-US" sz="2800" dirty="0"/>
            </a:br>
            <a:r>
              <a:rPr lang="en-US" sz="2800" dirty="0"/>
              <a:t>and set at varying positions between </a:t>
            </a:r>
            <a:br>
              <a:rPr lang="en-US" sz="2800" dirty="0"/>
            </a:br>
            <a:r>
              <a:rPr lang="en-US" sz="2800" dirty="0"/>
              <a:t>5 feet </a:t>
            </a:r>
            <a:r>
              <a:rPr lang="en-US" sz="2800" u="sng" dirty="0"/>
              <a:t>1</a:t>
            </a:r>
            <a:r>
              <a:rPr lang="en-US" sz="2800" dirty="0"/>
              <a:t> inch and 7 feet 6 inches </a:t>
            </a:r>
            <a:br>
              <a:rPr lang="en-US" sz="2800" dirty="0"/>
            </a:br>
            <a:r>
              <a:rPr lang="en-US" sz="2800" dirty="0"/>
              <a:t>(</a:t>
            </a:r>
            <a:r>
              <a:rPr lang="en-US" sz="2800" u="sng" dirty="0"/>
              <a:t>1.549</a:t>
            </a:r>
            <a:r>
              <a:rPr lang="en-US" sz="2800" dirty="0"/>
              <a:t> m and 2.286 m) from the rear </a:t>
            </a:r>
            <a:br>
              <a:rPr lang="en-US" sz="2800" dirty="0"/>
            </a:br>
            <a:r>
              <a:rPr lang="en-US" sz="2800" dirty="0"/>
              <a:t>of the diving board, is required. </a:t>
            </a:r>
          </a:p>
          <a:p>
            <a:pPr marL="0" indent="0">
              <a:buNone/>
            </a:pPr>
            <a:endParaRPr lang="en-US" sz="2800" dirty="0"/>
          </a:p>
          <a:p>
            <a:endParaRPr lang="en-US" dirty="0"/>
          </a:p>
        </p:txBody>
      </p:sp>
      <p:sp>
        <p:nvSpPr>
          <p:cNvPr id="4" name="Footer Placeholder 3">
            <a:extLst>
              <a:ext uri="{FF2B5EF4-FFF2-40B4-BE49-F238E27FC236}">
                <a16:creationId xmlns:a16="http://schemas.microsoft.com/office/drawing/2014/main" id="{722CED62-AD00-4EED-A6D6-FE8098A60AD0}"/>
              </a:ext>
            </a:extLst>
          </p:cNvPr>
          <p:cNvSpPr>
            <a:spLocks noGrp="1"/>
          </p:cNvSpPr>
          <p:nvPr>
            <p:ph type="ftr" sz="quarter" idx="11"/>
          </p:nvPr>
        </p:nvSpPr>
        <p:spPr/>
        <p:txBody>
          <a:bodyPr/>
          <a:lstStyle/>
          <a:p>
            <a:pPr>
              <a:defRPr/>
            </a:pPr>
            <a:r>
              <a:rPr lang="en-US"/>
              <a:t>www.nfhs.org</a:t>
            </a:r>
          </a:p>
        </p:txBody>
      </p:sp>
      <p:pic>
        <p:nvPicPr>
          <p:cNvPr id="8" name="Picture 7" descr="A picture containing ground, indoor, sitting&#10;&#10;Description automatically generated">
            <a:extLst>
              <a:ext uri="{FF2B5EF4-FFF2-40B4-BE49-F238E27FC236}">
                <a16:creationId xmlns:a16="http://schemas.microsoft.com/office/drawing/2014/main" id="{C48AD290-F206-472F-816E-C803015A34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06150" y="2353901"/>
            <a:ext cx="3833915" cy="2875436"/>
          </a:xfrm>
          <a:prstGeom prst="rect">
            <a:avLst/>
          </a:prstGeom>
          <a:ln w="28575">
            <a:solidFill>
              <a:srgbClr val="002060"/>
            </a:solidFill>
          </a:ln>
        </p:spPr>
      </p:pic>
    </p:spTree>
    <p:extLst>
      <p:ext uri="{BB962C8B-B14F-4D97-AF65-F5344CB8AC3E}">
        <p14:creationId xmlns:p14="http://schemas.microsoft.com/office/powerpoint/2010/main" val="2543270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926D2A-9BC4-4CF3-A450-6671FC328A49}"/>
              </a:ext>
            </a:extLst>
          </p:cNvPr>
          <p:cNvSpPr>
            <a:spLocks noGrp="1"/>
          </p:cNvSpPr>
          <p:nvPr>
            <p:ph type="title"/>
          </p:nvPr>
        </p:nvSpPr>
        <p:spPr/>
        <p:txBody>
          <a:bodyPr/>
          <a:lstStyle/>
          <a:p>
            <a:r>
              <a:rPr lang="en-US" sz="4000" dirty="0"/>
              <a:t>Choice of dives</a:t>
            </a:r>
            <a:br>
              <a:rPr lang="en-US" sz="4000" dirty="0"/>
            </a:br>
            <a:r>
              <a:rPr lang="en-US" sz="2800" dirty="0"/>
              <a:t>9-4 Table</a:t>
            </a:r>
            <a:r>
              <a:rPr lang="en-US" sz="4000" dirty="0"/>
              <a:t> </a:t>
            </a:r>
            <a:endParaRPr lang="en-US" dirty="0"/>
          </a:p>
        </p:txBody>
      </p:sp>
      <p:pic>
        <p:nvPicPr>
          <p:cNvPr id="12" name="Content Placeholder 11" descr="A close up of a logo&#10;&#10;Description automatically generated">
            <a:extLst>
              <a:ext uri="{FF2B5EF4-FFF2-40B4-BE49-F238E27FC236}">
                <a16:creationId xmlns:a16="http://schemas.microsoft.com/office/drawing/2014/main" id="{8C04A816-D3FB-4287-8227-3E3859D26D0D}"/>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3546134" y="2683712"/>
            <a:ext cx="5219738" cy="457203"/>
          </a:xfrm>
        </p:spPr>
      </p:pic>
      <p:sp>
        <p:nvSpPr>
          <p:cNvPr id="4" name="Footer Placeholder 3">
            <a:extLst>
              <a:ext uri="{FF2B5EF4-FFF2-40B4-BE49-F238E27FC236}">
                <a16:creationId xmlns:a16="http://schemas.microsoft.com/office/drawing/2014/main" id="{722CED62-AD00-4EED-A6D6-FE8098A60AD0}"/>
              </a:ext>
            </a:extLst>
          </p:cNvPr>
          <p:cNvSpPr>
            <a:spLocks noGrp="1"/>
          </p:cNvSpPr>
          <p:nvPr>
            <p:ph type="ftr" sz="quarter" idx="11"/>
          </p:nvPr>
        </p:nvSpPr>
        <p:spPr/>
        <p:txBody>
          <a:bodyPr/>
          <a:lstStyle/>
          <a:p>
            <a:pPr>
              <a:defRPr/>
            </a:pPr>
            <a:r>
              <a:rPr lang="en-US"/>
              <a:t>www.nfhs.org</a:t>
            </a:r>
          </a:p>
        </p:txBody>
      </p:sp>
      <p:sp>
        <p:nvSpPr>
          <p:cNvPr id="2" name="Rectangle 1">
            <a:extLst>
              <a:ext uri="{FF2B5EF4-FFF2-40B4-BE49-F238E27FC236}">
                <a16:creationId xmlns:a16="http://schemas.microsoft.com/office/drawing/2014/main" id="{CA0147D5-D919-42BE-A097-1BE8867A55A5}"/>
              </a:ext>
            </a:extLst>
          </p:cNvPr>
          <p:cNvSpPr/>
          <p:nvPr/>
        </p:nvSpPr>
        <p:spPr>
          <a:xfrm>
            <a:off x="1430594" y="2097091"/>
            <a:ext cx="9071425" cy="677108"/>
          </a:xfrm>
          <a:prstGeom prst="rect">
            <a:avLst/>
          </a:prstGeom>
        </p:spPr>
        <p:txBody>
          <a:bodyPr wrap="square">
            <a:spAutoFit/>
          </a:bodyPr>
          <a:lstStyle/>
          <a:p>
            <a:pPr marL="457200" marR="0" indent="-457200">
              <a:spcBef>
                <a:spcPts val="0"/>
              </a:spcBef>
              <a:spcAft>
                <a:spcPts val="0"/>
              </a:spcAft>
              <a:buFont typeface="Wingdings" panose="05000000000000000000" pitchFamily="2" charset="2"/>
              <a:buChar char="§"/>
            </a:pPr>
            <a:r>
              <a:rPr lang="en-US" sz="2800" dirty="0">
                <a:latin typeface="+mn-lt"/>
                <a:ea typeface="Arial" panose="020B0604020202020204" pitchFamily="34" charset="0"/>
              </a:rPr>
              <a:t>The degree of difficulty of four dives has been changed:</a:t>
            </a:r>
          </a:p>
          <a:p>
            <a:pPr marL="457200" marR="0" indent="-457200">
              <a:spcBef>
                <a:spcPts val="0"/>
              </a:spcBef>
              <a:spcAft>
                <a:spcPts val="0"/>
              </a:spcAft>
              <a:buFont typeface="Wingdings" panose="05000000000000000000" pitchFamily="2" charset="2"/>
              <a:buChar char="§"/>
            </a:pPr>
            <a:endParaRPr lang="en-US" sz="1000" dirty="0">
              <a:latin typeface="+mn-lt"/>
              <a:ea typeface="Arial" panose="020B0604020202020204" pitchFamily="34" charset="0"/>
            </a:endParaRPr>
          </a:p>
        </p:txBody>
      </p:sp>
      <p:pic>
        <p:nvPicPr>
          <p:cNvPr id="7" name="Picture 6" descr="A screenshot of a cell phone&#10;&#10;Description automatically generated">
            <a:extLst>
              <a:ext uri="{FF2B5EF4-FFF2-40B4-BE49-F238E27FC236}">
                <a16:creationId xmlns:a16="http://schemas.microsoft.com/office/drawing/2014/main" id="{49D46689-5C91-462A-BE86-01E35E0021B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69979" y="3215383"/>
            <a:ext cx="6210345" cy="3043260"/>
          </a:xfrm>
          <a:prstGeom prst="rect">
            <a:avLst/>
          </a:prstGeom>
        </p:spPr>
      </p:pic>
    </p:spTree>
    <p:extLst>
      <p:ext uri="{BB962C8B-B14F-4D97-AF65-F5344CB8AC3E}">
        <p14:creationId xmlns:p14="http://schemas.microsoft.com/office/powerpoint/2010/main" val="2126293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926D2A-9BC4-4CF3-A450-6671FC328A49}"/>
              </a:ext>
            </a:extLst>
          </p:cNvPr>
          <p:cNvSpPr>
            <a:spLocks noGrp="1"/>
          </p:cNvSpPr>
          <p:nvPr>
            <p:ph type="title"/>
          </p:nvPr>
        </p:nvSpPr>
        <p:spPr/>
        <p:txBody>
          <a:bodyPr/>
          <a:lstStyle/>
          <a:p>
            <a:r>
              <a:rPr lang="en-US" sz="4000" dirty="0"/>
              <a:t>Form of the dives</a:t>
            </a:r>
            <a:br>
              <a:rPr lang="en-US" sz="4000" dirty="0"/>
            </a:br>
            <a:r>
              <a:rPr lang="en-US" sz="2800" dirty="0"/>
              <a:t>9-5-6</a:t>
            </a:r>
            <a:r>
              <a:rPr lang="en-US" sz="4000" dirty="0"/>
              <a:t> </a:t>
            </a:r>
            <a:endParaRPr lang="en-US" dirty="0"/>
          </a:p>
        </p:txBody>
      </p:sp>
      <p:sp>
        <p:nvSpPr>
          <p:cNvPr id="6" name="Content Placeholder 5">
            <a:extLst>
              <a:ext uri="{FF2B5EF4-FFF2-40B4-BE49-F238E27FC236}">
                <a16:creationId xmlns:a16="http://schemas.microsoft.com/office/drawing/2014/main" id="{140E91E3-6AC8-4D54-A6AA-28C3AFAB3C67}"/>
              </a:ext>
            </a:extLst>
          </p:cNvPr>
          <p:cNvSpPr>
            <a:spLocks noGrp="1"/>
          </p:cNvSpPr>
          <p:nvPr>
            <p:ph idx="1"/>
          </p:nvPr>
        </p:nvSpPr>
        <p:spPr>
          <a:xfrm>
            <a:off x="1940985" y="1989139"/>
            <a:ext cx="9699080" cy="4338637"/>
          </a:xfrm>
        </p:spPr>
        <p:txBody>
          <a:bodyPr/>
          <a:lstStyle/>
          <a:p>
            <a:pPr>
              <a:tabLst>
                <a:tab pos="349250" algn="l"/>
              </a:tabLst>
            </a:pPr>
            <a:r>
              <a:rPr lang="en-US" sz="2000" dirty="0"/>
              <a:t>The flight shall be either in the:</a:t>
            </a:r>
          </a:p>
          <a:p>
            <a:pPr marL="914400" lvl="0" indent="-452438">
              <a:buFont typeface="+mj-lt"/>
              <a:buAutoNum type="alphaLcPeriod"/>
            </a:pPr>
            <a:r>
              <a:rPr lang="en-US" sz="2000" dirty="0"/>
              <a:t>straight position </a:t>
            </a:r>
            <a:r>
              <a:rPr lang="en-US" sz="2000" u="sng" dirty="0"/>
              <a:t>where the body shall not be bent either at the knees or hips. The feet shall be together and the toes pointed. The position of the arms is at the option of the diver; </a:t>
            </a:r>
            <a:endParaRPr lang="en-US" sz="2000" dirty="0"/>
          </a:p>
          <a:p>
            <a:pPr marL="914400" lvl="0" indent="-452438">
              <a:buFont typeface="+mj-lt"/>
              <a:buAutoNum type="alphaLcPeriod"/>
            </a:pPr>
            <a:r>
              <a:rPr lang="en-US" sz="2000" dirty="0"/>
              <a:t>pike position in which the body shall be bent at the hips, </a:t>
            </a:r>
            <a:r>
              <a:rPr lang="en-US" sz="2000" u="sng" dirty="0"/>
              <a:t>the legs must be kept straight at the knees, the feet shall be together, and the toes pointed. The position of the arms is at the option of the diver;</a:t>
            </a:r>
          </a:p>
          <a:p>
            <a:pPr marL="914400" lvl="0" indent="-452438">
              <a:buFont typeface="+mj-lt"/>
              <a:buAutoNum type="alphaLcPeriod"/>
            </a:pPr>
            <a:r>
              <a:rPr lang="en-US" sz="2000" dirty="0"/>
              <a:t>tuck position in which the body </a:t>
            </a:r>
            <a:r>
              <a:rPr lang="en-US" sz="2000" u="sng" dirty="0"/>
              <a:t>shall be compact,</a:t>
            </a:r>
            <a:r>
              <a:rPr lang="en-US" sz="2000" strike="sngStrike" dirty="0"/>
              <a:t> is</a:t>
            </a:r>
            <a:r>
              <a:rPr lang="en-US" sz="2000" dirty="0"/>
              <a:t> bent at the k</a:t>
            </a:r>
            <a:r>
              <a:rPr lang="en-US" sz="2000" u="sng" dirty="0"/>
              <a:t>nees and hips with the knees and feet close together within the bodyline of the shoulders. The hands shall be on the lower legs and the toes pointed;</a:t>
            </a:r>
            <a:endParaRPr lang="en-US" sz="2000" dirty="0"/>
          </a:p>
          <a:p>
            <a:pPr marL="914400" indent="-452438">
              <a:buFont typeface="+mj-lt"/>
              <a:buAutoNum type="alphaLcPeriod"/>
            </a:pPr>
            <a:r>
              <a:rPr lang="en-US" sz="2000" dirty="0"/>
              <a:t>free position in which a combination of positions may be used to perform twisting dives.</a:t>
            </a:r>
          </a:p>
          <a:p>
            <a:pPr marL="914400" indent="-344488">
              <a:buNone/>
            </a:pPr>
            <a:endParaRPr lang="en-US" sz="2800" dirty="0"/>
          </a:p>
          <a:p>
            <a:endParaRPr lang="en-US" dirty="0"/>
          </a:p>
        </p:txBody>
      </p:sp>
      <p:sp>
        <p:nvSpPr>
          <p:cNvPr id="4" name="Footer Placeholder 3">
            <a:extLst>
              <a:ext uri="{FF2B5EF4-FFF2-40B4-BE49-F238E27FC236}">
                <a16:creationId xmlns:a16="http://schemas.microsoft.com/office/drawing/2014/main" id="{722CED62-AD00-4EED-A6D6-FE8098A60AD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739528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926D2A-9BC4-4CF3-A450-6671FC328A49}"/>
              </a:ext>
            </a:extLst>
          </p:cNvPr>
          <p:cNvSpPr>
            <a:spLocks noGrp="1"/>
          </p:cNvSpPr>
          <p:nvPr>
            <p:ph type="title"/>
          </p:nvPr>
        </p:nvSpPr>
        <p:spPr/>
        <p:txBody>
          <a:bodyPr/>
          <a:lstStyle/>
          <a:p>
            <a:r>
              <a:rPr lang="en-US" sz="4000" dirty="0"/>
              <a:t>Awarding points</a:t>
            </a:r>
            <a:br>
              <a:rPr lang="en-US" sz="4000" dirty="0"/>
            </a:br>
            <a:r>
              <a:rPr lang="en-US" sz="2800" dirty="0"/>
              <a:t>9-7-4 note </a:t>
            </a:r>
          </a:p>
        </p:txBody>
      </p:sp>
      <p:sp>
        <p:nvSpPr>
          <p:cNvPr id="6" name="Content Placeholder 5">
            <a:extLst>
              <a:ext uri="{FF2B5EF4-FFF2-40B4-BE49-F238E27FC236}">
                <a16:creationId xmlns:a16="http://schemas.microsoft.com/office/drawing/2014/main" id="{140E91E3-6AC8-4D54-A6AA-28C3AFAB3C67}"/>
              </a:ext>
            </a:extLst>
          </p:cNvPr>
          <p:cNvSpPr>
            <a:spLocks noGrp="1"/>
          </p:cNvSpPr>
          <p:nvPr>
            <p:ph idx="1"/>
          </p:nvPr>
        </p:nvSpPr>
        <p:spPr>
          <a:xfrm>
            <a:off x="1940985" y="1989139"/>
            <a:ext cx="9699080" cy="4338637"/>
          </a:xfrm>
        </p:spPr>
        <p:txBody>
          <a:bodyPr/>
          <a:lstStyle/>
          <a:p>
            <a:r>
              <a:rPr lang="en-US" sz="2400" dirty="0"/>
              <a:t>A dive is unsatisfactory if, in the diving referee's opinion:</a:t>
            </a:r>
          </a:p>
          <a:p>
            <a:pPr marL="0" indent="0">
              <a:buNone/>
            </a:pPr>
            <a:endParaRPr lang="en-US" sz="2400" b="1" dirty="0"/>
          </a:p>
          <a:p>
            <a:pPr marL="0" indent="0">
              <a:buNone/>
            </a:pPr>
            <a:r>
              <a:rPr lang="en-US" sz="2400" b="1" dirty="0"/>
              <a:t>     NOTE: </a:t>
            </a:r>
            <a:r>
              <a:rPr lang="en-US" sz="2400" dirty="0"/>
              <a:t>In a championship meet, the diving referee may consult</a:t>
            </a:r>
            <a:br>
              <a:rPr lang="en-US" sz="2400" dirty="0"/>
            </a:br>
            <a:r>
              <a:rPr lang="en-US" sz="2400" dirty="0"/>
              <a:t>     with a designated member of the judging panel concerning a</a:t>
            </a:r>
            <a:br>
              <a:rPr lang="en-US" sz="2400" dirty="0"/>
            </a:br>
            <a:r>
              <a:rPr lang="en-US" sz="2400" dirty="0"/>
              <a:t>     possible </a:t>
            </a:r>
            <a:r>
              <a:rPr lang="en-US" sz="2400" u="sng" dirty="0"/>
              <a:t>unsatisfactory</a:t>
            </a:r>
            <a:r>
              <a:rPr lang="en-US" sz="2400" dirty="0"/>
              <a:t> dive.</a:t>
            </a:r>
          </a:p>
          <a:p>
            <a:endParaRPr lang="en-US" dirty="0"/>
          </a:p>
        </p:txBody>
      </p:sp>
      <p:sp>
        <p:nvSpPr>
          <p:cNvPr id="4" name="Footer Placeholder 3">
            <a:extLst>
              <a:ext uri="{FF2B5EF4-FFF2-40B4-BE49-F238E27FC236}">
                <a16:creationId xmlns:a16="http://schemas.microsoft.com/office/drawing/2014/main" id="{722CED62-AD00-4EED-A6D6-FE8098A60AD0}"/>
              </a:ext>
            </a:extLst>
          </p:cNvPr>
          <p:cNvSpPr>
            <a:spLocks noGrp="1"/>
          </p:cNvSpPr>
          <p:nvPr>
            <p:ph type="ftr" sz="quarter" idx="11"/>
          </p:nvPr>
        </p:nvSpPr>
        <p:spPr/>
        <p:txBody>
          <a:bodyPr/>
          <a:lstStyle/>
          <a:p>
            <a:pPr>
              <a:defRPr/>
            </a:pPr>
            <a:r>
              <a:rPr lang="en-US"/>
              <a:t>www.nfhs.org</a:t>
            </a:r>
          </a:p>
        </p:txBody>
      </p:sp>
      <p:pic>
        <p:nvPicPr>
          <p:cNvPr id="3" name="Picture 2" descr="A group of people around each other&#10;&#10;Description automatically generated">
            <a:extLst>
              <a:ext uri="{FF2B5EF4-FFF2-40B4-BE49-F238E27FC236}">
                <a16:creationId xmlns:a16="http://schemas.microsoft.com/office/drawing/2014/main" id="{ECB0D808-E3E9-4631-9124-8563D2297A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4428" y="4065400"/>
            <a:ext cx="3628124" cy="2262376"/>
          </a:xfrm>
          <a:prstGeom prst="rect">
            <a:avLst/>
          </a:prstGeom>
          <a:ln w="28575">
            <a:solidFill>
              <a:srgbClr val="002060"/>
            </a:solidFill>
          </a:ln>
        </p:spPr>
      </p:pic>
    </p:spTree>
    <p:extLst>
      <p:ext uri="{BB962C8B-B14F-4D97-AF65-F5344CB8AC3E}">
        <p14:creationId xmlns:p14="http://schemas.microsoft.com/office/powerpoint/2010/main" val="3126356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4097A7A-D141-48C5-82FA-7CDB4CA54B17}"/>
              </a:ext>
            </a:extLst>
          </p:cNvPr>
          <p:cNvSpPr>
            <a:spLocks noGrp="1"/>
          </p:cNvSpPr>
          <p:nvPr>
            <p:ph type="title"/>
          </p:nvPr>
        </p:nvSpPr>
        <p:spPr>
          <a:xfrm>
            <a:off x="963085" y="4406901"/>
            <a:ext cx="8868545" cy="1738526"/>
          </a:xfrm>
        </p:spPr>
        <p:txBody>
          <a:bodyPr/>
          <a:lstStyle/>
          <a:p>
            <a:br>
              <a:rPr lang="en-US" dirty="0"/>
            </a:br>
            <a:r>
              <a:rPr lang="en-US" dirty="0"/>
              <a:t>2019-20 </a:t>
            </a:r>
            <a:r>
              <a:rPr lang="en-US" dirty="0" err="1"/>
              <a:t>nfhs</a:t>
            </a:r>
            <a:r>
              <a:rPr lang="en-US" dirty="0"/>
              <a:t> swimming and diving </a:t>
            </a:r>
            <a:br>
              <a:rPr lang="en-US" dirty="0"/>
            </a:br>
            <a:endParaRPr lang="en-US" dirty="0"/>
          </a:p>
        </p:txBody>
      </p:sp>
      <p:sp>
        <p:nvSpPr>
          <p:cNvPr id="6" name="Text Placeholder 5">
            <a:extLst>
              <a:ext uri="{FF2B5EF4-FFF2-40B4-BE49-F238E27FC236}">
                <a16:creationId xmlns:a16="http://schemas.microsoft.com/office/drawing/2014/main" id="{BDE44A75-DDB9-4854-ABAB-FDD71E467328}"/>
              </a:ext>
            </a:extLst>
          </p:cNvPr>
          <p:cNvSpPr>
            <a:spLocks noGrp="1"/>
          </p:cNvSpPr>
          <p:nvPr>
            <p:ph type="body" idx="1"/>
          </p:nvPr>
        </p:nvSpPr>
        <p:spPr/>
        <p:txBody>
          <a:bodyPr/>
          <a:lstStyle/>
          <a:p>
            <a:r>
              <a:rPr lang="en-US" dirty="0"/>
              <a:t>Major Editorial Changes</a:t>
            </a:r>
          </a:p>
        </p:txBody>
      </p:sp>
    </p:spTree>
    <p:extLst>
      <p:ext uri="{BB962C8B-B14F-4D97-AF65-F5344CB8AC3E}">
        <p14:creationId xmlns:p14="http://schemas.microsoft.com/office/powerpoint/2010/main" val="447211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A976C-F86F-4C00-9078-09DE3FE8CB66}"/>
              </a:ext>
            </a:extLst>
          </p:cNvPr>
          <p:cNvSpPr>
            <a:spLocks noGrp="1"/>
          </p:cNvSpPr>
          <p:nvPr>
            <p:ph type="title"/>
          </p:nvPr>
        </p:nvSpPr>
        <p:spPr/>
        <p:txBody>
          <a:bodyPr/>
          <a:lstStyle/>
          <a:p>
            <a:r>
              <a:rPr lang="en-US" dirty="0"/>
              <a:t>Authorized officials </a:t>
            </a:r>
            <a:br>
              <a:rPr lang="en-US" dirty="0"/>
            </a:br>
            <a:r>
              <a:rPr lang="en-US" sz="2800" dirty="0"/>
              <a:t>4-1-2</a:t>
            </a:r>
          </a:p>
        </p:txBody>
      </p:sp>
      <p:sp>
        <p:nvSpPr>
          <p:cNvPr id="3" name="Content Placeholder 2">
            <a:extLst>
              <a:ext uri="{FF2B5EF4-FFF2-40B4-BE49-F238E27FC236}">
                <a16:creationId xmlns:a16="http://schemas.microsoft.com/office/drawing/2014/main" id="{1DB30D47-D008-4245-A14B-460440E9EBA7}"/>
              </a:ext>
            </a:extLst>
          </p:cNvPr>
          <p:cNvSpPr>
            <a:spLocks noGrp="1"/>
          </p:cNvSpPr>
          <p:nvPr>
            <p:ph idx="1"/>
          </p:nvPr>
        </p:nvSpPr>
        <p:spPr/>
        <p:txBody>
          <a:bodyPr/>
          <a:lstStyle/>
          <a:p>
            <a:r>
              <a:rPr lang="en-US" sz="2800" dirty="0"/>
              <a:t>In </a:t>
            </a:r>
            <a:r>
              <a:rPr lang="en-US" sz="2800" u="sng" dirty="0">
                <a:solidFill>
                  <a:srgbClr val="FF0000"/>
                </a:solidFill>
              </a:rPr>
              <a:t>championship meets </a:t>
            </a:r>
            <a:r>
              <a:rPr lang="en-US" sz="2800" strike="sngStrike" dirty="0">
                <a:solidFill>
                  <a:srgbClr val="FF0000"/>
                </a:solidFill>
              </a:rPr>
              <a:t>multi-team</a:t>
            </a:r>
            <a:r>
              <a:rPr lang="en-US" sz="2800" dirty="0"/>
              <a:t> meets, a meet committee and a meet director shall assume responsibility for all aspects of meet management. The meet committee shall make decisions on matters not specifically covered by the rules or on the misapplication of a rule during a meet. Judgment calls of officials are not subject to review by this committee. The decisions of the meet committee are final.</a:t>
            </a:r>
          </a:p>
          <a:p>
            <a:pPr marL="0" indent="0">
              <a:spcAft>
                <a:spcPts val="600"/>
              </a:spcAft>
              <a:buNone/>
            </a:pPr>
            <a:endParaRPr lang="en-US" dirty="0"/>
          </a:p>
        </p:txBody>
      </p:sp>
      <p:sp>
        <p:nvSpPr>
          <p:cNvPr id="4" name="Footer Placeholder 3">
            <a:extLst>
              <a:ext uri="{FF2B5EF4-FFF2-40B4-BE49-F238E27FC236}">
                <a16:creationId xmlns:a16="http://schemas.microsoft.com/office/drawing/2014/main" id="{8E69D69F-A800-4321-ACC3-88AC9DDCFFB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958457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A976C-F86F-4C00-9078-09DE3FE8CB66}"/>
              </a:ext>
            </a:extLst>
          </p:cNvPr>
          <p:cNvSpPr>
            <a:spLocks noGrp="1"/>
          </p:cNvSpPr>
          <p:nvPr>
            <p:ph type="title"/>
          </p:nvPr>
        </p:nvSpPr>
        <p:spPr>
          <a:xfrm>
            <a:off x="1940985" y="495966"/>
            <a:ext cx="10026649" cy="1204912"/>
          </a:xfrm>
        </p:spPr>
        <p:txBody>
          <a:bodyPr/>
          <a:lstStyle/>
          <a:p>
            <a:r>
              <a:rPr lang="en-US" sz="4000" dirty="0"/>
              <a:t>The referee</a:t>
            </a:r>
            <a:br>
              <a:rPr lang="en-US" dirty="0"/>
            </a:br>
            <a:r>
              <a:rPr lang="en-US" sz="2800" dirty="0"/>
              <a:t>4-2-2</a:t>
            </a:r>
            <a:r>
              <a:rPr lang="en-US" sz="2800" cap="none" dirty="0"/>
              <a:t>e</a:t>
            </a:r>
            <a:endParaRPr lang="en-US" sz="2800" dirty="0"/>
          </a:p>
        </p:txBody>
      </p:sp>
      <p:sp>
        <p:nvSpPr>
          <p:cNvPr id="3" name="Content Placeholder 2">
            <a:extLst>
              <a:ext uri="{FF2B5EF4-FFF2-40B4-BE49-F238E27FC236}">
                <a16:creationId xmlns:a16="http://schemas.microsoft.com/office/drawing/2014/main" id="{1DB30D47-D008-4245-A14B-460440E9EBA7}"/>
              </a:ext>
            </a:extLst>
          </p:cNvPr>
          <p:cNvSpPr>
            <a:spLocks noGrp="1"/>
          </p:cNvSpPr>
          <p:nvPr>
            <p:ph idx="1"/>
          </p:nvPr>
        </p:nvSpPr>
        <p:spPr>
          <a:xfrm>
            <a:off x="1484769" y="1989139"/>
            <a:ext cx="10482866" cy="4338637"/>
          </a:xfrm>
        </p:spPr>
        <p:txBody>
          <a:bodyPr/>
          <a:lstStyle/>
          <a:p>
            <a:r>
              <a:rPr lang="en-US" dirty="0"/>
              <a:t>During the meet, the responsibilities of the referee are to:</a:t>
            </a:r>
          </a:p>
          <a:p>
            <a:pPr marL="0" indent="0">
              <a:spcAft>
                <a:spcPts val="600"/>
              </a:spcAft>
              <a:buNone/>
              <a:tabLst>
                <a:tab pos="515938" algn="l"/>
              </a:tabLst>
            </a:pPr>
            <a:r>
              <a:rPr lang="en-US" dirty="0"/>
              <a:t>     </a:t>
            </a:r>
          </a:p>
          <a:p>
            <a:pPr marL="0" indent="0">
              <a:spcAft>
                <a:spcPts val="600"/>
              </a:spcAft>
              <a:buNone/>
              <a:tabLst>
                <a:tab pos="515938" algn="l"/>
              </a:tabLst>
            </a:pPr>
            <a:r>
              <a:rPr lang="en-US" dirty="0"/>
              <a:t>     Notify the competitor's coach of an observed violation of </a:t>
            </a:r>
            <a:r>
              <a:rPr lang="en-US" u="sng" dirty="0">
                <a:solidFill>
                  <a:srgbClr val="FF0000"/>
                </a:solidFill>
              </a:rPr>
              <a:t>3-3-2</a:t>
            </a:r>
            <a:r>
              <a:rPr lang="en-US" dirty="0">
                <a:solidFill>
                  <a:srgbClr val="FF0000"/>
                </a:solidFill>
              </a:rPr>
              <a:t> </a:t>
            </a:r>
            <a:r>
              <a:rPr lang="en-US" strike="sngStrike" dirty="0">
                <a:solidFill>
                  <a:srgbClr val="FF0000"/>
                </a:solidFill>
              </a:rPr>
              <a:t>3-3-5</a:t>
            </a:r>
            <a:br>
              <a:rPr lang="en-US" strike="sngStrike" dirty="0">
                <a:solidFill>
                  <a:srgbClr val="FF0000"/>
                </a:solidFill>
              </a:rPr>
            </a:br>
            <a:r>
              <a:rPr lang="en-US" dirty="0">
                <a:solidFill>
                  <a:srgbClr val="FF0000"/>
                </a:solidFill>
              </a:rPr>
              <a:t>     </a:t>
            </a:r>
            <a:r>
              <a:rPr lang="en-US" dirty="0"/>
              <a:t>during competition. This may be accomplished with a verbal</a:t>
            </a:r>
            <a:br>
              <a:rPr lang="en-US" dirty="0"/>
            </a:br>
            <a:r>
              <a:rPr lang="en-US" dirty="0"/>
              <a:t>     announcement if the competitor's coach cannot be reached without</a:t>
            </a:r>
            <a:br>
              <a:rPr lang="en-US" dirty="0"/>
            </a:br>
            <a:r>
              <a:rPr lang="en-US" dirty="0"/>
              <a:t>     delay of the meet.</a:t>
            </a:r>
          </a:p>
          <a:p>
            <a:pPr marL="0" indent="0">
              <a:spcAft>
                <a:spcPts val="600"/>
              </a:spcAft>
              <a:buNone/>
            </a:pPr>
            <a:endParaRPr lang="en-US" dirty="0"/>
          </a:p>
        </p:txBody>
      </p:sp>
      <p:sp>
        <p:nvSpPr>
          <p:cNvPr id="4" name="Footer Placeholder 3">
            <a:extLst>
              <a:ext uri="{FF2B5EF4-FFF2-40B4-BE49-F238E27FC236}">
                <a16:creationId xmlns:a16="http://schemas.microsoft.com/office/drawing/2014/main" id="{8E69D69F-A800-4321-ACC3-88AC9DDCFFB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160140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A976C-F86F-4C00-9078-09DE3FE8CB66}"/>
              </a:ext>
            </a:extLst>
          </p:cNvPr>
          <p:cNvSpPr>
            <a:spLocks noGrp="1"/>
          </p:cNvSpPr>
          <p:nvPr>
            <p:ph type="title"/>
          </p:nvPr>
        </p:nvSpPr>
        <p:spPr/>
        <p:txBody>
          <a:bodyPr/>
          <a:lstStyle/>
          <a:p>
            <a:r>
              <a:rPr lang="en-US" dirty="0"/>
              <a:t>Choice of dives </a:t>
            </a:r>
            <a:br>
              <a:rPr lang="en-US" dirty="0"/>
            </a:br>
            <a:r>
              <a:rPr lang="en-US" sz="2800" dirty="0"/>
              <a:t>9-4-1</a:t>
            </a:r>
            <a:r>
              <a:rPr lang="en-US" sz="2800" cap="none" dirty="0"/>
              <a:t>d</a:t>
            </a:r>
            <a:r>
              <a:rPr lang="en-US" sz="2800" dirty="0"/>
              <a:t> Table</a:t>
            </a:r>
          </a:p>
        </p:txBody>
      </p:sp>
      <p:sp>
        <p:nvSpPr>
          <p:cNvPr id="3" name="Content Placeholder 2">
            <a:extLst>
              <a:ext uri="{FF2B5EF4-FFF2-40B4-BE49-F238E27FC236}">
                <a16:creationId xmlns:a16="http://schemas.microsoft.com/office/drawing/2014/main" id="{1DB30D47-D008-4245-A14B-460440E9EBA7}"/>
              </a:ext>
            </a:extLst>
          </p:cNvPr>
          <p:cNvSpPr>
            <a:spLocks noGrp="1"/>
          </p:cNvSpPr>
          <p:nvPr>
            <p:ph idx="1"/>
          </p:nvPr>
        </p:nvSpPr>
        <p:spPr>
          <a:xfrm>
            <a:off x="1466783" y="1989139"/>
            <a:ext cx="10500851" cy="4338637"/>
          </a:xfrm>
        </p:spPr>
        <p:txBody>
          <a:bodyPr/>
          <a:lstStyle/>
          <a:p>
            <a:pPr>
              <a:spcAft>
                <a:spcPts val="600"/>
              </a:spcAft>
            </a:pPr>
            <a:r>
              <a:rPr lang="en-US" dirty="0"/>
              <a:t>A row in the </a:t>
            </a:r>
            <a:r>
              <a:rPr lang="en-US" b="1" dirty="0"/>
              <a:t>Figure 9 Table</a:t>
            </a:r>
            <a:r>
              <a:rPr lang="en-US" dirty="0"/>
              <a:t> was omitted from the previous rule book and has been reinserted to Rule 9-4-1d.</a:t>
            </a:r>
          </a:p>
        </p:txBody>
      </p:sp>
      <p:sp>
        <p:nvSpPr>
          <p:cNvPr id="4" name="Footer Placeholder 3">
            <a:extLst>
              <a:ext uri="{FF2B5EF4-FFF2-40B4-BE49-F238E27FC236}">
                <a16:creationId xmlns:a16="http://schemas.microsoft.com/office/drawing/2014/main" id="{8E69D69F-A800-4321-ACC3-88AC9DDCFFBB}"/>
              </a:ext>
            </a:extLst>
          </p:cNvPr>
          <p:cNvSpPr>
            <a:spLocks noGrp="1"/>
          </p:cNvSpPr>
          <p:nvPr>
            <p:ph type="ftr" sz="quarter" idx="11"/>
          </p:nvPr>
        </p:nvSpPr>
        <p:spPr/>
        <p:txBody>
          <a:bodyPr/>
          <a:lstStyle/>
          <a:p>
            <a:pPr>
              <a:defRPr/>
            </a:pPr>
            <a:r>
              <a:rPr lang="en-US"/>
              <a:t>www.nfhs.org</a:t>
            </a:r>
          </a:p>
        </p:txBody>
      </p:sp>
      <p:pic>
        <p:nvPicPr>
          <p:cNvPr id="8" name="Picture 7">
            <a:extLst>
              <a:ext uri="{FF2B5EF4-FFF2-40B4-BE49-F238E27FC236}">
                <a16:creationId xmlns:a16="http://schemas.microsoft.com/office/drawing/2014/main" id="{8473B324-0F00-4AA9-9369-9DF04F9EF837}"/>
              </a:ext>
            </a:extLst>
          </p:cNvPr>
          <p:cNvPicPr>
            <a:picLocks noChangeAspect="1"/>
          </p:cNvPicPr>
          <p:nvPr/>
        </p:nvPicPr>
        <p:blipFill>
          <a:blip r:embed="rId3"/>
          <a:stretch>
            <a:fillRect/>
          </a:stretch>
        </p:blipFill>
        <p:spPr>
          <a:xfrm>
            <a:off x="1940985" y="2935903"/>
            <a:ext cx="8486775" cy="2924175"/>
          </a:xfrm>
          <a:prstGeom prst="rect">
            <a:avLst/>
          </a:prstGeom>
          <a:ln w="28575">
            <a:solidFill>
              <a:schemeClr val="tx1"/>
            </a:solidFill>
          </a:ln>
        </p:spPr>
      </p:pic>
    </p:spTree>
    <p:extLst>
      <p:ext uri="{BB962C8B-B14F-4D97-AF65-F5344CB8AC3E}">
        <p14:creationId xmlns:p14="http://schemas.microsoft.com/office/powerpoint/2010/main" val="12085874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4097A7A-D141-48C5-82FA-7CDB4CA54B17}"/>
              </a:ext>
            </a:extLst>
          </p:cNvPr>
          <p:cNvSpPr>
            <a:spLocks noGrp="1"/>
          </p:cNvSpPr>
          <p:nvPr>
            <p:ph type="title"/>
          </p:nvPr>
        </p:nvSpPr>
        <p:spPr>
          <a:xfrm>
            <a:off x="963085" y="4406901"/>
            <a:ext cx="8868545" cy="1738526"/>
          </a:xfrm>
        </p:spPr>
        <p:txBody>
          <a:bodyPr/>
          <a:lstStyle/>
          <a:p>
            <a:br>
              <a:rPr lang="en-US" dirty="0"/>
            </a:br>
            <a:r>
              <a:rPr lang="en-US" dirty="0"/>
              <a:t>2019-20 </a:t>
            </a:r>
            <a:r>
              <a:rPr lang="en-US" dirty="0" err="1"/>
              <a:t>nfhs</a:t>
            </a:r>
            <a:r>
              <a:rPr lang="en-US" dirty="0"/>
              <a:t> swimming and diving </a:t>
            </a:r>
            <a:br>
              <a:rPr lang="en-US" dirty="0"/>
            </a:br>
            <a:endParaRPr lang="en-US" dirty="0"/>
          </a:p>
        </p:txBody>
      </p:sp>
      <p:sp>
        <p:nvSpPr>
          <p:cNvPr id="6" name="Text Placeholder 5">
            <a:extLst>
              <a:ext uri="{FF2B5EF4-FFF2-40B4-BE49-F238E27FC236}">
                <a16:creationId xmlns:a16="http://schemas.microsoft.com/office/drawing/2014/main" id="{BDE44A75-DDB9-4854-ABAB-FDD71E467328}"/>
              </a:ext>
            </a:extLst>
          </p:cNvPr>
          <p:cNvSpPr>
            <a:spLocks noGrp="1"/>
          </p:cNvSpPr>
          <p:nvPr>
            <p:ph type="body" idx="1"/>
          </p:nvPr>
        </p:nvSpPr>
        <p:spPr/>
        <p:txBody>
          <a:bodyPr/>
          <a:lstStyle/>
          <a:p>
            <a:r>
              <a:rPr lang="en-US" dirty="0"/>
              <a:t>Points of Emphasis</a:t>
            </a:r>
          </a:p>
        </p:txBody>
      </p:sp>
    </p:spTree>
    <p:extLst>
      <p:ext uri="{BB962C8B-B14F-4D97-AF65-F5344CB8AC3E}">
        <p14:creationId xmlns:p14="http://schemas.microsoft.com/office/powerpoint/2010/main" val="3257022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FF076-0499-4265-A07A-DE91BB4ABB8A}"/>
              </a:ext>
            </a:extLst>
          </p:cNvPr>
          <p:cNvSpPr>
            <a:spLocks noGrp="1"/>
          </p:cNvSpPr>
          <p:nvPr>
            <p:ph type="title"/>
          </p:nvPr>
        </p:nvSpPr>
        <p:spPr/>
        <p:txBody>
          <a:bodyPr/>
          <a:lstStyle/>
          <a:p>
            <a:r>
              <a:rPr lang="en-US" sz="4000" dirty="0"/>
              <a:t> preventing shallow water blackout</a:t>
            </a:r>
          </a:p>
        </p:txBody>
      </p:sp>
      <p:sp>
        <p:nvSpPr>
          <p:cNvPr id="4" name="Footer Placeholder 3">
            <a:extLst>
              <a:ext uri="{FF2B5EF4-FFF2-40B4-BE49-F238E27FC236}">
                <a16:creationId xmlns:a16="http://schemas.microsoft.com/office/drawing/2014/main" id="{3901CB0E-A6C2-4C44-BC7A-109229F1457A}"/>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id="{31A643C4-28D0-4FA1-885A-3249DC99CD5D}"/>
              </a:ext>
            </a:extLst>
          </p:cNvPr>
          <p:cNvSpPr>
            <a:spLocks noGrp="1"/>
          </p:cNvSpPr>
          <p:nvPr>
            <p:ph idx="1"/>
          </p:nvPr>
        </p:nvSpPr>
        <p:spPr>
          <a:xfrm>
            <a:off x="1315454" y="2093412"/>
            <a:ext cx="10475494" cy="4338637"/>
          </a:xfrm>
        </p:spPr>
        <p:txBody>
          <a:bodyPr/>
          <a:lstStyle/>
          <a:p>
            <a:pPr fontAlgn="t"/>
            <a:r>
              <a:rPr lang="en-US" sz="2800" b="1" dirty="0"/>
              <a:t>How to Avoid Shallow Water Blackout</a:t>
            </a:r>
            <a:br>
              <a:rPr lang="en-US" sz="2800" b="1" dirty="0"/>
            </a:br>
            <a:r>
              <a:rPr lang="en-US" sz="1000" b="1" dirty="0"/>
              <a:t> </a:t>
            </a:r>
            <a:endParaRPr lang="en-US" sz="2800" dirty="0"/>
          </a:p>
          <a:p>
            <a:pPr marL="1031875" lvl="0" indent="-457200" fontAlgn="t">
              <a:buFont typeface="Arial" panose="020B0604020202020204" pitchFamily="34" charset="0"/>
              <a:buChar char="•"/>
            </a:pPr>
            <a:r>
              <a:rPr lang="en-US" sz="2800" dirty="0"/>
              <a:t>Never hyperventilate</a:t>
            </a:r>
            <a:br>
              <a:rPr lang="en-US" sz="2800" dirty="0"/>
            </a:br>
            <a:r>
              <a:rPr lang="en-US" sz="1000" dirty="0"/>
              <a:t> </a:t>
            </a:r>
            <a:endParaRPr lang="en-US" sz="2800" dirty="0"/>
          </a:p>
          <a:p>
            <a:pPr marL="1031875" lvl="0" indent="-457200" fontAlgn="t">
              <a:buFont typeface="Arial" panose="020B0604020202020204" pitchFamily="34" charset="0"/>
              <a:buChar char="•"/>
            </a:pPr>
            <a:r>
              <a:rPr lang="en-US" sz="2800" dirty="0"/>
              <a:t>Never ignore the urge to breathe</a:t>
            </a:r>
            <a:br>
              <a:rPr lang="en-US" sz="2800" dirty="0"/>
            </a:br>
            <a:r>
              <a:rPr lang="en-US" sz="1000" dirty="0"/>
              <a:t> </a:t>
            </a:r>
            <a:endParaRPr lang="en-US" sz="2800" dirty="0"/>
          </a:p>
          <a:p>
            <a:pPr marL="1031875" lvl="0" indent="-457200" fontAlgn="t">
              <a:buFont typeface="Arial" panose="020B0604020202020204" pitchFamily="34" charset="0"/>
              <a:buChar char="•"/>
            </a:pPr>
            <a:r>
              <a:rPr lang="en-US" sz="2800" dirty="0"/>
              <a:t>Never swim alone</a:t>
            </a:r>
          </a:p>
          <a:p>
            <a:pPr marL="1031875" lvl="0" indent="-457200" fontAlgn="t">
              <a:buFont typeface="Arial" panose="020B0604020202020204" pitchFamily="34" charset="0"/>
              <a:buChar char="•"/>
            </a:pPr>
            <a:endParaRPr lang="en-US" sz="1000" dirty="0"/>
          </a:p>
          <a:p>
            <a:pPr marL="1031875" lvl="0" indent="-457200" fontAlgn="t">
              <a:buFont typeface="Arial" panose="020B0604020202020204" pitchFamily="34" charset="0"/>
              <a:buChar char="•"/>
            </a:pPr>
            <a:r>
              <a:rPr lang="en-US" sz="2800" dirty="0"/>
              <a:t>Never play breath holding games</a:t>
            </a:r>
            <a:br>
              <a:rPr lang="en-US" sz="2800" dirty="0"/>
            </a:br>
            <a:r>
              <a:rPr lang="en-US" sz="1000" dirty="0"/>
              <a:t> </a:t>
            </a:r>
            <a:endParaRPr lang="en-US" sz="2800" dirty="0"/>
          </a:p>
          <a:p>
            <a:pPr marL="1031875" indent="-457200">
              <a:buFont typeface="Arial" panose="020B0604020202020204" pitchFamily="34" charset="0"/>
              <a:buChar char="•"/>
            </a:pPr>
            <a:r>
              <a:rPr lang="en-US" sz="2800" dirty="0"/>
              <a:t>No repetitive underwater laps</a:t>
            </a:r>
          </a:p>
        </p:txBody>
      </p:sp>
    </p:spTree>
    <p:extLst>
      <p:ext uri="{BB962C8B-B14F-4D97-AF65-F5344CB8AC3E}">
        <p14:creationId xmlns:p14="http://schemas.microsoft.com/office/powerpoint/2010/main" val="16819404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FF076-0499-4265-A07A-DE91BB4ABB8A}"/>
              </a:ext>
            </a:extLst>
          </p:cNvPr>
          <p:cNvSpPr>
            <a:spLocks noGrp="1"/>
          </p:cNvSpPr>
          <p:nvPr>
            <p:ph type="title"/>
          </p:nvPr>
        </p:nvSpPr>
        <p:spPr>
          <a:xfrm>
            <a:off x="1940985" y="495967"/>
            <a:ext cx="10026649" cy="1204912"/>
          </a:xfrm>
        </p:spPr>
        <p:txBody>
          <a:bodyPr/>
          <a:lstStyle/>
          <a:p>
            <a:r>
              <a:rPr lang="en-US" sz="4000" dirty="0"/>
              <a:t> suit coverage</a:t>
            </a:r>
          </a:p>
        </p:txBody>
      </p:sp>
      <p:sp>
        <p:nvSpPr>
          <p:cNvPr id="4" name="Footer Placeholder 3">
            <a:extLst>
              <a:ext uri="{FF2B5EF4-FFF2-40B4-BE49-F238E27FC236}">
                <a16:creationId xmlns:a16="http://schemas.microsoft.com/office/drawing/2014/main" id="{3901CB0E-A6C2-4C44-BC7A-109229F1457A}"/>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id="{31A643C4-28D0-4FA1-885A-3249DC99CD5D}"/>
              </a:ext>
            </a:extLst>
          </p:cNvPr>
          <p:cNvSpPr>
            <a:spLocks noGrp="1"/>
          </p:cNvSpPr>
          <p:nvPr>
            <p:ph idx="1"/>
          </p:nvPr>
        </p:nvSpPr>
        <p:spPr>
          <a:xfrm>
            <a:off x="1315454" y="2093412"/>
            <a:ext cx="10475494" cy="4338637"/>
          </a:xfrm>
        </p:spPr>
        <p:txBody>
          <a:bodyPr/>
          <a:lstStyle/>
          <a:p>
            <a:r>
              <a:rPr lang="en-US" sz="2400" dirty="0"/>
              <a:t>Suit Coverage:</a:t>
            </a:r>
          </a:p>
          <a:p>
            <a:endParaRPr lang="en-US" sz="1000" dirty="0"/>
          </a:p>
          <a:p>
            <a:pPr marL="914400">
              <a:buFont typeface="Arial" panose="020B0604020202020204" pitchFamily="34" charset="0"/>
              <a:buChar char="•"/>
            </a:pPr>
            <a:r>
              <a:rPr lang="en-US" sz="2400" dirty="0"/>
              <a:t>Continues to be a focus; </a:t>
            </a:r>
          </a:p>
          <a:p>
            <a:pPr marL="914400">
              <a:buFont typeface="Arial" panose="020B0604020202020204" pitchFamily="34" charset="0"/>
              <a:buChar char="•"/>
            </a:pPr>
            <a:endParaRPr lang="en-US" sz="1000" dirty="0"/>
          </a:p>
          <a:p>
            <a:pPr marL="914400">
              <a:buFont typeface="Arial" panose="020B0604020202020204" pitchFamily="34" charset="0"/>
              <a:buChar char="•"/>
            </a:pPr>
            <a:r>
              <a:rPr lang="en-US" sz="2400" dirty="0"/>
              <a:t>Language addressing coverage and the protocol for addressing violations has been reorganized in the rules book;</a:t>
            </a:r>
            <a:br>
              <a:rPr lang="en-US" sz="2400" dirty="0"/>
            </a:br>
            <a:r>
              <a:rPr lang="en-US" sz="1000" dirty="0"/>
              <a:t> </a:t>
            </a:r>
            <a:endParaRPr lang="en-US" sz="2400" dirty="0"/>
          </a:p>
          <a:p>
            <a:pPr marL="914400">
              <a:buFont typeface="Arial" panose="020B0604020202020204" pitchFamily="34" charset="0"/>
              <a:buChar char="•"/>
            </a:pPr>
            <a:r>
              <a:rPr lang="en-US" sz="2400" dirty="0"/>
              <a:t>Pre-meet coaches and athlete meetings requires the coach to verify that his/her athletes are properly and legally equipped; </a:t>
            </a:r>
            <a:br>
              <a:rPr lang="en-US" sz="2400" dirty="0"/>
            </a:br>
            <a:r>
              <a:rPr lang="en-US" sz="1000" dirty="0"/>
              <a:t> </a:t>
            </a:r>
            <a:endParaRPr lang="en-US" sz="2400" dirty="0"/>
          </a:p>
          <a:p>
            <a:pPr marL="914400">
              <a:buFont typeface="Arial" panose="020B0604020202020204" pitchFamily="34" charset="0"/>
              <a:buChar char="•"/>
            </a:pPr>
            <a:r>
              <a:rPr lang="en-US" sz="2400" dirty="0"/>
              <a:t>Recommend that school administrators and coaches address suit coverage with parents and athletes during their pre-season meetings.</a:t>
            </a:r>
          </a:p>
        </p:txBody>
      </p:sp>
    </p:spTree>
    <p:extLst>
      <p:ext uri="{BB962C8B-B14F-4D97-AF65-F5344CB8AC3E}">
        <p14:creationId xmlns:p14="http://schemas.microsoft.com/office/powerpoint/2010/main" val="1090609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FF076-0499-4265-A07A-DE91BB4ABB8A}"/>
              </a:ext>
            </a:extLst>
          </p:cNvPr>
          <p:cNvSpPr>
            <a:spLocks noGrp="1"/>
          </p:cNvSpPr>
          <p:nvPr>
            <p:ph type="title"/>
          </p:nvPr>
        </p:nvSpPr>
        <p:spPr>
          <a:xfrm>
            <a:off x="1894212" y="554959"/>
            <a:ext cx="10094589" cy="1204912"/>
          </a:xfrm>
        </p:spPr>
        <p:txBody>
          <a:bodyPr/>
          <a:lstStyle/>
          <a:p>
            <a:r>
              <a:rPr lang="en-US" sz="4000" dirty="0"/>
              <a:t> </a:t>
            </a:r>
            <a:r>
              <a:rPr lang="en-US" sz="3600" dirty="0"/>
              <a:t>Accommodations for students </a:t>
            </a:r>
            <a:br>
              <a:rPr lang="en-US" sz="3600" dirty="0"/>
            </a:br>
            <a:r>
              <a:rPr lang="en-US" sz="3600" dirty="0"/>
              <a:t> with a disability</a:t>
            </a:r>
          </a:p>
        </p:txBody>
      </p:sp>
      <p:sp>
        <p:nvSpPr>
          <p:cNvPr id="4" name="Footer Placeholder 3">
            <a:extLst>
              <a:ext uri="{FF2B5EF4-FFF2-40B4-BE49-F238E27FC236}">
                <a16:creationId xmlns:a16="http://schemas.microsoft.com/office/drawing/2014/main" id="{3901CB0E-A6C2-4C44-BC7A-109229F1457A}"/>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id="{31A643C4-28D0-4FA1-885A-3249DC99CD5D}"/>
              </a:ext>
            </a:extLst>
          </p:cNvPr>
          <p:cNvSpPr>
            <a:spLocks noGrp="1"/>
          </p:cNvSpPr>
          <p:nvPr>
            <p:ph idx="1"/>
          </p:nvPr>
        </p:nvSpPr>
        <p:spPr>
          <a:xfrm>
            <a:off x="1315454" y="2093412"/>
            <a:ext cx="10475494" cy="4338637"/>
          </a:xfrm>
        </p:spPr>
        <p:txBody>
          <a:bodyPr/>
          <a:lstStyle/>
          <a:p>
            <a:r>
              <a:rPr lang="en-US" dirty="0"/>
              <a:t>Accommodations for Students With a Disability Updates:</a:t>
            </a:r>
          </a:p>
          <a:p>
            <a:pPr marL="0" indent="0">
              <a:buNone/>
            </a:pPr>
            <a:endParaRPr lang="en-US" sz="1000" dirty="0"/>
          </a:p>
          <a:p>
            <a:pPr marL="914400">
              <a:buFont typeface="Arial" panose="020B0604020202020204" pitchFamily="34" charset="0"/>
              <a:buChar char="•"/>
            </a:pPr>
            <a:r>
              <a:rPr lang="en-US" dirty="0"/>
              <a:t>Updated language for hearing and visual impairments; </a:t>
            </a:r>
          </a:p>
          <a:p>
            <a:pPr marL="914400">
              <a:buFont typeface="Arial" panose="020B0604020202020204" pitchFamily="34" charset="0"/>
              <a:buChar char="•"/>
            </a:pPr>
            <a:endParaRPr lang="en-US" sz="1000" dirty="0"/>
          </a:p>
          <a:p>
            <a:pPr marL="914400">
              <a:buFont typeface="Arial" panose="020B0604020202020204" pitchFamily="34" charset="0"/>
              <a:buChar char="•"/>
            </a:pPr>
            <a:r>
              <a:rPr lang="en-US" dirty="0"/>
              <a:t>Updated images of official’s signals for forward and backstroke starts;</a:t>
            </a:r>
          </a:p>
          <a:p>
            <a:pPr marL="914400">
              <a:buFont typeface="Arial" panose="020B0604020202020204" pitchFamily="34" charset="0"/>
              <a:buChar char="•"/>
            </a:pPr>
            <a:endParaRPr lang="en-US" sz="1000" dirty="0"/>
          </a:p>
          <a:p>
            <a:pPr marL="914400">
              <a:buFont typeface="Arial" panose="020B0604020202020204" pitchFamily="34" charset="0"/>
              <a:buChar char="•"/>
            </a:pPr>
            <a:r>
              <a:rPr lang="en-US" dirty="0"/>
              <a:t>Updated images of modified starting positions;</a:t>
            </a:r>
            <a:br>
              <a:rPr lang="en-US" dirty="0"/>
            </a:br>
            <a:r>
              <a:rPr lang="en-US" sz="1000" dirty="0"/>
              <a:t>     </a:t>
            </a:r>
          </a:p>
          <a:p>
            <a:pPr marL="971550" indent="-401638">
              <a:buFont typeface="Arial" panose="020B0604020202020204" pitchFamily="34" charset="0"/>
              <a:buChar char="•"/>
            </a:pPr>
            <a:r>
              <a:rPr lang="en-US" dirty="0"/>
              <a:t>Available in the 2019 NFHS Swimming Officials Guidelines Manual. </a:t>
            </a:r>
          </a:p>
        </p:txBody>
      </p:sp>
    </p:spTree>
    <p:extLst>
      <p:ext uri="{BB962C8B-B14F-4D97-AF65-F5344CB8AC3E}">
        <p14:creationId xmlns:p14="http://schemas.microsoft.com/office/powerpoint/2010/main" val="12989925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FF076-0499-4265-A07A-DE91BB4ABB8A}"/>
              </a:ext>
            </a:extLst>
          </p:cNvPr>
          <p:cNvSpPr>
            <a:spLocks noGrp="1"/>
          </p:cNvSpPr>
          <p:nvPr>
            <p:ph type="title"/>
          </p:nvPr>
        </p:nvSpPr>
        <p:spPr>
          <a:xfrm>
            <a:off x="1940985" y="495967"/>
            <a:ext cx="10026649" cy="1204912"/>
          </a:xfrm>
        </p:spPr>
        <p:txBody>
          <a:bodyPr/>
          <a:lstStyle/>
          <a:p>
            <a:r>
              <a:rPr lang="en-US" sz="4000" dirty="0"/>
              <a:t> sub-varsity competition</a:t>
            </a:r>
          </a:p>
        </p:txBody>
      </p:sp>
      <p:sp>
        <p:nvSpPr>
          <p:cNvPr id="4" name="Footer Placeholder 3">
            <a:extLst>
              <a:ext uri="{FF2B5EF4-FFF2-40B4-BE49-F238E27FC236}">
                <a16:creationId xmlns:a16="http://schemas.microsoft.com/office/drawing/2014/main" id="{3901CB0E-A6C2-4C44-BC7A-109229F1457A}"/>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id="{31A643C4-28D0-4FA1-885A-3249DC99CD5D}"/>
              </a:ext>
            </a:extLst>
          </p:cNvPr>
          <p:cNvSpPr>
            <a:spLocks noGrp="1"/>
          </p:cNvSpPr>
          <p:nvPr>
            <p:ph idx="1"/>
          </p:nvPr>
        </p:nvSpPr>
        <p:spPr>
          <a:xfrm>
            <a:off x="1315454" y="2093412"/>
            <a:ext cx="10475494" cy="4338637"/>
          </a:xfrm>
        </p:spPr>
        <p:txBody>
          <a:bodyPr/>
          <a:lstStyle/>
          <a:p>
            <a:r>
              <a:rPr lang="en-US" dirty="0"/>
              <a:t>State associations may modify events and distances for non-varsity competition. </a:t>
            </a:r>
          </a:p>
          <a:p>
            <a:pPr marL="0" indent="0">
              <a:buNone/>
            </a:pPr>
            <a:endParaRPr lang="en-US" dirty="0"/>
          </a:p>
          <a:p>
            <a:r>
              <a:rPr lang="en-US" dirty="0"/>
              <a:t>NFHS playing rules are written specifically for varsity competition.</a:t>
            </a:r>
          </a:p>
          <a:p>
            <a:pPr marL="0" indent="0">
              <a:buNone/>
            </a:pPr>
            <a:endParaRPr lang="en-US" dirty="0"/>
          </a:p>
          <a:p>
            <a:r>
              <a:rPr lang="en-US" dirty="0"/>
              <a:t>Modifications for levels other than varsity are at the discretion of the state association.</a:t>
            </a:r>
          </a:p>
        </p:txBody>
      </p:sp>
    </p:spTree>
    <p:extLst>
      <p:ext uri="{BB962C8B-B14F-4D97-AF65-F5344CB8AC3E}">
        <p14:creationId xmlns:p14="http://schemas.microsoft.com/office/powerpoint/2010/main" val="2931234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FF076-0499-4265-A07A-DE91BB4ABB8A}"/>
              </a:ext>
            </a:extLst>
          </p:cNvPr>
          <p:cNvSpPr>
            <a:spLocks noGrp="1"/>
          </p:cNvSpPr>
          <p:nvPr>
            <p:ph type="title"/>
          </p:nvPr>
        </p:nvSpPr>
        <p:spPr>
          <a:xfrm>
            <a:off x="1940985" y="495966"/>
            <a:ext cx="10026649" cy="1204912"/>
          </a:xfrm>
        </p:spPr>
        <p:txBody>
          <a:bodyPr/>
          <a:lstStyle/>
          <a:p>
            <a:r>
              <a:rPr lang="en-US" sz="4000" dirty="0"/>
              <a:t> pre-meet conference</a:t>
            </a:r>
          </a:p>
        </p:txBody>
      </p:sp>
      <p:sp>
        <p:nvSpPr>
          <p:cNvPr id="4" name="Footer Placeholder 3">
            <a:extLst>
              <a:ext uri="{FF2B5EF4-FFF2-40B4-BE49-F238E27FC236}">
                <a16:creationId xmlns:a16="http://schemas.microsoft.com/office/drawing/2014/main" id="{3901CB0E-A6C2-4C44-BC7A-109229F1457A}"/>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id="{31A643C4-28D0-4FA1-885A-3249DC99CD5D}"/>
              </a:ext>
            </a:extLst>
          </p:cNvPr>
          <p:cNvSpPr>
            <a:spLocks noGrp="1"/>
          </p:cNvSpPr>
          <p:nvPr>
            <p:ph idx="1"/>
          </p:nvPr>
        </p:nvSpPr>
        <p:spPr>
          <a:xfrm>
            <a:off x="1315454" y="2093412"/>
            <a:ext cx="10475494" cy="4338637"/>
          </a:xfrm>
        </p:spPr>
        <p:txBody>
          <a:bodyPr/>
          <a:lstStyle/>
          <a:p>
            <a:r>
              <a:rPr lang="en-US" sz="2400" dirty="0"/>
              <a:t>In situations where conducting a pre-meet conference is impractical:</a:t>
            </a:r>
          </a:p>
          <a:p>
            <a:endParaRPr lang="en-US" sz="1000" dirty="0"/>
          </a:p>
          <a:p>
            <a:pPr marL="914400">
              <a:buFont typeface="Arial" panose="020B0604020202020204" pitchFamily="34" charset="0"/>
              <a:buChar char="•"/>
            </a:pPr>
            <a:r>
              <a:rPr lang="en-US" sz="2400" dirty="0"/>
              <a:t>State associations may determine an alternative method of compliance; </a:t>
            </a:r>
          </a:p>
          <a:p>
            <a:pPr marL="914400">
              <a:buFont typeface="Arial" panose="020B0604020202020204" pitchFamily="34" charset="0"/>
              <a:buChar char="•"/>
            </a:pPr>
            <a:endParaRPr lang="en-US" sz="1000" dirty="0"/>
          </a:p>
          <a:p>
            <a:pPr marL="914400">
              <a:buFont typeface="Arial" panose="020B0604020202020204" pitchFamily="34" charset="0"/>
              <a:buChar char="•"/>
            </a:pPr>
            <a:r>
              <a:rPr lang="en-US" sz="2400" dirty="0"/>
              <a:t>Topics that should be covered are listed in the NFHS Swimming Officials Guidelines Manual;</a:t>
            </a:r>
          </a:p>
          <a:p>
            <a:pPr marL="914400">
              <a:buFont typeface="Arial" panose="020B0604020202020204" pitchFamily="34" charset="0"/>
              <a:buChar char="•"/>
            </a:pPr>
            <a:endParaRPr lang="en-US" sz="1000" dirty="0"/>
          </a:p>
          <a:p>
            <a:pPr marL="914400">
              <a:buFont typeface="Arial" panose="020B0604020202020204" pitchFamily="34" charset="0"/>
              <a:buChar char="•"/>
            </a:pPr>
            <a:r>
              <a:rPr lang="en-US" sz="2400" dirty="0"/>
              <a:t>Must provide appropriate information for athletes, coaches, and meet officials to assure that the stated purposes for the pre-meet conference are met.</a:t>
            </a:r>
          </a:p>
          <a:p>
            <a:endParaRPr lang="en-US" sz="2400" dirty="0"/>
          </a:p>
          <a:p>
            <a:endParaRPr lang="en-US" sz="2400" dirty="0"/>
          </a:p>
          <a:p>
            <a:endParaRPr lang="en-US" sz="2400" dirty="0"/>
          </a:p>
          <a:p>
            <a:endParaRPr lang="en-US" sz="2400" dirty="0"/>
          </a:p>
          <a:p>
            <a:endParaRPr lang="en-US" sz="2400" dirty="0"/>
          </a:p>
          <a:p>
            <a:endParaRPr lang="en-US" sz="2400" dirty="0"/>
          </a:p>
          <a:p>
            <a:pPr marL="0" indent="0">
              <a:buNone/>
            </a:pPr>
            <a:endParaRPr lang="en-US" sz="2400" dirty="0"/>
          </a:p>
        </p:txBody>
      </p:sp>
    </p:spTree>
    <p:extLst>
      <p:ext uri="{BB962C8B-B14F-4D97-AF65-F5344CB8AC3E}">
        <p14:creationId xmlns:p14="http://schemas.microsoft.com/office/powerpoint/2010/main" val="18261725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4097A7A-D141-48C5-82FA-7CDB4CA54B17}"/>
              </a:ext>
            </a:extLst>
          </p:cNvPr>
          <p:cNvSpPr>
            <a:spLocks noGrp="1"/>
          </p:cNvSpPr>
          <p:nvPr>
            <p:ph type="title"/>
          </p:nvPr>
        </p:nvSpPr>
        <p:spPr>
          <a:xfrm>
            <a:off x="963085" y="4406901"/>
            <a:ext cx="8868545" cy="1738526"/>
          </a:xfrm>
        </p:spPr>
        <p:txBody>
          <a:bodyPr/>
          <a:lstStyle/>
          <a:p>
            <a:br>
              <a:rPr lang="en-US" dirty="0"/>
            </a:br>
            <a:r>
              <a:rPr lang="en-US" dirty="0"/>
              <a:t>2019-20 </a:t>
            </a:r>
            <a:r>
              <a:rPr lang="en-US" dirty="0" err="1"/>
              <a:t>nfhs</a:t>
            </a:r>
            <a:r>
              <a:rPr lang="en-US" dirty="0"/>
              <a:t> swimming and diving </a:t>
            </a:r>
            <a:br>
              <a:rPr lang="en-US" dirty="0"/>
            </a:br>
            <a:endParaRPr lang="en-US" dirty="0"/>
          </a:p>
        </p:txBody>
      </p:sp>
      <p:sp>
        <p:nvSpPr>
          <p:cNvPr id="6" name="Text Placeholder 5">
            <a:extLst>
              <a:ext uri="{FF2B5EF4-FFF2-40B4-BE49-F238E27FC236}">
                <a16:creationId xmlns:a16="http://schemas.microsoft.com/office/drawing/2014/main" id="{BDE44A75-DDB9-4854-ABAB-FDD71E467328}"/>
              </a:ext>
            </a:extLst>
          </p:cNvPr>
          <p:cNvSpPr>
            <a:spLocks noGrp="1"/>
          </p:cNvSpPr>
          <p:nvPr>
            <p:ph type="body" idx="1"/>
          </p:nvPr>
        </p:nvSpPr>
        <p:spPr/>
        <p:txBody>
          <a:bodyPr/>
          <a:lstStyle/>
          <a:p>
            <a:r>
              <a:rPr lang="en-US" dirty="0"/>
              <a:t>Swimming and Diving Reminders</a:t>
            </a:r>
          </a:p>
        </p:txBody>
      </p:sp>
    </p:spTree>
    <p:extLst>
      <p:ext uri="{BB962C8B-B14F-4D97-AF65-F5344CB8AC3E}">
        <p14:creationId xmlns:p14="http://schemas.microsoft.com/office/powerpoint/2010/main" val="34453477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6EDFF3-37EF-4E50-95FD-C1B681322B0D}"/>
              </a:ext>
            </a:extLst>
          </p:cNvPr>
          <p:cNvSpPr>
            <a:spLocks noGrp="1"/>
          </p:cNvSpPr>
          <p:nvPr>
            <p:ph type="title"/>
          </p:nvPr>
        </p:nvSpPr>
        <p:spPr/>
        <p:txBody>
          <a:bodyPr/>
          <a:lstStyle/>
          <a:p>
            <a:r>
              <a:rPr lang="en-US" dirty="0"/>
              <a:t>Exhibition competitors </a:t>
            </a:r>
            <a:br>
              <a:rPr lang="en-US" dirty="0"/>
            </a:br>
            <a:r>
              <a:rPr lang="en-US" sz="2800" dirty="0"/>
              <a:t>1-2-3, 3-2-1</a:t>
            </a:r>
            <a:r>
              <a:rPr lang="en-US" sz="2800" cap="none" dirty="0"/>
              <a:t>c, 9-3-1</a:t>
            </a:r>
            <a:endParaRPr lang="en-US" dirty="0"/>
          </a:p>
        </p:txBody>
      </p:sp>
      <p:sp>
        <p:nvSpPr>
          <p:cNvPr id="6" name="Content Placeholder 5">
            <a:extLst>
              <a:ext uri="{FF2B5EF4-FFF2-40B4-BE49-F238E27FC236}">
                <a16:creationId xmlns:a16="http://schemas.microsoft.com/office/drawing/2014/main" id="{FF8AE251-3962-4240-B8E7-596D5D99527C}"/>
              </a:ext>
            </a:extLst>
          </p:cNvPr>
          <p:cNvSpPr>
            <a:spLocks noGrp="1"/>
          </p:cNvSpPr>
          <p:nvPr>
            <p:ph sz="half" idx="1"/>
          </p:nvPr>
        </p:nvSpPr>
        <p:spPr>
          <a:xfrm>
            <a:off x="1054856" y="1950045"/>
            <a:ext cx="10533580" cy="4525963"/>
          </a:xfrm>
        </p:spPr>
        <p:txBody>
          <a:bodyPr/>
          <a:lstStyle/>
          <a:p>
            <a:pPr>
              <a:tabLst>
                <a:tab pos="344488" algn="l"/>
              </a:tabLst>
            </a:pPr>
            <a:r>
              <a:rPr lang="en-US" sz="2400" b="1" dirty="0"/>
              <a:t>Rule 1-2-3:	</a:t>
            </a:r>
            <a:r>
              <a:rPr lang="en-US" sz="2400" dirty="0"/>
              <a:t>Exhibition competitors are permitted unless state association policy determines otherwise.  An exhibition competitor is a non-scoring contestant in a regularly scheduled and scored event.</a:t>
            </a:r>
          </a:p>
          <a:p>
            <a:pPr>
              <a:tabLst>
                <a:tab pos="344488" algn="l"/>
              </a:tabLst>
            </a:pPr>
            <a:endParaRPr lang="en-US" sz="2400" dirty="0"/>
          </a:p>
          <a:p>
            <a:pPr>
              <a:tabLst>
                <a:tab pos="344488" algn="l"/>
              </a:tabLst>
            </a:pPr>
            <a:r>
              <a:rPr lang="en-US" sz="2400" b="1" dirty="0"/>
              <a:t>Rule 3-1-2c:</a:t>
            </a:r>
            <a:r>
              <a:rPr lang="en-US" sz="2400" dirty="0"/>
              <a:t>  Each team shall be permitted an equal number of additional entries in a pool with eight lanes or more.</a:t>
            </a:r>
          </a:p>
          <a:p>
            <a:pPr>
              <a:tabLst>
                <a:tab pos="344488" algn="l"/>
              </a:tabLst>
            </a:pPr>
            <a:endParaRPr lang="en-US" sz="2400" dirty="0"/>
          </a:p>
          <a:p>
            <a:pPr>
              <a:tabLst>
                <a:tab pos="344488" algn="l"/>
              </a:tabLst>
            </a:pPr>
            <a:r>
              <a:rPr lang="en-US" sz="2400" b="1" dirty="0"/>
              <a:t>Rule 9-3-1:  </a:t>
            </a:r>
            <a:r>
              <a:rPr lang="en-US" sz="2400" dirty="0"/>
              <a:t>The number of team entries permitted in swimming and diving events shall be the same.</a:t>
            </a:r>
            <a:br>
              <a:rPr lang="en-US" sz="2400" b="1" dirty="0"/>
            </a:br>
            <a:r>
              <a:rPr lang="en-US" sz="1000" dirty="0"/>
              <a:t> </a:t>
            </a:r>
            <a:endParaRPr lang="en-US" sz="2400" dirty="0"/>
          </a:p>
        </p:txBody>
      </p:sp>
      <p:sp>
        <p:nvSpPr>
          <p:cNvPr id="4" name="Footer Placeholder 3">
            <a:extLst>
              <a:ext uri="{FF2B5EF4-FFF2-40B4-BE49-F238E27FC236}">
                <a16:creationId xmlns:a16="http://schemas.microsoft.com/office/drawing/2014/main" id="{A00E9ABB-2587-4614-AA16-5CF916768B1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197899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955B1-FBB4-4D91-B195-C74876297E45}"/>
              </a:ext>
            </a:extLst>
          </p:cNvPr>
          <p:cNvSpPr>
            <a:spLocks noGrp="1"/>
          </p:cNvSpPr>
          <p:nvPr>
            <p:ph type="title"/>
          </p:nvPr>
        </p:nvSpPr>
        <p:spPr/>
        <p:txBody>
          <a:bodyPr/>
          <a:lstStyle/>
          <a:p>
            <a:r>
              <a:rPr lang="en-US" dirty="0"/>
              <a:t> NFHS Learning Center</a:t>
            </a:r>
          </a:p>
        </p:txBody>
      </p:sp>
      <p:sp>
        <p:nvSpPr>
          <p:cNvPr id="3" name="Text Placeholder 2">
            <a:extLst>
              <a:ext uri="{FF2B5EF4-FFF2-40B4-BE49-F238E27FC236}">
                <a16:creationId xmlns:a16="http://schemas.microsoft.com/office/drawing/2014/main" id="{05434E89-B401-4654-B23C-BD142FC90BE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907773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76400" y="596239"/>
            <a:ext cx="8839200" cy="506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971800" y="5791201"/>
            <a:ext cx="59197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24000" y="5710602"/>
            <a:ext cx="9144000" cy="6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344864" y="1689463"/>
            <a:ext cx="5341937"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TextBox 5"/>
          <p:cNvSpPr txBox="1">
            <a:spLocks noChangeArrowheads="1"/>
          </p:cNvSpPr>
          <p:nvPr/>
        </p:nvSpPr>
        <p:spPr bwMode="auto">
          <a:xfrm>
            <a:off x="1524000" y="1"/>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400" b="1" dirty="0">
                <a:solidFill>
                  <a:srgbClr val="C00000"/>
                </a:solidFill>
                <a:latin typeface="Arial" panose="020B0604020202020204" pitchFamily="34" charset="0"/>
              </a:rPr>
              <a:t>Coaching Swimming</a:t>
            </a:r>
          </a:p>
        </p:txBody>
      </p:sp>
      <p:sp>
        <p:nvSpPr>
          <p:cNvPr id="2" name="Rounded Rectangle 1"/>
          <p:cNvSpPr/>
          <p:nvPr/>
        </p:nvSpPr>
        <p:spPr>
          <a:xfrm rot="19848501">
            <a:off x="1984375" y="1298938"/>
            <a:ext cx="3371850" cy="615950"/>
          </a:xfrm>
          <a:prstGeom prst="roundRect">
            <a:avLst/>
          </a:prstGeom>
          <a:effectLst/>
        </p:spPr>
        <p:style>
          <a:lnRef idx="3">
            <a:schemeClr val="lt1"/>
          </a:lnRef>
          <a:fillRef idx="1">
            <a:schemeClr val="accent1"/>
          </a:fillRef>
          <a:effectRef idx="1">
            <a:schemeClr val="accent1"/>
          </a:effectRef>
          <a:fontRef idx="minor">
            <a:schemeClr val="lt1"/>
          </a:fontRef>
        </p:style>
        <p:txBody>
          <a:bodyPr anchor="ctr"/>
          <a:lstStyle/>
          <a:p>
            <a:pPr algn="ctr">
              <a:defRPr/>
            </a:pPr>
            <a:r>
              <a:rPr lang="en-US" sz="2000" b="1" dirty="0">
                <a:latin typeface="Arial Black" panose="020B0A04020102020204" pitchFamily="34" charset="0"/>
              </a:rPr>
              <a:t>Developed with NISCA</a:t>
            </a:r>
          </a:p>
        </p:txBody>
      </p:sp>
    </p:spTree>
    <p:extLst>
      <p:ext uri="{BB962C8B-B14F-4D97-AF65-F5344CB8AC3E}">
        <p14:creationId xmlns:p14="http://schemas.microsoft.com/office/powerpoint/2010/main" val="123397722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26408" y="525462"/>
            <a:ext cx="10026649" cy="1606550"/>
          </a:xfrm>
        </p:spPr>
        <p:txBody>
          <a:bodyPr/>
          <a:lstStyle/>
          <a:p>
            <a:r>
              <a:rPr lang="en-US" dirty="0" err="1"/>
              <a:t>www.nfhslearn.com</a:t>
            </a:r>
            <a:endParaRPr lang="en-US" dirty="0"/>
          </a:p>
        </p:txBody>
      </p:sp>
      <p:pic>
        <p:nvPicPr>
          <p:cNvPr id="17" name="Content Placeholder 16" descr="A person lying in a pool of water&#10;&#10;Description generated with very high confidence">
            <a:extLst>
              <a:ext uri="{FF2B5EF4-FFF2-40B4-BE49-F238E27FC236}">
                <a16:creationId xmlns:a16="http://schemas.microsoft.com/office/drawing/2014/main" id="{2B131ECB-A6B7-4B9B-910C-80EBC84D36A5}"/>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0" y="0"/>
            <a:ext cx="12192000" cy="3514987"/>
          </a:xfrm>
        </p:spPr>
      </p:pic>
      <p:sp>
        <p:nvSpPr>
          <p:cNvPr id="10" name="Text Box 13">
            <a:extLst>
              <a:ext uri="{FF2B5EF4-FFF2-40B4-BE49-F238E27FC236}">
                <a16:creationId xmlns:a16="http://schemas.microsoft.com/office/drawing/2014/main" id="{70143511-03E6-4C88-AE99-8AAF4901484B}"/>
              </a:ext>
            </a:extLst>
          </p:cNvPr>
          <p:cNvSpPr txBox="1">
            <a:spLocks noChangeArrowheads="1"/>
          </p:cNvSpPr>
          <p:nvPr/>
        </p:nvSpPr>
        <p:spPr bwMode="auto">
          <a:xfrm>
            <a:off x="7341765" y="4046918"/>
            <a:ext cx="3044956" cy="28110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Teaching Methodology</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Fundamentals</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Dryland Skills</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Forward Skills</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Backward Skills</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Inward Skills</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Reverse Skills</a:t>
            </a:r>
          </a:p>
          <a:p>
            <a:pPr marL="285750" indent="-137160">
              <a:lnSpc>
                <a:spcPct val="119000"/>
              </a:lnSpc>
              <a:spcAft>
                <a:spcPts val="300"/>
              </a:spcAft>
              <a:buFont typeface="Titillium" panose="00000500000000000000" pitchFamily="50" charset="0"/>
              <a:buChar char="-"/>
            </a:pPr>
            <a:r>
              <a:rPr lang="en-US" sz="1600" kern="1400" dirty="0">
                <a:solidFill>
                  <a:srgbClr val="003798"/>
                </a:solidFill>
                <a:latin typeface="+mj-lt"/>
              </a:rPr>
              <a:t>Twisting Skills</a:t>
            </a:r>
            <a:endParaRPr lang="en-US" sz="1600" kern="1400" dirty="0">
              <a:solidFill>
                <a:srgbClr val="000000"/>
              </a:solidFill>
              <a:latin typeface="+mj-lt"/>
            </a:endParaRPr>
          </a:p>
        </p:txBody>
      </p:sp>
      <p:sp>
        <p:nvSpPr>
          <p:cNvPr id="11" name="Text Box 14">
            <a:extLst>
              <a:ext uri="{FF2B5EF4-FFF2-40B4-BE49-F238E27FC236}">
                <a16:creationId xmlns:a16="http://schemas.microsoft.com/office/drawing/2014/main" id="{8C823AD7-BDE2-4C75-BC2D-14894C4DD5E3}"/>
              </a:ext>
            </a:extLst>
          </p:cNvPr>
          <p:cNvSpPr txBox="1">
            <a:spLocks noChangeArrowheads="1"/>
          </p:cNvSpPr>
          <p:nvPr/>
        </p:nvSpPr>
        <p:spPr bwMode="auto">
          <a:xfrm>
            <a:off x="1834393" y="3656041"/>
            <a:ext cx="3228701" cy="4575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dirty="0">
                <a:solidFill>
                  <a:srgbClr val="D21034"/>
                </a:solidFill>
                <a:latin typeface="+mj-lt"/>
              </a:rPr>
              <a:t>Course Objectives</a:t>
            </a:r>
            <a:endParaRPr lang="en-US" altLang="en-US" sz="2400" dirty="0">
              <a:latin typeface="+mj-lt"/>
            </a:endParaRPr>
          </a:p>
        </p:txBody>
      </p:sp>
      <p:sp>
        <p:nvSpPr>
          <p:cNvPr id="12" name="Text Box 14">
            <a:extLst>
              <a:ext uri="{FF2B5EF4-FFF2-40B4-BE49-F238E27FC236}">
                <a16:creationId xmlns:a16="http://schemas.microsoft.com/office/drawing/2014/main" id="{0A2099DE-6C58-4B54-A785-81C1834C35D5}"/>
              </a:ext>
            </a:extLst>
          </p:cNvPr>
          <p:cNvSpPr txBox="1">
            <a:spLocks noChangeArrowheads="1"/>
          </p:cNvSpPr>
          <p:nvPr/>
        </p:nvSpPr>
        <p:spPr bwMode="auto">
          <a:xfrm>
            <a:off x="7481730" y="3656041"/>
            <a:ext cx="3044956" cy="449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dirty="0">
                <a:solidFill>
                  <a:srgbClr val="D21034"/>
                </a:solidFill>
                <a:latin typeface="+mj-lt"/>
              </a:rPr>
              <a:t>Units</a:t>
            </a:r>
            <a:endParaRPr lang="en-US" altLang="en-US" sz="2400" dirty="0">
              <a:latin typeface="+mj-lt"/>
            </a:endParaRPr>
          </a:p>
        </p:txBody>
      </p:sp>
      <p:sp>
        <p:nvSpPr>
          <p:cNvPr id="13" name="Text Box 13">
            <a:extLst>
              <a:ext uri="{FF2B5EF4-FFF2-40B4-BE49-F238E27FC236}">
                <a16:creationId xmlns:a16="http://schemas.microsoft.com/office/drawing/2014/main" id="{E8ADC7CD-DCC7-454B-957A-7B36E6CFED4B}"/>
              </a:ext>
            </a:extLst>
          </p:cNvPr>
          <p:cNvSpPr txBox="1">
            <a:spLocks noChangeArrowheads="1"/>
          </p:cNvSpPr>
          <p:nvPr/>
        </p:nvSpPr>
        <p:spPr bwMode="auto">
          <a:xfrm>
            <a:off x="1666117" y="4105772"/>
            <a:ext cx="5192179" cy="2752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Tx/>
              <a:buChar char="-"/>
            </a:pPr>
            <a:r>
              <a:rPr lang="en-US" altLang="en-US" sz="1600" kern="1400" dirty="0">
                <a:solidFill>
                  <a:srgbClr val="003798"/>
                </a:solidFill>
                <a:latin typeface="+mj-lt"/>
              </a:rPr>
              <a:t>Coaching Fundamentals: components of a dive, direction designations and position designations</a:t>
            </a:r>
          </a:p>
          <a:p>
            <a:pPr marL="285750" indent="-137160">
              <a:lnSpc>
                <a:spcPct val="119000"/>
              </a:lnSpc>
              <a:spcAft>
                <a:spcPts val="300"/>
              </a:spcAft>
              <a:buFontTx/>
              <a:buChar char="-"/>
            </a:pPr>
            <a:r>
              <a:rPr lang="en-US" altLang="en-US" sz="1600" kern="1400" dirty="0">
                <a:solidFill>
                  <a:srgbClr val="003798"/>
                </a:solidFill>
                <a:latin typeface="+mj-lt"/>
              </a:rPr>
              <a:t>Dryland: body positioning, drills, basic jumping skills and hurdle progressions</a:t>
            </a:r>
          </a:p>
          <a:p>
            <a:pPr marL="285750" indent="-137160">
              <a:lnSpc>
                <a:spcPct val="119000"/>
              </a:lnSpc>
              <a:spcAft>
                <a:spcPts val="300"/>
              </a:spcAft>
              <a:buFontTx/>
              <a:buChar char="-"/>
            </a:pPr>
            <a:r>
              <a:rPr lang="en-US" altLang="en-US" sz="1600" kern="1400" dirty="0">
                <a:solidFill>
                  <a:srgbClr val="003798"/>
                </a:solidFill>
                <a:latin typeface="+mj-lt"/>
              </a:rPr>
              <a:t>Forward and Backward Dives: feet-first entry, front fall-in, headfirst entry</a:t>
            </a:r>
          </a:p>
          <a:p>
            <a:pPr marL="285750" indent="-137160">
              <a:lnSpc>
                <a:spcPct val="119000"/>
              </a:lnSpc>
              <a:spcAft>
                <a:spcPts val="300"/>
              </a:spcAft>
              <a:buFontTx/>
              <a:buChar char="-"/>
            </a:pPr>
            <a:r>
              <a:rPr lang="en-US" altLang="en-US" sz="1600" kern="1400" dirty="0">
                <a:solidFill>
                  <a:srgbClr val="003798"/>
                </a:solidFill>
                <a:latin typeface="+mj-lt"/>
              </a:rPr>
              <a:t>Inward, Reverse and Twisting Skills: demonstrations and testing</a:t>
            </a:r>
          </a:p>
        </p:txBody>
      </p:sp>
      <p:sp>
        <p:nvSpPr>
          <p:cNvPr id="18" name="Rectangle 7">
            <a:extLst>
              <a:ext uri="{FF2B5EF4-FFF2-40B4-BE49-F238E27FC236}">
                <a16:creationId xmlns:a16="http://schemas.microsoft.com/office/drawing/2014/main" id="{6D724F2D-E660-4F49-8C8A-6BDFB5B2AF0C}"/>
              </a:ext>
            </a:extLst>
          </p:cNvPr>
          <p:cNvSpPr>
            <a:spLocks noChangeArrowheads="1"/>
          </p:cNvSpPr>
          <p:nvPr/>
        </p:nvSpPr>
        <p:spPr bwMode="auto">
          <a:xfrm>
            <a:off x="0" y="995066"/>
            <a:ext cx="12205065" cy="1709852"/>
          </a:xfrm>
          <a:prstGeom prst="rect">
            <a:avLst/>
          </a:prstGeom>
          <a:solidFill>
            <a:srgbClr val="FFFFFF">
              <a:alpha val="72000"/>
            </a:srgbClr>
          </a:solidFill>
          <a:ln w="19050" algn="in">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sp>
        <p:nvSpPr>
          <p:cNvPr id="19" name="Text Box 10">
            <a:extLst>
              <a:ext uri="{FF2B5EF4-FFF2-40B4-BE49-F238E27FC236}">
                <a16:creationId xmlns:a16="http://schemas.microsoft.com/office/drawing/2014/main" id="{007E173A-8181-479F-B0D5-B72AABB99130}"/>
              </a:ext>
            </a:extLst>
          </p:cNvPr>
          <p:cNvSpPr txBox="1">
            <a:spLocks noChangeArrowheads="1"/>
          </p:cNvSpPr>
          <p:nvPr/>
        </p:nvSpPr>
        <p:spPr bwMode="auto">
          <a:xfrm>
            <a:off x="6417755" y="1230380"/>
            <a:ext cx="4676682"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algn="ctr">
              <a:lnSpc>
                <a:spcPct val="85000"/>
              </a:lnSpc>
            </a:pPr>
            <a:r>
              <a:rPr lang="en-US" sz="4400" b="1" kern="1400" dirty="0">
                <a:solidFill>
                  <a:srgbClr val="004F94"/>
                </a:solidFill>
              </a:rPr>
              <a:t>Coaching Diving</a:t>
            </a:r>
            <a:endParaRPr lang="en-US" sz="4400" b="1" kern="1400" dirty="0">
              <a:solidFill>
                <a:srgbClr val="0000CC"/>
              </a:solidFill>
              <a:latin typeface="Titillium" panose="00000500000000000000" pitchFamily="50" charset="0"/>
            </a:endParaRPr>
          </a:p>
        </p:txBody>
      </p:sp>
      <p:pic>
        <p:nvPicPr>
          <p:cNvPr id="20" name="Picture 19">
            <a:extLst>
              <a:ext uri="{FF2B5EF4-FFF2-40B4-BE49-F238E27FC236}">
                <a16:creationId xmlns:a16="http://schemas.microsoft.com/office/drawing/2014/main" id="{0479B38D-F8C6-4D06-A27B-214490AC10D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56067" y="1235172"/>
            <a:ext cx="828524" cy="1209645"/>
          </a:xfrm>
          <a:prstGeom prst="rect">
            <a:avLst/>
          </a:prstGeom>
        </p:spPr>
      </p:pic>
      <p:pic>
        <p:nvPicPr>
          <p:cNvPr id="21" name="Picture 20">
            <a:extLst>
              <a:ext uri="{FF2B5EF4-FFF2-40B4-BE49-F238E27FC236}">
                <a16:creationId xmlns:a16="http://schemas.microsoft.com/office/drawing/2014/main" id="{35492A38-FB26-4506-BF31-E07A85AD466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497315" y="1206009"/>
            <a:ext cx="1394210" cy="1173731"/>
          </a:xfrm>
          <a:prstGeom prst="rect">
            <a:avLst/>
          </a:prstGeom>
        </p:spPr>
      </p:pic>
      <p:pic>
        <p:nvPicPr>
          <p:cNvPr id="22" name="Picture 21">
            <a:extLst>
              <a:ext uri="{FF2B5EF4-FFF2-40B4-BE49-F238E27FC236}">
                <a16:creationId xmlns:a16="http://schemas.microsoft.com/office/drawing/2014/main" id="{5C45E760-D9C2-4B52-B33C-B7029ADDA5A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878266" y="1389357"/>
            <a:ext cx="1207173" cy="937610"/>
          </a:xfrm>
          <a:prstGeom prst="rect">
            <a:avLst/>
          </a:prstGeom>
        </p:spPr>
      </p:pic>
    </p:spTree>
    <p:extLst>
      <p:ext uri="{BB962C8B-B14F-4D97-AF65-F5344CB8AC3E}">
        <p14:creationId xmlns:p14="http://schemas.microsoft.com/office/powerpoint/2010/main" val="15077723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 name="Picture 2">
            <a:extLst>
              <a:ext uri="{FF2B5EF4-FFF2-40B4-BE49-F238E27FC236}">
                <a16:creationId xmlns:a16="http://schemas.microsoft.com/office/drawing/2014/main" id="{21055776-348E-44A0-893F-A9ABF2885A4A}"/>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2"/>
            <a:ext cx="12192000" cy="36237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7" name="Rectangle 7">
            <a:extLst>
              <a:ext uri="{FF2B5EF4-FFF2-40B4-BE49-F238E27FC236}">
                <a16:creationId xmlns:a16="http://schemas.microsoft.com/office/drawing/2014/main" id="{5EDA05F9-D704-4E1B-AB85-236DE943EAFE}"/>
              </a:ext>
            </a:extLst>
          </p:cNvPr>
          <p:cNvSpPr>
            <a:spLocks noChangeArrowheads="1"/>
          </p:cNvSpPr>
          <p:nvPr/>
        </p:nvSpPr>
        <p:spPr bwMode="auto">
          <a:xfrm>
            <a:off x="0" y="995066"/>
            <a:ext cx="12205065" cy="1709852"/>
          </a:xfrm>
          <a:prstGeom prst="rect">
            <a:avLst/>
          </a:prstGeom>
          <a:solidFill>
            <a:srgbClr val="FFFFFF">
              <a:alpha val="72000"/>
            </a:srgbClr>
          </a:solidFill>
          <a:ln w="19050" algn="in">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sp>
        <p:nvSpPr>
          <p:cNvPr id="18" name="Text Box 10">
            <a:extLst>
              <a:ext uri="{FF2B5EF4-FFF2-40B4-BE49-F238E27FC236}">
                <a16:creationId xmlns:a16="http://schemas.microsoft.com/office/drawing/2014/main" id="{BCAD9964-1744-4E14-8D2D-4FDDC2293010}"/>
              </a:ext>
            </a:extLst>
          </p:cNvPr>
          <p:cNvSpPr txBox="1">
            <a:spLocks noChangeArrowheads="1"/>
          </p:cNvSpPr>
          <p:nvPr/>
        </p:nvSpPr>
        <p:spPr bwMode="auto">
          <a:xfrm>
            <a:off x="6417755" y="1230380"/>
            <a:ext cx="4676682"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ctr" anchorCtr="0" compatLnSpc="1">
            <a:prstTxWarp prst="textNoShape">
              <a:avLst/>
            </a:prstTxWarp>
          </a:bodyPr>
          <a:lstStyle/>
          <a:p>
            <a:pPr algn="ctr">
              <a:lnSpc>
                <a:spcPct val="85000"/>
              </a:lnSpc>
            </a:pPr>
            <a:r>
              <a:rPr lang="en-US" sz="4400" b="1" kern="1400" dirty="0">
                <a:solidFill>
                  <a:srgbClr val="004F94"/>
                </a:solidFill>
                <a:latin typeface="+mj-lt"/>
              </a:rPr>
              <a:t>Officiating Swimming &amp; Diving</a:t>
            </a:r>
            <a:endParaRPr lang="en-US" sz="4400" b="1" kern="1400" dirty="0">
              <a:solidFill>
                <a:srgbClr val="0000CC"/>
              </a:solidFill>
              <a:latin typeface="Titillium" panose="00000500000000000000" pitchFamily="50" charset="0"/>
            </a:endParaRPr>
          </a:p>
        </p:txBody>
      </p:sp>
      <p:sp>
        <p:nvSpPr>
          <p:cNvPr id="19" name="Text Box 13">
            <a:extLst>
              <a:ext uri="{FF2B5EF4-FFF2-40B4-BE49-F238E27FC236}">
                <a16:creationId xmlns:a16="http://schemas.microsoft.com/office/drawing/2014/main" id="{2CF57C84-65CF-4186-AC80-D5D4E208AA02}"/>
              </a:ext>
            </a:extLst>
          </p:cNvPr>
          <p:cNvSpPr txBox="1">
            <a:spLocks noChangeArrowheads="1"/>
          </p:cNvSpPr>
          <p:nvPr/>
        </p:nvSpPr>
        <p:spPr bwMode="auto">
          <a:xfrm>
            <a:off x="7353283" y="4145858"/>
            <a:ext cx="4168906" cy="18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Tx/>
              <a:buChar char="-"/>
            </a:pPr>
            <a:r>
              <a:rPr lang="en-US" sz="1600" kern="1400" dirty="0">
                <a:solidFill>
                  <a:srgbClr val="003798"/>
                </a:solidFill>
                <a:latin typeface="+mj-lt"/>
              </a:rPr>
              <a:t>Elements of Professional Development </a:t>
            </a:r>
          </a:p>
          <a:p>
            <a:pPr marL="285750" indent="-137160">
              <a:lnSpc>
                <a:spcPct val="119000"/>
              </a:lnSpc>
              <a:spcAft>
                <a:spcPts val="300"/>
              </a:spcAft>
              <a:buFontTx/>
              <a:buChar char="-"/>
            </a:pPr>
            <a:r>
              <a:rPr lang="en-US" sz="1600" kern="1400" dirty="0">
                <a:solidFill>
                  <a:srgbClr val="003798"/>
                </a:solidFill>
                <a:latin typeface="+mj-lt"/>
              </a:rPr>
              <a:t>Officiating Swimming </a:t>
            </a:r>
          </a:p>
          <a:p>
            <a:pPr marL="285750" indent="-137160">
              <a:lnSpc>
                <a:spcPct val="119000"/>
              </a:lnSpc>
              <a:spcAft>
                <a:spcPts val="300"/>
              </a:spcAft>
              <a:buFontTx/>
              <a:buChar char="-"/>
            </a:pPr>
            <a:r>
              <a:rPr lang="en-US" sz="1600" kern="1400" dirty="0">
                <a:solidFill>
                  <a:srgbClr val="003798"/>
                </a:solidFill>
                <a:latin typeface="+mj-lt"/>
              </a:rPr>
              <a:t>Officiating Diving </a:t>
            </a:r>
          </a:p>
          <a:p>
            <a:pPr marL="285750" indent="-137160">
              <a:lnSpc>
                <a:spcPct val="119000"/>
              </a:lnSpc>
              <a:spcAft>
                <a:spcPts val="300"/>
              </a:spcAft>
              <a:buFontTx/>
              <a:buChar char="-"/>
            </a:pPr>
            <a:r>
              <a:rPr lang="en-US" sz="1600" kern="1400" dirty="0">
                <a:solidFill>
                  <a:srgbClr val="003798"/>
                </a:solidFill>
                <a:latin typeface="+mj-lt"/>
              </a:rPr>
              <a:t>Judging Practicum </a:t>
            </a:r>
            <a:endParaRPr lang="en-US" altLang="en-US" sz="1400" kern="1400" dirty="0">
              <a:solidFill>
                <a:srgbClr val="003798"/>
              </a:solidFill>
            </a:endParaRPr>
          </a:p>
          <a:p>
            <a:pPr marL="285750" indent="-137160">
              <a:lnSpc>
                <a:spcPct val="119000"/>
              </a:lnSpc>
              <a:spcAft>
                <a:spcPts val="300"/>
              </a:spcAft>
              <a:buFont typeface="Titillium" panose="00000500000000000000" pitchFamily="50" charset="0"/>
              <a:buChar char="-"/>
            </a:pPr>
            <a:endParaRPr lang="en-US" sz="1600" kern="1400" dirty="0">
              <a:solidFill>
                <a:srgbClr val="000000"/>
              </a:solidFill>
              <a:latin typeface="+mj-lt"/>
            </a:endParaRPr>
          </a:p>
        </p:txBody>
      </p:sp>
      <p:sp>
        <p:nvSpPr>
          <p:cNvPr id="22" name="Text Box 13">
            <a:extLst>
              <a:ext uri="{FF2B5EF4-FFF2-40B4-BE49-F238E27FC236}">
                <a16:creationId xmlns:a16="http://schemas.microsoft.com/office/drawing/2014/main" id="{599C34E3-D334-466D-87B2-FA1C74C3F223}"/>
              </a:ext>
            </a:extLst>
          </p:cNvPr>
          <p:cNvSpPr txBox="1">
            <a:spLocks noChangeArrowheads="1"/>
          </p:cNvSpPr>
          <p:nvPr/>
        </p:nvSpPr>
        <p:spPr bwMode="auto">
          <a:xfrm>
            <a:off x="1708558" y="4138459"/>
            <a:ext cx="4105276" cy="25307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85750" indent="-137160">
              <a:lnSpc>
                <a:spcPct val="119000"/>
              </a:lnSpc>
              <a:spcAft>
                <a:spcPts val="300"/>
              </a:spcAft>
              <a:buFontTx/>
              <a:buChar char="-"/>
            </a:pPr>
            <a:r>
              <a:rPr lang="en-US" sz="1600" kern="1400" dirty="0">
                <a:solidFill>
                  <a:srgbClr val="003798"/>
                </a:solidFill>
                <a:latin typeface="+mj-lt"/>
              </a:rPr>
              <a:t>Understand the roles of professionalism, rules knowledge, and communication and how they help ensure a fair meet. </a:t>
            </a:r>
          </a:p>
          <a:p>
            <a:pPr marL="285750" indent="-137160">
              <a:lnSpc>
                <a:spcPct val="119000"/>
              </a:lnSpc>
              <a:spcAft>
                <a:spcPts val="300"/>
              </a:spcAft>
              <a:buFontTx/>
              <a:buChar char="-"/>
            </a:pPr>
            <a:r>
              <a:rPr lang="en-US" sz="1600" kern="1400" dirty="0">
                <a:solidFill>
                  <a:srgbClr val="003798"/>
                </a:solidFill>
                <a:latin typeface="+mj-lt"/>
              </a:rPr>
              <a:t>Know how to consistently identify swimming violations in each type of event. </a:t>
            </a:r>
          </a:p>
          <a:p>
            <a:pPr marL="285750" indent="-137160">
              <a:lnSpc>
                <a:spcPct val="119000"/>
              </a:lnSpc>
              <a:spcAft>
                <a:spcPts val="300"/>
              </a:spcAft>
              <a:buFontTx/>
              <a:buChar char="-"/>
            </a:pPr>
            <a:r>
              <a:rPr lang="en-US" sz="1600" kern="1400" dirty="0">
                <a:solidFill>
                  <a:srgbClr val="003798"/>
                </a:solidFill>
                <a:latin typeface="+mj-lt"/>
              </a:rPr>
              <a:t>Learn the elements of a proper dive and how to score dives appropriately.</a:t>
            </a:r>
          </a:p>
        </p:txBody>
      </p:sp>
      <p:pic>
        <p:nvPicPr>
          <p:cNvPr id="23" name="Picture 22">
            <a:extLst>
              <a:ext uri="{FF2B5EF4-FFF2-40B4-BE49-F238E27FC236}">
                <a16:creationId xmlns:a16="http://schemas.microsoft.com/office/drawing/2014/main" id="{6CBF27C6-35E5-4635-B2C7-6629D6F2AF7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56067" y="1235172"/>
            <a:ext cx="828524" cy="1209645"/>
          </a:xfrm>
          <a:prstGeom prst="rect">
            <a:avLst/>
          </a:prstGeom>
        </p:spPr>
      </p:pic>
      <p:pic>
        <p:nvPicPr>
          <p:cNvPr id="24" name="Picture 23">
            <a:extLst>
              <a:ext uri="{FF2B5EF4-FFF2-40B4-BE49-F238E27FC236}">
                <a16:creationId xmlns:a16="http://schemas.microsoft.com/office/drawing/2014/main" id="{B48297EF-4141-4131-B81D-61A43B3C093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497315" y="1206009"/>
            <a:ext cx="1394210" cy="1173731"/>
          </a:xfrm>
          <a:prstGeom prst="rect">
            <a:avLst/>
          </a:prstGeom>
        </p:spPr>
      </p:pic>
      <p:pic>
        <p:nvPicPr>
          <p:cNvPr id="25" name="Picture 24">
            <a:extLst>
              <a:ext uri="{FF2B5EF4-FFF2-40B4-BE49-F238E27FC236}">
                <a16:creationId xmlns:a16="http://schemas.microsoft.com/office/drawing/2014/main" id="{9C44F031-B2F4-4F14-8FB4-C1F699F6B12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878266" y="1389357"/>
            <a:ext cx="1207173" cy="937610"/>
          </a:xfrm>
          <a:prstGeom prst="rect">
            <a:avLst/>
          </a:prstGeom>
        </p:spPr>
      </p:pic>
      <p:sp>
        <p:nvSpPr>
          <p:cNvPr id="26" name="TextBox 25">
            <a:extLst>
              <a:ext uri="{FF2B5EF4-FFF2-40B4-BE49-F238E27FC236}">
                <a16:creationId xmlns:a16="http://schemas.microsoft.com/office/drawing/2014/main" id="{231BCF2E-FDFA-45ED-8411-2DEA151BC8C3}"/>
              </a:ext>
            </a:extLst>
          </p:cNvPr>
          <p:cNvSpPr txBox="1"/>
          <p:nvPr/>
        </p:nvSpPr>
        <p:spPr>
          <a:xfrm>
            <a:off x="6474972" y="6065897"/>
            <a:ext cx="4960373" cy="626838"/>
          </a:xfrm>
          <a:prstGeom prst="rect">
            <a:avLst/>
          </a:prstGeom>
          <a:noFill/>
        </p:spPr>
        <p:txBody>
          <a:bodyPr wrap="square" rtlCol="0">
            <a:spAutoFit/>
          </a:bodyPr>
          <a:lstStyle/>
          <a:p>
            <a:pPr marL="148590" algn="r">
              <a:lnSpc>
                <a:spcPct val="119000"/>
              </a:lnSpc>
              <a:spcAft>
                <a:spcPts val="300"/>
              </a:spcAft>
            </a:pPr>
            <a:r>
              <a:rPr lang="en-US" sz="1400" i="1" kern="1400" dirty="0">
                <a:solidFill>
                  <a:srgbClr val="003798"/>
                </a:solidFill>
                <a:latin typeface="+mj-lt"/>
              </a:rPr>
              <a:t>Unlimited access to course for 1 year from the date of purchase</a:t>
            </a:r>
          </a:p>
          <a:p>
            <a:pPr marL="148590" algn="r">
              <a:lnSpc>
                <a:spcPct val="119000"/>
              </a:lnSpc>
              <a:spcAft>
                <a:spcPts val="300"/>
              </a:spcAft>
            </a:pPr>
            <a:r>
              <a:rPr lang="en-US" sz="1400" i="1" kern="1400" dirty="0">
                <a:solidFill>
                  <a:srgbClr val="003798"/>
                </a:solidFill>
                <a:latin typeface="+mj-lt"/>
              </a:rPr>
              <a:t>Approved by NFHS for 3 course clock hours </a:t>
            </a:r>
          </a:p>
        </p:txBody>
      </p:sp>
      <p:sp>
        <p:nvSpPr>
          <p:cNvPr id="14" name="Text Box 14">
            <a:extLst>
              <a:ext uri="{FF2B5EF4-FFF2-40B4-BE49-F238E27FC236}">
                <a16:creationId xmlns:a16="http://schemas.microsoft.com/office/drawing/2014/main" id="{E74B1B18-B74B-46D0-B4EA-C5FD9D3A06A3}"/>
              </a:ext>
            </a:extLst>
          </p:cNvPr>
          <p:cNvSpPr txBox="1">
            <a:spLocks noChangeArrowheads="1"/>
          </p:cNvSpPr>
          <p:nvPr/>
        </p:nvSpPr>
        <p:spPr bwMode="auto">
          <a:xfrm>
            <a:off x="1834393" y="3656041"/>
            <a:ext cx="3228701" cy="4575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dirty="0">
                <a:solidFill>
                  <a:srgbClr val="D21034"/>
                </a:solidFill>
                <a:latin typeface="+mj-lt"/>
              </a:rPr>
              <a:t>Course Objectives</a:t>
            </a:r>
            <a:endParaRPr lang="en-US" altLang="en-US" sz="2400" dirty="0">
              <a:latin typeface="+mj-lt"/>
            </a:endParaRPr>
          </a:p>
        </p:txBody>
      </p:sp>
      <p:sp>
        <p:nvSpPr>
          <p:cNvPr id="15" name="Text Box 14">
            <a:extLst>
              <a:ext uri="{FF2B5EF4-FFF2-40B4-BE49-F238E27FC236}">
                <a16:creationId xmlns:a16="http://schemas.microsoft.com/office/drawing/2014/main" id="{38F1BE48-44BD-42E9-AB09-C5FD23DA99FF}"/>
              </a:ext>
            </a:extLst>
          </p:cNvPr>
          <p:cNvSpPr txBox="1">
            <a:spLocks noChangeArrowheads="1"/>
          </p:cNvSpPr>
          <p:nvPr/>
        </p:nvSpPr>
        <p:spPr bwMode="auto">
          <a:xfrm>
            <a:off x="7481730" y="3656041"/>
            <a:ext cx="3044956" cy="449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r>
              <a:rPr lang="en-US" altLang="en-US" sz="2400" b="1" dirty="0">
                <a:solidFill>
                  <a:srgbClr val="D21034"/>
                </a:solidFill>
                <a:latin typeface="+mj-lt"/>
              </a:rPr>
              <a:t>Units</a:t>
            </a:r>
            <a:endParaRPr lang="en-US" altLang="en-US" sz="2400" dirty="0">
              <a:latin typeface="+mj-lt"/>
            </a:endParaRPr>
          </a:p>
        </p:txBody>
      </p:sp>
    </p:spTree>
    <p:extLst>
      <p:ext uri="{BB962C8B-B14F-4D97-AF65-F5344CB8AC3E}">
        <p14:creationId xmlns:p14="http://schemas.microsoft.com/office/powerpoint/2010/main" val="31374039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4097A7A-D141-48C5-82FA-7CDB4CA54B17}"/>
              </a:ext>
            </a:extLst>
          </p:cNvPr>
          <p:cNvSpPr>
            <a:spLocks noGrp="1"/>
          </p:cNvSpPr>
          <p:nvPr>
            <p:ph type="title"/>
          </p:nvPr>
        </p:nvSpPr>
        <p:spPr>
          <a:xfrm>
            <a:off x="963085" y="4406901"/>
            <a:ext cx="8868545" cy="1738526"/>
          </a:xfrm>
        </p:spPr>
        <p:txBody>
          <a:bodyPr/>
          <a:lstStyle/>
          <a:p>
            <a:br>
              <a:rPr lang="en-US" dirty="0"/>
            </a:br>
            <a:r>
              <a:rPr lang="en-US" dirty="0"/>
              <a:t>2019-20 </a:t>
            </a:r>
            <a:r>
              <a:rPr lang="en-US" dirty="0" err="1"/>
              <a:t>nfhs</a:t>
            </a:r>
            <a:r>
              <a:rPr lang="en-US" dirty="0"/>
              <a:t> swimming and diving </a:t>
            </a:r>
            <a:br>
              <a:rPr lang="en-US" dirty="0"/>
            </a:br>
            <a:endParaRPr lang="en-US" dirty="0"/>
          </a:p>
        </p:txBody>
      </p:sp>
      <p:sp>
        <p:nvSpPr>
          <p:cNvPr id="6" name="Text Placeholder 5">
            <a:extLst>
              <a:ext uri="{FF2B5EF4-FFF2-40B4-BE49-F238E27FC236}">
                <a16:creationId xmlns:a16="http://schemas.microsoft.com/office/drawing/2014/main" id="{BDE44A75-DDB9-4854-ABAB-FDD71E467328}"/>
              </a:ext>
            </a:extLst>
          </p:cNvPr>
          <p:cNvSpPr>
            <a:spLocks noGrp="1"/>
          </p:cNvSpPr>
          <p:nvPr>
            <p:ph type="body" idx="1"/>
          </p:nvPr>
        </p:nvSpPr>
        <p:spPr/>
        <p:txBody>
          <a:bodyPr/>
          <a:lstStyle/>
          <a:p>
            <a:r>
              <a:rPr lang="en-US" dirty="0"/>
              <a:t>Resources</a:t>
            </a:r>
          </a:p>
        </p:txBody>
      </p:sp>
    </p:spTree>
    <p:extLst>
      <p:ext uri="{BB962C8B-B14F-4D97-AF65-F5344CB8AC3E}">
        <p14:creationId xmlns:p14="http://schemas.microsoft.com/office/powerpoint/2010/main" val="33939254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63D1A-4289-4047-A052-B7E6B9F4A78C}"/>
              </a:ext>
            </a:extLst>
          </p:cNvPr>
          <p:cNvSpPr>
            <a:spLocks noGrp="1"/>
          </p:cNvSpPr>
          <p:nvPr>
            <p:ph type="title"/>
          </p:nvPr>
        </p:nvSpPr>
        <p:spPr/>
        <p:txBody>
          <a:bodyPr/>
          <a:lstStyle/>
          <a:p>
            <a:r>
              <a:rPr lang="en-US" altLang="en-US" dirty="0" err="1"/>
              <a:t>Nfhs</a:t>
            </a:r>
            <a:r>
              <a:rPr lang="en-US" altLang="en-US" dirty="0"/>
              <a:t> Swimming and Diving Officials’ </a:t>
            </a:r>
            <a:br>
              <a:rPr lang="en-US" altLang="en-US" dirty="0"/>
            </a:br>
            <a:r>
              <a:rPr lang="en-US" altLang="en-US" dirty="0"/>
              <a:t>Guidelines Manuals</a:t>
            </a:r>
            <a:endParaRPr lang="en-US" dirty="0"/>
          </a:p>
        </p:txBody>
      </p:sp>
      <p:sp>
        <p:nvSpPr>
          <p:cNvPr id="4" name="Footer Placeholder 3">
            <a:extLst>
              <a:ext uri="{FF2B5EF4-FFF2-40B4-BE49-F238E27FC236}">
                <a16:creationId xmlns:a16="http://schemas.microsoft.com/office/drawing/2014/main" id="{EBA99827-A0AF-43E1-9743-2FEE1018DBA8}"/>
              </a:ext>
            </a:extLst>
          </p:cNvPr>
          <p:cNvSpPr>
            <a:spLocks noGrp="1"/>
          </p:cNvSpPr>
          <p:nvPr>
            <p:ph type="ftr" sz="quarter" idx="11"/>
          </p:nvPr>
        </p:nvSpPr>
        <p:spPr/>
        <p:txBody>
          <a:bodyPr/>
          <a:lstStyle/>
          <a:p>
            <a:pPr>
              <a:defRPr/>
            </a:pPr>
            <a:r>
              <a:rPr lang="en-US"/>
              <a:t>www.nfhs.org</a:t>
            </a:r>
          </a:p>
        </p:txBody>
      </p:sp>
      <p:sp>
        <p:nvSpPr>
          <p:cNvPr id="8" name="Rectangle 7">
            <a:extLst>
              <a:ext uri="{FF2B5EF4-FFF2-40B4-BE49-F238E27FC236}">
                <a16:creationId xmlns:a16="http://schemas.microsoft.com/office/drawing/2014/main" id="{877CCE9B-ED9B-4755-812B-E61AC4326F38}"/>
              </a:ext>
            </a:extLst>
          </p:cNvPr>
          <p:cNvSpPr/>
          <p:nvPr/>
        </p:nvSpPr>
        <p:spPr>
          <a:xfrm>
            <a:off x="3138616" y="4913009"/>
            <a:ext cx="6096000" cy="1200329"/>
          </a:xfrm>
          <a:prstGeom prst="rect">
            <a:avLst/>
          </a:prstGeom>
        </p:spPr>
        <p:txBody>
          <a:bodyPr>
            <a:spAutoFit/>
          </a:bodyPr>
          <a:lstStyle/>
          <a:p>
            <a:pPr>
              <a:defRPr/>
            </a:pPr>
            <a:r>
              <a:rPr lang="en-US" altLang="en-US" dirty="0"/>
              <a:t>The revised manuals will be available August 1 on the following website locations:</a:t>
            </a:r>
          </a:p>
          <a:p>
            <a:pPr>
              <a:buFont typeface="Wingdings" panose="05000000000000000000" pitchFamily="2" charset="2"/>
              <a:buNone/>
              <a:defRPr/>
            </a:pPr>
            <a:r>
              <a:rPr lang="en-US" altLang="en-US" dirty="0">
                <a:hlinkClick r:id="rId3"/>
              </a:rPr>
              <a:t>http://www.nfhs.org/activities-sports/swimming-diving/</a:t>
            </a:r>
            <a:r>
              <a:rPr lang="en-US" altLang="en-US" dirty="0"/>
              <a:t> </a:t>
            </a:r>
            <a:r>
              <a:rPr lang="en-US" altLang="en-US" dirty="0">
                <a:hlinkClick r:id="rId4"/>
              </a:rPr>
              <a:t>https://arbitersports.com</a:t>
            </a:r>
            <a:endParaRPr lang="en-US" altLang="en-US" dirty="0"/>
          </a:p>
        </p:txBody>
      </p:sp>
      <p:pic>
        <p:nvPicPr>
          <p:cNvPr id="14" name="Content Placeholder 13" descr="A picture containing person, sport, woman, building&#10;&#10;Description automatically generated">
            <a:extLst>
              <a:ext uri="{FF2B5EF4-FFF2-40B4-BE49-F238E27FC236}">
                <a16:creationId xmlns:a16="http://schemas.microsoft.com/office/drawing/2014/main" id="{3C553A9F-7210-4812-9BA7-FE2A1268AF39}"/>
              </a:ext>
            </a:extLst>
          </p:cNvPr>
          <p:cNvPicPr>
            <a:picLocks noGrp="1" noChangeAspect="1"/>
          </p:cNvPicPr>
          <p:nvPr>
            <p:ph idx="1"/>
          </p:nvPr>
        </p:nvPicPr>
        <p:blipFill>
          <a:blip r:embed="rId5" cstate="screen">
            <a:extLst>
              <a:ext uri="{28A0092B-C50C-407E-A947-70E740481C1C}">
                <a14:useLocalDpi xmlns:a14="http://schemas.microsoft.com/office/drawing/2010/main"/>
              </a:ext>
            </a:extLst>
          </a:blip>
          <a:stretch>
            <a:fillRect/>
          </a:stretch>
        </p:blipFill>
        <p:spPr>
          <a:xfrm>
            <a:off x="3574693" y="2051259"/>
            <a:ext cx="2033016" cy="2743200"/>
          </a:xfrm>
        </p:spPr>
      </p:pic>
      <p:pic>
        <p:nvPicPr>
          <p:cNvPr id="16" name="Picture 15" descr="A picture containing person, sport, woman, building&#10;&#10;Description automatically generated">
            <a:extLst>
              <a:ext uri="{FF2B5EF4-FFF2-40B4-BE49-F238E27FC236}">
                <a16:creationId xmlns:a16="http://schemas.microsoft.com/office/drawing/2014/main" id="{55F6C4CD-7C55-44BA-AD8F-EFC5873E5A8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37801" y="2051259"/>
            <a:ext cx="2033016" cy="2743200"/>
          </a:xfrm>
          <a:prstGeom prst="rect">
            <a:avLst/>
          </a:prstGeom>
        </p:spPr>
      </p:pic>
    </p:spTree>
    <p:extLst>
      <p:ext uri="{BB962C8B-B14F-4D97-AF65-F5344CB8AC3E}">
        <p14:creationId xmlns:p14="http://schemas.microsoft.com/office/powerpoint/2010/main" val="25085147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63D1A-4289-4047-A052-B7E6B9F4A78C}"/>
              </a:ext>
            </a:extLst>
          </p:cNvPr>
          <p:cNvSpPr>
            <a:spLocks noGrp="1"/>
          </p:cNvSpPr>
          <p:nvPr>
            <p:ph type="title"/>
          </p:nvPr>
        </p:nvSpPr>
        <p:spPr/>
        <p:txBody>
          <a:bodyPr/>
          <a:lstStyle/>
          <a:p>
            <a:r>
              <a:rPr lang="en-US" altLang="en-US" dirty="0" err="1"/>
              <a:t>Nfhs</a:t>
            </a:r>
            <a:r>
              <a:rPr lang="en-US" altLang="en-US" dirty="0"/>
              <a:t> Swimming and Diving publications</a:t>
            </a:r>
            <a:endParaRPr lang="en-US" dirty="0"/>
          </a:p>
        </p:txBody>
      </p:sp>
      <p:sp>
        <p:nvSpPr>
          <p:cNvPr id="4" name="Footer Placeholder 3">
            <a:extLst>
              <a:ext uri="{FF2B5EF4-FFF2-40B4-BE49-F238E27FC236}">
                <a16:creationId xmlns:a16="http://schemas.microsoft.com/office/drawing/2014/main" id="{EBA99827-A0AF-43E1-9743-2FEE1018DBA8}"/>
              </a:ext>
            </a:extLst>
          </p:cNvPr>
          <p:cNvSpPr>
            <a:spLocks noGrp="1"/>
          </p:cNvSpPr>
          <p:nvPr>
            <p:ph type="ftr" sz="quarter" idx="11"/>
          </p:nvPr>
        </p:nvSpPr>
        <p:spPr/>
        <p:txBody>
          <a:bodyPr/>
          <a:lstStyle/>
          <a:p>
            <a:pPr>
              <a:defRPr/>
            </a:pPr>
            <a:r>
              <a:rPr lang="en-US"/>
              <a:t>www.nfhs.org</a:t>
            </a:r>
          </a:p>
        </p:txBody>
      </p:sp>
      <p:pic>
        <p:nvPicPr>
          <p:cNvPr id="10" name="Picture 6" descr="Close this window">
            <a:extLst>
              <a:ext uri="{FF2B5EF4-FFF2-40B4-BE49-F238E27FC236}">
                <a16:creationId xmlns:a16="http://schemas.microsoft.com/office/drawing/2014/main" id="{C36F2BA9-3A49-4F00-B25A-547AB1EB270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954309" y="3172813"/>
            <a:ext cx="4041775" cy="3022600"/>
          </a:xfrm>
          <a:prstGeom prst="rect">
            <a:avLst/>
          </a:prstGeom>
          <a:noFill/>
          <a:ln>
            <a:solidFill>
              <a:schemeClr val="tx1"/>
            </a:solidFill>
          </a:ln>
          <a:effectLst>
            <a:outerShdw blurRad="50800" dist="38100" dir="2700000" algn="tl" rotWithShape="0">
              <a:prstClr val="black">
                <a:alpha val="40000"/>
              </a:prstClr>
            </a:outerShdw>
          </a:effectLst>
        </p:spPr>
      </p:pic>
      <p:sp>
        <p:nvSpPr>
          <p:cNvPr id="12" name="Rectangle 11">
            <a:extLst>
              <a:ext uri="{FF2B5EF4-FFF2-40B4-BE49-F238E27FC236}">
                <a16:creationId xmlns:a16="http://schemas.microsoft.com/office/drawing/2014/main" id="{2B64639A-BB45-49C5-B118-FF31535FDD84}"/>
              </a:ext>
            </a:extLst>
          </p:cNvPr>
          <p:cNvSpPr/>
          <p:nvPr/>
        </p:nvSpPr>
        <p:spPr>
          <a:xfrm>
            <a:off x="7101347" y="1966439"/>
            <a:ext cx="4247091" cy="1200329"/>
          </a:xfrm>
          <a:prstGeom prst="rect">
            <a:avLst/>
          </a:prstGeom>
        </p:spPr>
        <p:txBody>
          <a:bodyPr wrap="square">
            <a:spAutoFit/>
          </a:bodyPr>
          <a:lstStyle/>
          <a:p>
            <a:pPr eaLnBrk="1" hangingPunct="1">
              <a:defRPr/>
            </a:pPr>
            <a:r>
              <a:rPr lang="en-US" dirty="0"/>
              <a:t>The Rules Book, Scorebook and other</a:t>
            </a:r>
            <a:br>
              <a:rPr lang="en-US" dirty="0"/>
            </a:br>
            <a:r>
              <a:rPr lang="en-US" dirty="0"/>
              <a:t> swimming and diving materials can be </a:t>
            </a:r>
            <a:br>
              <a:rPr lang="en-US" dirty="0"/>
            </a:br>
            <a:r>
              <a:rPr lang="en-US" dirty="0"/>
              <a:t> ordered online at </a:t>
            </a:r>
            <a:r>
              <a:rPr lang="en-US" u="sng" dirty="0">
                <a:hlinkClick r:id="rId4"/>
              </a:rPr>
              <a:t>www.nfhs.com</a:t>
            </a:r>
            <a:r>
              <a:rPr lang="en-US" dirty="0"/>
              <a:t>, or by </a:t>
            </a:r>
            <a:br>
              <a:rPr lang="en-US" dirty="0"/>
            </a:br>
            <a:r>
              <a:rPr lang="en-US" dirty="0"/>
              <a:t>  calling 1-800-776-3462.</a:t>
            </a:r>
          </a:p>
        </p:txBody>
      </p:sp>
      <p:pic>
        <p:nvPicPr>
          <p:cNvPr id="11" name="Content Placeholder 9" descr="A picture containing person, sport, woman&#10;&#10;Description automatically generated">
            <a:extLst>
              <a:ext uri="{FF2B5EF4-FFF2-40B4-BE49-F238E27FC236}">
                <a16:creationId xmlns:a16="http://schemas.microsoft.com/office/drawing/2014/main" id="{5E0A2AFB-B67A-458A-9782-18B3F728A597}"/>
              </a:ext>
            </a:extLst>
          </p:cNvPr>
          <p:cNvPicPr>
            <a:picLocks noGrp="1" noChangeAspect="1"/>
          </p:cNvPicPr>
          <p:nvPr>
            <p:ph idx="1"/>
          </p:nvPr>
        </p:nvPicPr>
        <p:blipFill>
          <a:blip r:embed="rId5" cstate="screen">
            <a:extLst>
              <a:ext uri="{28A0092B-C50C-407E-A947-70E740481C1C}">
                <a14:useLocalDpi xmlns:a14="http://schemas.microsoft.com/office/drawing/2010/main"/>
              </a:ext>
            </a:extLst>
          </a:blip>
          <a:stretch>
            <a:fillRect/>
          </a:stretch>
        </p:blipFill>
        <p:spPr>
          <a:xfrm>
            <a:off x="2518913" y="2143541"/>
            <a:ext cx="3077899" cy="4153087"/>
          </a:xfrm>
        </p:spPr>
      </p:pic>
    </p:spTree>
    <p:extLst>
      <p:ext uri="{BB962C8B-B14F-4D97-AF65-F5344CB8AC3E}">
        <p14:creationId xmlns:p14="http://schemas.microsoft.com/office/powerpoint/2010/main" val="37853581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Title 1">
            <a:extLst>
              <a:ext uri="{FF2B5EF4-FFF2-40B4-BE49-F238E27FC236}">
                <a16:creationId xmlns:a16="http://schemas.microsoft.com/office/drawing/2014/main" id="{68E1A3B4-A4EE-CE40-8633-3100401FAA65}"/>
              </a:ext>
            </a:extLst>
          </p:cNvPr>
          <p:cNvSpPr>
            <a:spLocks noGrp="1" noChangeArrowheads="1"/>
          </p:cNvSpPr>
          <p:nvPr>
            <p:ph type="ctrTitle"/>
          </p:nvPr>
        </p:nvSpPr>
        <p:spPr>
          <a:xfrm>
            <a:off x="2654300" y="2405063"/>
            <a:ext cx="5827713" cy="1646237"/>
          </a:xfrm>
        </p:spPr>
        <p:txBody>
          <a:bodyPr/>
          <a:lstStyle/>
          <a:p>
            <a:r>
              <a:rPr lang="en-US" altLang="en-US" sz="4000" b="1"/>
              <a:t>General Board Changes</a:t>
            </a:r>
          </a:p>
        </p:txBody>
      </p:sp>
      <p:sp>
        <p:nvSpPr>
          <p:cNvPr id="3" name="Subtitle 2">
            <a:extLst>
              <a:ext uri="{FF2B5EF4-FFF2-40B4-BE49-F238E27FC236}">
                <a16:creationId xmlns:a16="http://schemas.microsoft.com/office/drawing/2014/main" id="{87696465-0E2E-774B-AB97-F5CEF03BA645}"/>
              </a:ext>
            </a:extLst>
          </p:cNvPr>
          <p:cNvSpPr>
            <a:spLocks noGrp="1"/>
          </p:cNvSpPr>
          <p:nvPr>
            <p:ph type="subTitle" idx="1"/>
          </p:nvPr>
        </p:nvSpPr>
        <p:spPr>
          <a:xfrm>
            <a:off x="1508125" y="4051300"/>
            <a:ext cx="7767638" cy="1096963"/>
          </a:xfrm>
        </p:spPr>
        <p:txBody>
          <a:bodyPr rtlCol="0">
            <a:normAutofit/>
          </a:bodyPr>
          <a:lstStyle/>
          <a:p>
            <a:pPr defTabSz="457189" fontAlgn="auto">
              <a:spcAft>
                <a:spcPts val="0"/>
              </a:spcAft>
              <a:buFont typeface="Wingdings 3" charset="2"/>
              <a:buNone/>
              <a:defRPr/>
            </a:pPr>
            <a:r>
              <a:rPr lang="en-US" sz="4500" dirty="0"/>
              <a:t>2019-20</a:t>
            </a:r>
          </a:p>
        </p:txBody>
      </p:sp>
      <p:pic>
        <p:nvPicPr>
          <p:cNvPr id="242691" name="Picture 3">
            <a:extLst>
              <a:ext uri="{FF2B5EF4-FFF2-40B4-BE49-F238E27FC236}">
                <a16:creationId xmlns:a16="http://schemas.microsoft.com/office/drawing/2014/main" id="{BAA1DF6D-ABC8-DE41-B522-D8B3A524D98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39978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itle 1">
            <a:extLst>
              <a:ext uri="{FF2B5EF4-FFF2-40B4-BE49-F238E27FC236}">
                <a16:creationId xmlns:a16="http://schemas.microsoft.com/office/drawing/2014/main" id="{27E44BC5-26F3-4449-9FF7-A306EED8A6D9}"/>
              </a:ext>
            </a:extLst>
          </p:cNvPr>
          <p:cNvSpPr>
            <a:spLocks noGrp="1" noChangeArrowheads="1"/>
          </p:cNvSpPr>
          <p:nvPr>
            <p:ph type="title"/>
          </p:nvPr>
        </p:nvSpPr>
        <p:spPr/>
        <p:txBody>
          <a:bodyPr/>
          <a:lstStyle/>
          <a:p>
            <a:r>
              <a:rPr lang="en-US" altLang="en-US" b="1"/>
              <a:t>Gender of Player</a:t>
            </a:r>
            <a:endParaRPr lang="en-US" altLang="en-US"/>
          </a:p>
        </p:txBody>
      </p:sp>
      <p:sp>
        <p:nvSpPr>
          <p:cNvPr id="243714" name="Content Placeholder 2">
            <a:extLst>
              <a:ext uri="{FF2B5EF4-FFF2-40B4-BE49-F238E27FC236}">
                <a16:creationId xmlns:a16="http://schemas.microsoft.com/office/drawing/2014/main" id="{17D1EFAA-A0BF-E044-81A0-2E5F9ADC8BA2}"/>
              </a:ext>
            </a:extLst>
          </p:cNvPr>
          <p:cNvSpPr>
            <a:spLocks noGrp="1" noChangeArrowheads="1"/>
          </p:cNvSpPr>
          <p:nvPr>
            <p:ph idx="1"/>
          </p:nvPr>
        </p:nvSpPr>
        <p:spPr/>
        <p:txBody>
          <a:bodyPr/>
          <a:lstStyle/>
          <a:p>
            <a:r>
              <a:rPr lang="en-US" altLang="en-US" sz="3600" dirty="0"/>
              <a:t>The NCHSAA allows participation in interscholastic athletics for all students, regardless of gender or gender identification.  </a:t>
            </a:r>
          </a:p>
        </p:txBody>
      </p:sp>
      <p:pic>
        <p:nvPicPr>
          <p:cNvPr id="243715" name="Picture 4">
            <a:extLst>
              <a:ext uri="{FF2B5EF4-FFF2-40B4-BE49-F238E27FC236}">
                <a16:creationId xmlns:a16="http://schemas.microsoft.com/office/drawing/2014/main" id="{92C20E44-F604-7C4B-99E2-CECD43E4122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61710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Title 1">
            <a:extLst>
              <a:ext uri="{FF2B5EF4-FFF2-40B4-BE49-F238E27FC236}">
                <a16:creationId xmlns:a16="http://schemas.microsoft.com/office/drawing/2014/main" id="{FD115C53-95D4-E542-9884-B2ED77A8AAA6}"/>
              </a:ext>
            </a:extLst>
          </p:cNvPr>
          <p:cNvSpPr>
            <a:spLocks noGrp="1" noChangeArrowheads="1"/>
          </p:cNvSpPr>
          <p:nvPr>
            <p:ph type="title"/>
          </p:nvPr>
        </p:nvSpPr>
        <p:spPr/>
        <p:txBody>
          <a:bodyPr/>
          <a:lstStyle/>
          <a:p>
            <a:r>
              <a:rPr lang="en-US" altLang="en-US" b="1"/>
              <a:t>Gender of Player</a:t>
            </a:r>
            <a:endParaRPr lang="en-US" altLang="en-US"/>
          </a:p>
        </p:txBody>
      </p:sp>
      <p:sp>
        <p:nvSpPr>
          <p:cNvPr id="245762" name="Content Placeholder 2">
            <a:extLst>
              <a:ext uri="{FF2B5EF4-FFF2-40B4-BE49-F238E27FC236}">
                <a16:creationId xmlns:a16="http://schemas.microsoft.com/office/drawing/2014/main" id="{5073EFBF-E662-8940-9ADF-A93B77B6CE10}"/>
              </a:ext>
            </a:extLst>
          </p:cNvPr>
          <p:cNvSpPr>
            <a:spLocks noGrp="1" noChangeArrowheads="1"/>
          </p:cNvSpPr>
          <p:nvPr>
            <p:ph idx="1"/>
          </p:nvPr>
        </p:nvSpPr>
        <p:spPr>
          <a:xfrm>
            <a:off x="527843" y="2160588"/>
            <a:ext cx="9032875" cy="4697412"/>
          </a:xfrm>
        </p:spPr>
        <p:txBody>
          <a:bodyPr/>
          <a:lstStyle/>
          <a:p>
            <a:r>
              <a:rPr lang="en-US" altLang="en-US" sz="2400" dirty="0"/>
              <a:t>A student may participate based on the gender noted on the student’s certificate of birth.</a:t>
            </a:r>
          </a:p>
          <a:p>
            <a:pPr lvl="1"/>
            <a:r>
              <a:rPr lang="en-US" altLang="en-US" sz="2000" dirty="0"/>
              <a:t>Women shall not participate on a men’s interscholastic athletic team where the school has a women’s team in the same sport or where a school sends an entry to the women’s state playoffs in the same sport.</a:t>
            </a:r>
          </a:p>
          <a:p>
            <a:pPr lvl="2"/>
            <a:r>
              <a:rPr lang="en-US" altLang="en-US" sz="1800" dirty="0"/>
              <a:t>In cases where women are permitted on a men’s team, the school forfeits all participation in the women’s playoffs in the same sport.</a:t>
            </a:r>
          </a:p>
          <a:p>
            <a:pPr lvl="2"/>
            <a:endParaRPr lang="en-US" altLang="en-US" sz="1800" dirty="0"/>
          </a:p>
          <a:p>
            <a:pPr lvl="2"/>
            <a:r>
              <a:rPr lang="en-US" altLang="en-US" sz="1800" dirty="0"/>
              <a:t>Men’s rules will be used where women play on men’s teams.</a:t>
            </a:r>
          </a:p>
          <a:p>
            <a:pPr lvl="2"/>
            <a:endParaRPr lang="en-US" altLang="en-US" sz="1800" dirty="0"/>
          </a:p>
          <a:p>
            <a:pPr lvl="2"/>
            <a:r>
              <a:rPr lang="en-US" altLang="en-US" sz="1800" dirty="0"/>
              <a:t>Men’s shall not participate on women’s team’s in any sport.</a:t>
            </a:r>
          </a:p>
          <a:p>
            <a:endParaRPr lang="en-US" altLang="en-US" dirty="0"/>
          </a:p>
        </p:txBody>
      </p:sp>
      <p:pic>
        <p:nvPicPr>
          <p:cNvPr id="245763" name="Picture 4">
            <a:extLst>
              <a:ext uri="{FF2B5EF4-FFF2-40B4-BE49-F238E27FC236}">
                <a16:creationId xmlns:a16="http://schemas.microsoft.com/office/drawing/2014/main" id="{DBC25976-4B36-A947-964A-FF16F2F2AEE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05992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a:extLst>
              <a:ext uri="{FF2B5EF4-FFF2-40B4-BE49-F238E27FC236}">
                <a16:creationId xmlns:a16="http://schemas.microsoft.com/office/drawing/2014/main" id="{FBE3A7E9-5819-DD41-9FA1-4F5C712D5A24}"/>
              </a:ext>
            </a:extLst>
          </p:cNvPr>
          <p:cNvSpPr>
            <a:spLocks noGrp="1" noChangeArrowheads="1"/>
          </p:cNvSpPr>
          <p:nvPr>
            <p:ph type="title"/>
          </p:nvPr>
        </p:nvSpPr>
        <p:spPr/>
        <p:txBody>
          <a:bodyPr/>
          <a:lstStyle/>
          <a:p>
            <a:r>
              <a:rPr lang="en-US" altLang="en-US" b="1"/>
              <a:t>Gender of Player</a:t>
            </a:r>
            <a:endParaRPr lang="en-US" altLang="en-US"/>
          </a:p>
        </p:txBody>
      </p:sp>
      <p:sp>
        <p:nvSpPr>
          <p:cNvPr id="246786" name="Content Placeholder 2">
            <a:extLst>
              <a:ext uri="{FF2B5EF4-FFF2-40B4-BE49-F238E27FC236}">
                <a16:creationId xmlns:a16="http://schemas.microsoft.com/office/drawing/2014/main" id="{826A9BFC-7DFE-464D-8470-A677200C4649}"/>
              </a:ext>
            </a:extLst>
          </p:cNvPr>
          <p:cNvSpPr>
            <a:spLocks noGrp="1" noChangeArrowheads="1"/>
          </p:cNvSpPr>
          <p:nvPr>
            <p:ph idx="1"/>
          </p:nvPr>
        </p:nvSpPr>
        <p:spPr>
          <a:xfrm>
            <a:off x="812800" y="2160588"/>
            <a:ext cx="9032875" cy="4697412"/>
          </a:xfrm>
        </p:spPr>
        <p:txBody>
          <a:bodyPr/>
          <a:lstStyle/>
          <a:p>
            <a:r>
              <a:rPr lang="en-US" altLang="en-US" sz="2800" dirty="0"/>
              <a:t>When a student’s gender identity differs from the gender listed on the student’s certificate of birth, the Gender Identity Request Form must be submitted by the member school to the NCHSAA prior to any participation by the student under circumstances that would constitute ineligibility.  </a:t>
            </a:r>
          </a:p>
        </p:txBody>
      </p:sp>
      <p:pic>
        <p:nvPicPr>
          <p:cNvPr id="246787" name="Picture 4">
            <a:extLst>
              <a:ext uri="{FF2B5EF4-FFF2-40B4-BE49-F238E27FC236}">
                <a16:creationId xmlns:a16="http://schemas.microsoft.com/office/drawing/2014/main" id="{8B61DB1B-98DC-6241-BAF7-DFEA3688B7A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67285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a:extLst>
              <a:ext uri="{FF2B5EF4-FFF2-40B4-BE49-F238E27FC236}">
                <a16:creationId xmlns:a16="http://schemas.microsoft.com/office/drawing/2014/main" id="{B77BED9F-7B3E-8E48-B269-2D03FCA76241}"/>
              </a:ext>
            </a:extLst>
          </p:cNvPr>
          <p:cNvSpPr>
            <a:spLocks noGrp="1" noChangeArrowheads="1"/>
          </p:cNvSpPr>
          <p:nvPr>
            <p:ph type="title"/>
          </p:nvPr>
        </p:nvSpPr>
        <p:spPr/>
        <p:txBody>
          <a:bodyPr/>
          <a:lstStyle/>
          <a:p>
            <a:r>
              <a:rPr lang="en-US" altLang="en-US" b="1"/>
              <a:t>Gender of Player</a:t>
            </a:r>
            <a:endParaRPr lang="en-US" altLang="en-US"/>
          </a:p>
        </p:txBody>
      </p:sp>
      <p:sp>
        <p:nvSpPr>
          <p:cNvPr id="3" name="Content Placeholder 2">
            <a:extLst>
              <a:ext uri="{FF2B5EF4-FFF2-40B4-BE49-F238E27FC236}">
                <a16:creationId xmlns:a16="http://schemas.microsoft.com/office/drawing/2014/main" id="{00B32BF9-3B0C-494C-AFCE-AF68AAE12A6B}"/>
              </a:ext>
            </a:extLst>
          </p:cNvPr>
          <p:cNvSpPr>
            <a:spLocks noGrp="1"/>
          </p:cNvSpPr>
          <p:nvPr>
            <p:ph idx="1"/>
          </p:nvPr>
        </p:nvSpPr>
        <p:spPr>
          <a:xfrm>
            <a:off x="457200" y="1535113"/>
            <a:ext cx="8462963" cy="5322887"/>
          </a:xfrm>
        </p:spPr>
        <p:txBody>
          <a:bodyPr rtlCol="0">
            <a:normAutofit fontScale="92500" lnSpcReduction="20000"/>
          </a:bodyPr>
          <a:lstStyle/>
          <a:p>
            <a:pPr marL="742932" lvl="1" indent="-285744" defTabSz="457189" fontAlgn="auto">
              <a:spcAft>
                <a:spcPts val="0"/>
              </a:spcAft>
              <a:buFont typeface="Wingdings 3" charset="2"/>
              <a:buChar char=""/>
              <a:defRPr/>
            </a:pPr>
            <a:r>
              <a:rPr lang="en-US" sz="2100" dirty="0">
                <a:solidFill>
                  <a:schemeClr val="tx1">
                    <a:lumMod val="75000"/>
                    <a:lumOff val="25000"/>
                  </a:schemeClr>
                </a:solidFill>
              </a:rPr>
              <a:t>The following information should be submitted with the Request:</a:t>
            </a:r>
          </a:p>
          <a:p>
            <a:pPr marL="1142971" lvl="2" indent="-228594" defTabSz="457189" fontAlgn="auto">
              <a:spcAft>
                <a:spcPts val="0"/>
              </a:spcAft>
              <a:buFont typeface="Wingdings 3" charset="2"/>
              <a:buChar char=""/>
              <a:defRPr/>
            </a:pPr>
            <a:r>
              <a:rPr lang="en-US" sz="1800" dirty="0">
                <a:solidFill>
                  <a:schemeClr val="tx1">
                    <a:lumMod val="75000"/>
                    <a:lumOff val="25000"/>
                  </a:schemeClr>
                </a:solidFill>
              </a:rPr>
              <a:t>Documentation from individuals such as, but not limited to, parents/legal guardians appointed by a court of competent jurisdiction, friends, and/or teachers, which affirm that the actions, attitudes, and manner demonstrate the student’s consistent gender identification.</a:t>
            </a:r>
          </a:p>
          <a:p>
            <a:pPr marL="1142971" lvl="2" indent="-228594" defTabSz="457189" fontAlgn="auto">
              <a:spcAft>
                <a:spcPts val="0"/>
              </a:spcAft>
              <a:buFont typeface="Wingdings 3" charset="2"/>
              <a:buChar char=""/>
              <a:defRPr/>
            </a:pPr>
            <a:r>
              <a:rPr lang="en-US" sz="1800" dirty="0">
                <a:solidFill>
                  <a:schemeClr val="tx1">
                    <a:lumMod val="75000"/>
                    <a:lumOff val="25000"/>
                  </a:schemeClr>
                </a:solidFill>
              </a:rPr>
              <a:t>A complete list of all the student’s prescribed, non-prescribed, or over the counter treatments or medications relative to gender identity.</a:t>
            </a:r>
          </a:p>
          <a:p>
            <a:pPr marL="1142971" lvl="2" indent="-228594" defTabSz="457189" fontAlgn="auto">
              <a:spcAft>
                <a:spcPts val="0"/>
              </a:spcAft>
              <a:buFont typeface="Wingdings 3" charset="2"/>
              <a:buChar char=""/>
              <a:defRPr/>
            </a:pPr>
            <a:r>
              <a:rPr lang="en-US" sz="1800" dirty="0">
                <a:solidFill>
                  <a:schemeClr val="tx1">
                    <a:lumMod val="75000"/>
                    <a:lumOff val="25000"/>
                  </a:schemeClr>
                </a:solidFill>
              </a:rPr>
              <a:t>A complete list of interventions that have happened related to the gender identity of the student.</a:t>
            </a:r>
          </a:p>
          <a:p>
            <a:pPr marL="1142971" lvl="2" indent="-228594" defTabSz="457189" fontAlgn="auto">
              <a:spcAft>
                <a:spcPts val="0"/>
              </a:spcAft>
              <a:buFont typeface="Wingdings 3" charset="2"/>
              <a:buChar char=""/>
              <a:defRPr/>
            </a:pPr>
            <a:r>
              <a:rPr lang="en-US" sz="1800" dirty="0">
                <a:solidFill>
                  <a:schemeClr val="tx1">
                    <a:lumMod val="75000"/>
                    <a:lumOff val="25000"/>
                  </a:schemeClr>
                </a:solidFill>
              </a:rPr>
              <a:t>Written verification from an appropriate healthcare professional (e.g. physician, psychiatrist, psychologist, school nurse, etc.) of the student’s consistent gender identification.  Include any other social/emotional information from health-care professionals that would help the Committee make a decision about the student.  This information must be submitted on office letterhead of the healthcare professional who provides verification with contact information and professional title of the individual.</a:t>
            </a:r>
          </a:p>
          <a:p>
            <a:pPr marL="1142971" lvl="2" indent="-228594" defTabSz="457189" fontAlgn="auto">
              <a:spcAft>
                <a:spcPts val="0"/>
              </a:spcAft>
              <a:buFont typeface="Wingdings 3" charset="2"/>
              <a:buChar char=""/>
              <a:defRPr/>
            </a:pPr>
            <a:r>
              <a:rPr lang="en-US" sz="1800" dirty="0">
                <a:solidFill>
                  <a:schemeClr val="tx1">
                    <a:lumMod val="75000"/>
                    <a:lumOff val="25000"/>
                  </a:schemeClr>
                </a:solidFill>
              </a:rPr>
              <a:t>Any other pertinent documentation or information which the student or parent(s)/legal guardian(s) appointed by a court of competent jurisdiction believe relevant and appropriate. </a:t>
            </a:r>
          </a:p>
          <a:p>
            <a:pPr marL="342891" indent="-342891"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48835" name="Picture 4">
            <a:extLst>
              <a:ext uri="{FF2B5EF4-FFF2-40B4-BE49-F238E27FC236}">
                <a16:creationId xmlns:a16="http://schemas.microsoft.com/office/drawing/2014/main" id="{AB6A749E-0845-7742-8446-56DDA8C75EE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33012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Title 1">
            <a:extLst>
              <a:ext uri="{FF2B5EF4-FFF2-40B4-BE49-F238E27FC236}">
                <a16:creationId xmlns:a16="http://schemas.microsoft.com/office/drawing/2014/main" id="{A287096E-367D-BC49-BF17-6F26B4C83405}"/>
              </a:ext>
            </a:extLst>
          </p:cNvPr>
          <p:cNvSpPr>
            <a:spLocks noGrp="1" noChangeArrowheads="1"/>
          </p:cNvSpPr>
          <p:nvPr>
            <p:ph type="title"/>
          </p:nvPr>
        </p:nvSpPr>
        <p:spPr/>
        <p:txBody>
          <a:bodyPr/>
          <a:lstStyle/>
          <a:p>
            <a:r>
              <a:rPr lang="en-US" altLang="en-US" b="1"/>
              <a:t>Gender of Player</a:t>
            </a:r>
            <a:endParaRPr lang="en-US" altLang="en-US"/>
          </a:p>
        </p:txBody>
      </p:sp>
      <p:sp>
        <p:nvSpPr>
          <p:cNvPr id="250882" name="Content Placeholder 2">
            <a:extLst>
              <a:ext uri="{FF2B5EF4-FFF2-40B4-BE49-F238E27FC236}">
                <a16:creationId xmlns:a16="http://schemas.microsoft.com/office/drawing/2014/main" id="{A8900EBB-27CD-534F-A88D-350DA3F8B60C}"/>
              </a:ext>
            </a:extLst>
          </p:cNvPr>
          <p:cNvSpPr>
            <a:spLocks noGrp="1" noChangeArrowheads="1"/>
          </p:cNvSpPr>
          <p:nvPr>
            <p:ph idx="1"/>
          </p:nvPr>
        </p:nvSpPr>
        <p:spPr>
          <a:xfrm>
            <a:off x="812800" y="1714500"/>
            <a:ext cx="8462963" cy="5143500"/>
          </a:xfrm>
        </p:spPr>
        <p:txBody>
          <a:bodyPr/>
          <a:lstStyle/>
          <a:p>
            <a:r>
              <a:rPr lang="en-US" altLang="en-US"/>
              <a:t>The NCHSAA will refer the Gender Identity Request to the NCHSAA Gender Identity Committee for consideration.  </a:t>
            </a:r>
          </a:p>
          <a:p>
            <a:pPr lvl="1"/>
            <a:r>
              <a:rPr lang="en-US" altLang="en-US"/>
              <a:t>The NCHSAA Gender Identity Committee will consist of the following:</a:t>
            </a:r>
          </a:p>
          <a:p>
            <a:pPr lvl="2"/>
            <a:r>
              <a:rPr lang="en-US" altLang="en-US"/>
              <a:t>Current member of the Board of Directors;</a:t>
            </a:r>
          </a:p>
          <a:p>
            <a:pPr lvl="2"/>
            <a:endParaRPr lang="en-US" altLang="en-US"/>
          </a:p>
          <a:p>
            <a:pPr lvl="2"/>
            <a:r>
              <a:rPr lang="en-US" altLang="en-US"/>
              <a:t>LEA or school administrator;</a:t>
            </a:r>
          </a:p>
          <a:p>
            <a:pPr lvl="2"/>
            <a:endParaRPr lang="en-US" altLang="en-US"/>
          </a:p>
          <a:p>
            <a:pPr lvl="2"/>
            <a:r>
              <a:rPr lang="en-US" altLang="en-US"/>
              <a:t>Physician with experience in gender identity health care and/or World Professional Association of Transgender Health (WPATH) Standards of Care;</a:t>
            </a:r>
          </a:p>
          <a:p>
            <a:pPr lvl="2"/>
            <a:endParaRPr lang="en-US" altLang="en-US"/>
          </a:p>
          <a:p>
            <a:pPr lvl="2"/>
            <a:r>
              <a:rPr lang="en-US" altLang="en-US"/>
              <a:t>Psychiatrist, psychologist, or licensed mental health professional familiar with the WPATH.   </a:t>
            </a:r>
          </a:p>
          <a:p>
            <a:r>
              <a:rPr lang="en-US" altLang="en-US"/>
              <a:t>The Committee will approve the Request if it finds that the student genuinely identifies as the gender indicated in the Request.</a:t>
            </a:r>
          </a:p>
          <a:p>
            <a:endParaRPr lang="en-US" altLang="en-US"/>
          </a:p>
        </p:txBody>
      </p:sp>
      <p:pic>
        <p:nvPicPr>
          <p:cNvPr id="250883" name="Picture 4">
            <a:extLst>
              <a:ext uri="{FF2B5EF4-FFF2-40B4-BE49-F238E27FC236}">
                <a16:creationId xmlns:a16="http://schemas.microsoft.com/office/drawing/2014/main" id="{32B2AD35-02E7-FF41-A5AF-23554294F56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68268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Title 1">
            <a:extLst>
              <a:ext uri="{FF2B5EF4-FFF2-40B4-BE49-F238E27FC236}">
                <a16:creationId xmlns:a16="http://schemas.microsoft.com/office/drawing/2014/main" id="{3B998FBC-8745-4542-893C-39F540554C6D}"/>
              </a:ext>
            </a:extLst>
          </p:cNvPr>
          <p:cNvSpPr>
            <a:spLocks noGrp="1" noChangeArrowheads="1"/>
          </p:cNvSpPr>
          <p:nvPr>
            <p:ph type="title"/>
          </p:nvPr>
        </p:nvSpPr>
        <p:spPr/>
        <p:txBody>
          <a:bodyPr/>
          <a:lstStyle/>
          <a:p>
            <a:r>
              <a:rPr lang="en-US" altLang="en-US" b="1"/>
              <a:t>Gender of Player</a:t>
            </a:r>
            <a:endParaRPr lang="en-US" altLang="en-US"/>
          </a:p>
        </p:txBody>
      </p:sp>
      <p:sp>
        <p:nvSpPr>
          <p:cNvPr id="251906" name="Content Placeholder 2">
            <a:extLst>
              <a:ext uri="{FF2B5EF4-FFF2-40B4-BE49-F238E27FC236}">
                <a16:creationId xmlns:a16="http://schemas.microsoft.com/office/drawing/2014/main" id="{360C8A6B-2F9A-154D-A037-12EAEE643681}"/>
              </a:ext>
            </a:extLst>
          </p:cNvPr>
          <p:cNvSpPr>
            <a:spLocks noGrp="1" noChangeArrowheads="1"/>
          </p:cNvSpPr>
          <p:nvPr>
            <p:ph idx="1"/>
          </p:nvPr>
        </p:nvSpPr>
        <p:spPr>
          <a:xfrm>
            <a:off x="812800" y="2160588"/>
            <a:ext cx="9032875" cy="4697412"/>
          </a:xfrm>
        </p:spPr>
        <p:txBody>
          <a:bodyPr/>
          <a:lstStyle/>
          <a:p>
            <a:r>
              <a:rPr lang="en-US" altLang="en-US" sz="2000" dirty="0"/>
              <a:t>The Committee will require that the member school has verified that the student is eligible in all other aspects. </a:t>
            </a:r>
          </a:p>
          <a:p>
            <a:endParaRPr lang="en-US" altLang="en-US" sz="2000" dirty="0"/>
          </a:p>
          <a:p>
            <a:r>
              <a:rPr lang="en-US" altLang="en-US" sz="2000" dirty="0"/>
              <a:t>The Committee will respect and promote the student’s privacy and confidentiality rights under HIPPA and FERPA in the process of considering a Gender Identity Request.  Information provided to the Committee will be shared only to the extent necessary to decide the Gender Identity Request; provided that, if a Gender Identity Request is approved, the student’s school may share the student’s gender identity with other schools as necessary to ensure appropriate accommodations when competing at another school.</a:t>
            </a:r>
          </a:p>
          <a:p>
            <a:endParaRPr lang="en-US" altLang="en-US" dirty="0"/>
          </a:p>
        </p:txBody>
      </p:sp>
      <p:pic>
        <p:nvPicPr>
          <p:cNvPr id="251907" name="Picture 4">
            <a:extLst>
              <a:ext uri="{FF2B5EF4-FFF2-40B4-BE49-F238E27FC236}">
                <a16:creationId xmlns:a16="http://schemas.microsoft.com/office/drawing/2014/main" id="{2FCF5530-96CE-7743-8D60-61059F9F0E4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0592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Title 1">
            <a:extLst>
              <a:ext uri="{FF2B5EF4-FFF2-40B4-BE49-F238E27FC236}">
                <a16:creationId xmlns:a16="http://schemas.microsoft.com/office/drawing/2014/main" id="{12B198DE-9900-9E4A-B1BD-BD143562CAC1}"/>
              </a:ext>
            </a:extLst>
          </p:cNvPr>
          <p:cNvSpPr>
            <a:spLocks noGrp="1" noChangeArrowheads="1"/>
          </p:cNvSpPr>
          <p:nvPr>
            <p:ph type="title"/>
          </p:nvPr>
        </p:nvSpPr>
        <p:spPr/>
        <p:txBody>
          <a:bodyPr/>
          <a:lstStyle/>
          <a:p>
            <a:r>
              <a:rPr lang="en-US" altLang="en-US" b="1"/>
              <a:t>Gender of Player</a:t>
            </a:r>
            <a:endParaRPr lang="en-US" altLang="en-US"/>
          </a:p>
        </p:txBody>
      </p:sp>
      <p:sp>
        <p:nvSpPr>
          <p:cNvPr id="252930" name="Content Placeholder 2">
            <a:extLst>
              <a:ext uri="{FF2B5EF4-FFF2-40B4-BE49-F238E27FC236}">
                <a16:creationId xmlns:a16="http://schemas.microsoft.com/office/drawing/2014/main" id="{CA4265D1-3555-234C-992E-B8BC5AF16C16}"/>
              </a:ext>
            </a:extLst>
          </p:cNvPr>
          <p:cNvSpPr>
            <a:spLocks noGrp="1" noChangeArrowheads="1"/>
          </p:cNvSpPr>
          <p:nvPr>
            <p:ph idx="1"/>
          </p:nvPr>
        </p:nvSpPr>
        <p:spPr>
          <a:xfrm>
            <a:off x="812800" y="2160588"/>
            <a:ext cx="9032875" cy="4697412"/>
          </a:xfrm>
        </p:spPr>
        <p:txBody>
          <a:bodyPr/>
          <a:lstStyle/>
          <a:p>
            <a:r>
              <a:rPr lang="en-US" altLang="en-US" sz="2800" dirty="0"/>
              <a:t>In cases where a Gender Identity Request has been approved:</a:t>
            </a:r>
          </a:p>
          <a:p>
            <a:pPr lvl="1"/>
            <a:r>
              <a:rPr lang="en-US" altLang="en-US" sz="2400" dirty="0"/>
              <a:t>The student will be declared eligible to participate based on the student’s gender identity.</a:t>
            </a:r>
          </a:p>
          <a:p>
            <a:pPr lvl="2"/>
            <a:r>
              <a:rPr lang="en-US" altLang="en-US" sz="2000" dirty="0"/>
              <a:t>1.2.4.a is not in effect.</a:t>
            </a:r>
          </a:p>
          <a:p>
            <a:pPr lvl="1"/>
            <a:endParaRPr lang="en-US" altLang="en-US" sz="2400" dirty="0"/>
          </a:p>
          <a:p>
            <a:pPr lvl="1"/>
            <a:r>
              <a:rPr lang="en-US" altLang="en-US" sz="2400" dirty="0"/>
              <a:t>It shall be the responsibility of the school to comply with all state and federal mandates/laws.</a:t>
            </a:r>
          </a:p>
          <a:p>
            <a:endParaRPr lang="en-US" altLang="en-US" dirty="0"/>
          </a:p>
        </p:txBody>
      </p:sp>
      <p:pic>
        <p:nvPicPr>
          <p:cNvPr id="252931" name="Picture 4">
            <a:extLst>
              <a:ext uri="{FF2B5EF4-FFF2-40B4-BE49-F238E27FC236}">
                <a16:creationId xmlns:a16="http://schemas.microsoft.com/office/drawing/2014/main" id="{CF3E8CD6-CFF8-DE49-943F-6C6D37AFC46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22441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Title 1">
            <a:extLst>
              <a:ext uri="{FF2B5EF4-FFF2-40B4-BE49-F238E27FC236}">
                <a16:creationId xmlns:a16="http://schemas.microsoft.com/office/drawing/2014/main" id="{59C5CCF6-44FD-9146-B6C4-9A5D9A312B29}"/>
              </a:ext>
            </a:extLst>
          </p:cNvPr>
          <p:cNvSpPr>
            <a:spLocks noGrp="1" noChangeArrowheads="1"/>
          </p:cNvSpPr>
          <p:nvPr>
            <p:ph type="title"/>
          </p:nvPr>
        </p:nvSpPr>
        <p:spPr/>
        <p:txBody>
          <a:bodyPr/>
          <a:lstStyle/>
          <a:p>
            <a:r>
              <a:rPr lang="en-US" altLang="en-US" b="1"/>
              <a:t>Home School Participation</a:t>
            </a:r>
          </a:p>
        </p:txBody>
      </p:sp>
      <p:sp>
        <p:nvSpPr>
          <p:cNvPr id="3" name="Content Placeholder 2">
            <a:extLst>
              <a:ext uri="{FF2B5EF4-FFF2-40B4-BE49-F238E27FC236}">
                <a16:creationId xmlns:a16="http://schemas.microsoft.com/office/drawing/2014/main" id="{B481A24A-17D9-5F4A-8029-C0E2A22527A0}"/>
              </a:ext>
            </a:extLst>
          </p:cNvPr>
          <p:cNvSpPr>
            <a:spLocks noGrp="1"/>
          </p:cNvSpPr>
          <p:nvPr>
            <p:ph idx="1"/>
          </p:nvPr>
        </p:nvSpPr>
        <p:spPr>
          <a:xfrm>
            <a:off x="527843" y="2160588"/>
            <a:ext cx="9032875" cy="4697412"/>
          </a:xfrm>
        </p:spPr>
        <p:txBody>
          <a:bodyPr rtlCol="0">
            <a:normAutofit/>
          </a:bodyPr>
          <a:lstStyle/>
          <a:p>
            <a:pPr marL="0" indent="0" defTabSz="457189" fontAlgn="auto">
              <a:spcAft>
                <a:spcPts val="0"/>
              </a:spcAft>
              <a:buFont typeface="Wingdings 3" charset="2"/>
              <a:buNone/>
              <a:defRPr/>
            </a:pPr>
            <a:r>
              <a:rPr lang="en-US" sz="2000" dirty="0">
                <a:solidFill>
                  <a:schemeClr val="tx1">
                    <a:lumMod val="75000"/>
                    <a:lumOff val="25000"/>
                  </a:schemeClr>
                </a:solidFill>
              </a:rPr>
              <a:t>Initial Eligibility</a:t>
            </a:r>
          </a:p>
          <a:p>
            <a:pPr marL="342891" indent="-342891" defTabSz="457189" fontAlgn="auto">
              <a:spcAft>
                <a:spcPts val="0"/>
              </a:spcAft>
              <a:buFont typeface="Wingdings 3" charset="2"/>
              <a:buChar char=""/>
              <a:defRPr/>
            </a:pPr>
            <a:r>
              <a:rPr lang="en-US" sz="2000" dirty="0">
                <a:solidFill>
                  <a:schemeClr val="tx1">
                    <a:lumMod val="75000"/>
                    <a:lumOff val="25000"/>
                  </a:schemeClr>
                </a:solidFill>
              </a:rPr>
              <a:t>Home school students</a:t>
            </a:r>
          </a:p>
          <a:p>
            <a:pPr marL="742932" lvl="1" indent="-285744" defTabSz="457189" fontAlgn="auto">
              <a:spcAft>
                <a:spcPts val="0"/>
              </a:spcAft>
              <a:buFont typeface="Wingdings 3" charset="2"/>
              <a:buChar char=""/>
              <a:defRPr/>
            </a:pPr>
            <a:r>
              <a:rPr lang="en-US" sz="1800" dirty="0">
                <a:solidFill>
                  <a:schemeClr val="tx1">
                    <a:lumMod val="75000"/>
                    <a:lumOff val="25000"/>
                  </a:schemeClr>
                </a:solidFill>
              </a:rPr>
              <a:t>Documentation from the Division of Non-Public Education must be presented upon initial dual enrollment- attendance, immunization, transcript, school number, etc.</a:t>
            </a:r>
          </a:p>
          <a:p>
            <a:pPr marL="742932" lvl="1" indent="-285744" defTabSz="457189" fontAlgn="auto">
              <a:spcAft>
                <a:spcPts val="0"/>
              </a:spcAft>
              <a:buFont typeface="Wingdings 3" charset="2"/>
              <a:buChar char=""/>
              <a:defRPr/>
            </a:pPr>
            <a:endParaRPr lang="en-US" sz="1800" dirty="0">
              <a:solidFill>
                <a:schemeClr val="tx1">
                  <a:lumMod val="75000"/>
                  <a:lumOff val="25000"/>
                </a:schemeClr>
              </a:solidFill>
            </a:endParaRPr>
          </a:p>
          <a:p>
            <a:pPr marL="742932" lvl="1" indent="-285744" defTabSz="457189" fontAlgn="auto">
              <a:spcAft>
                <a:spcPts val="0"/>
              </a:spcAft>
              <a:buFont typeface="Wingdings 3" charset="2"/>
              <a:buChar char=""/>
              <a:defRPr/>
            </a:pPr>
            <a:r>
              <a:rPr lang="en-US" sz="1800" dirty="0">
                <a:solidFill>
                  <a:schemeClr val="tx1">
                    <a:lumMod val="75000"/>
                    <a:lumOff val="25000"/>
                  </a:schemeClr>
                </a:solidFill>
              </a:rPr>
              <a:t>Home school students must communicate athletic intent at a member school in which they are domiciled and follow the enrollment and assignment procedures/policies established by the local board of education.</a:t>
            </a:r>
          </a:p>
          <a:p>
            <a:pPr marL="1142971" lvl="2" indent="-228594" defTabSz="457189" fontAlgn="auto">
              <a:spcAft>
                <a:spcPts val="0"/>
              </a:spcAft>
              <a:buFont typeface="Wingdings 3" charset="2"/>
              <a:buChar char=""/>
              <a:defRPr/>
            </a:pPr>
            <a:r>
              <a:rPr lang="en-US" sz="1600" dirty="0">
                <a:solidFill>
                  <a:schemeClr val="tx1">
                    <a:lumMod val="75000"/>
                    <a:lumOff val="25000"/>
                  </a:schemeClr>
                </a:solidFill>
              </a:rPr>
              <a:t>Notice to principal must take place within at least days prior to the first practice date of each sports season.  </a:t>
            </a:r>
          </a:p>
          <a:p>
            <a:pPr marL="342891" indent="-342891"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54979" name="Picture 4">
            <a:extLst>
              <a:ext uri="{FF2B5EF4-FFF2-40B4-BE49-F238E27FC236}">
                <a16:creationId xmlns:a16="http://schemas.microsoft.com/office/drawing/2014/main" id="{F6B8BC38-0C81-4146-A192-6C9801A13E2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46592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a:extLst>
              <a:ext uri="{FF2B5EF4-FFF2-40B4-BE49-F238E27FC236}">
                <a16:creationId xmlns:a16="http://schemas.microsoft.com/office/drawing/2014/main" id="{AF2192DA-98F9-594A-8C8B-028B883EBD84}"/>
              </a:ext>
            </a:extLst>
          </p:cNvPr>
          <p:cNvSpPr>
            <a:spLocks noGrp="1" noChangeArrowheads="1"/>
          </p:cNvSpPr>
          <p:nvPr>
            <p:ph type="title"/>
          </p:nvPr>
        </p:nvSpPr>
        <p:spPr/>
        <p:txBody>
          <a:bodyPr/>
          <a:lstStyle/>
          <a:p>
            <a:r>
              <a:rPr lang="en-US" altLang="en-US" b="1"/>
              <a:t>Home School Participation</a:t>
            </a:r>
          </a:p>
        </p:txBody>
      </p:sp>
      <p:sp>
        <p:nvSpPr>
          <p:cNvPr id="3" name="Content Placeholder 2">
            <a:extLst>
              <a:ext uri="{FF2B5EF4-FFF2-40B4-BE49-F238E27FC236}">
                <a16:creationId xmlns:a16="http://schemas.microsoft.com/office/drawing/2014/main" id="{1B74A845-654F-024F-B10C-A7F73042DD6D}"/>
              </a:ext>
            </a:extLst>
          </p:cNvPr>
          <p:cNvSpPr>
            <a:spLocks noGrp="1"/>
          </p:cNvSpPr>
          <p:nvPr>
            <p:ph idx="1"/>
          </p:nvPr>
        </p:nvSpPr>
        <p:spPr>
          <a:xfrm>
            <a:off x="812800" y="1930400"/>
            <a:ext cx="9032875" cy="4927600"/>
          </a:xfrm>
        </p:spPr>
        <p:txBody>
          <a:bodyPr rtlCol="0">
            <a:normAutofit/>
          </a:bodyPr>
          <a:lstStyle/>
          <a:p>
            <a:pPr marL="0" indent="0" defTabSz="457189" fontAlgn="auto">
              <a:spcAft>
                <a:spcPts val="0"/>
              </a:spcAft>
              <a:buFont typeface="Wingdings 3" charset="2"/>
              <a:buNone/>
              <a:defRPr/>
            </a:pPr>
            <a:r>
              <a:rPr lang="en-US" dirty="0">
                <a:solidFill>
                  <a:schemeClr val="tx1">
                    <a:lumMod val="75000"/>
                    <a:lumOff val="25000"/>
                  </a:schemeClr>
                </a:solidFill>
              </a:rPr>
              <a:t>Attendance</a:t>
            </a:r>
          </a:p>
          <a:p>
            <a:pPr marL="342891" indent="-342891" defTabSz="457189" fontAlgn="auto">
              <a:spcAft>
                <a:spcPts val="0"/>
              </a:spcAft>
              <a:buFont typeface="Wingdings 3" charset="2"/>
              <a:buChar char=""/>
              <a:defRPr/>
            </a:pPr>
            <a:r>
              <a:rPr lang="en-US" dirty="0">
                <a:solidFill>
                  <a:schemeClr val="tx1">
                    <a:lumMod val="75000"/>
                    <a:lumOff val="25000"/>
                  </a:schemeClr>
                </a:solidFill>
              </a:rPr>
              <a:t>Home school students:</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Must have been enrolled in the registered home school for 365 days prior to being eligible in a member school.</a:t>
            </a: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a:p>
            <a:pPr marL="742932" lvl="1" indent="-285744" defTabSz="457189" fontAlgn="auto">
              <a:spcAft>
                <a:spcPts val="0"/>
              </a:spcAft>
              <a:buFont typeface="Wingdings 3" charset="2"/>
              <a:buChar char=""/>
              <a:defRPr/>
            </a:pPr>
            <a:r>
              <a:rPr lang="en-US" dirty="0">
                <a:solidFill>
                  <a:schemeClr val="tx1">
                    <a:lumMod val="75000"/>
                    <a:lumOff val="25000"/>
                  </a:schemeClr>
                </a:solidFill>
              </a:rPr>
              <a:t>Once deemed eligible at a member school, the student must maintain continuous dual enrollment.</a:t>
            </a:r>
          </a:p>
          <a:p>
            <a:pPr marL="1142971" lvl="2" indent="-228594" defTabSz="457189" fontAlgn="auto">
              <a:spcAft>
                <a:spcPts val="0"/>
              </a:spcAft>
              <a:buFont typeface="Wingdings 3" charset="2"/>
              <a:buChar char=""/>
              <a:defRPr/>
            </a:pPr>
            <a:r>
              <a:rPr lang="en-US" dirty="0">
                <a:solidFill>
                  <a:schemeClr val="tx1">
                    <a:lumMod val="75000"/>
                    <a:lumOff val="25000"/>
                  </a:schemeClr>
                </a:solidFill>
              </a:rPr>
              <a:t>Unenrollment would render the student ineligible for 365 days. </a:t>
            </a: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a:p>
            <a:pPr marL="742932" lvl="1" indent="-285744" defTabSz="457189" fontAlgn="auto">
              <a:spcAft>
                <a:spcPts val="0"/>
              </a:spcAft>
              <a:buFont typeface="Wingdings 3" charset="2"/>
              <a:buChar char=""/>
              <a:defRPr/>
            </a:pPr>
            <a:r>
              <a:rPr lang="en-US" dirty="0">
                <a:solidFill>
                  <a:schemeClr val="tx1">
                    <a:lumMod val="75000"/>
                    <a:lumOff val="25000"/>
                  </a:schemeClr>
                </a:solidFill>
              </a:rPr>
              <a:t>Must participate in a class schedule that is at least one half of the school’s instructional day</a:t>
            </a:r>
          </a:p>
          <a:p>
            <a:pPr marL="1142971" lvl="2" indent="-228594" defTabSz="457189" fontAlgn="auto">
              <a:spcAft>
                <a:spcPts val="0"/>
              </a:spcAft>
              <a:buFont typeface="Wingdings 3" charset="2"/>
              <a:buChar char=""/>
              <a:defRPr/>
            </a:pPr>
            <a:r>
              <a:rPr lang="en-US" dirty="0">
                <a:solidFill>
                  <a:schemeClr val="tx1">
                    <a:lumMod val="75000"/>
                    <a:lumOff val="25000"/>
                  </a:schemeClr>
                </a:solidFill>
              </a:rPr>
              <a:t>At least one class must be on campus each semester or meet LEA requirements.</a:t>
            </a:r>
          </a:p>
          <a:p>
            <a:pPr marL="342891" indent="-342891"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56003" name="Picture 4">
            <a:extLst>
              <a:ext uri="{FF2B5EF4-FFF2-40B4-BE49-F238E27FC236}">
                <a16:creationId xmlns:a16="http://schemas.microsoft.com/office/drawing/2014/main" id="{EE565798-ECDC-704C-9ECD-39BAE594188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61527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a:extLst>
              <a:ext uri="{FF2B5EF4-FFF2-40B4-BE49-F238E27FC236}">
                <a16:creationId xmlns:a16="http://schemas.microsoft.com/office/drawing/2014/main" id="{D594A42F-A4D8-D647-9E23-014E03CA3038}"/>
              </a:ext>
            </a:extLst>
          </p:cNvPr>
          <p:cNvSpPr>
            <a:spLocks noGrp="1" noChangeArrowheads="1"/>
          </p:cNvSpPr>
          <p:nvPr>
            <p:ph type="title"/>
          </p:nvPr>
        </p:nvSpPr>
        <p:spPr/>
        <p:txBody>
          <a:bodyPr/>
          <a:lstStyle/>
          <a:p>
            <a:r>
              <a:rPr lang="en-US" altLang="en-US" b="1"/>
              <a:t>Home School Participation</a:t>
            </a:r>
          </a:p>
        </p:txBody>
      </p:sp>
      <p:sp>
        <p:nvSpPr>
          <p:cNvPr id="3" name="Content Placeholder 2">
            <a:extLst>
              <a:ext uri="{FF2B5EF4-FFF2-40B4-BE49-F238E27FC236}">
                <a16:creationId xmlns:a16="http://schemas.microsoft.com/office/drawing/2014/main" id="{29008B88-732A-2D4D-9648-EEBD1358BC5C}"/>
              </a:ext>
            </a:extLst>
          </p:cNvPr>
          <p:cNvSpPr>
            <a:spLocks noGrp="1"/>
          </p:cNvSpPr>
          <p:nvPr>
            <p:ph idx="1"/>
          </p:nvPr>
        </p:nvSpPr>
        <p:spPr>
          <a:xfrm>
            <a:off x="812800" y="1795463"/>
            <a:ext cx="9032875" cy="5062537"/>
          </a:xfrm>
        </p:spPr>
        <p:txBody>
          <a:bodyPr rtlCol="0">
            <a:normAutofit/>
          </a:bodyPr>
          <a:lstStyle/>
          <a:p>
            <a:pPr marL="0" indent="0" defTabSz="457189" fontAlgn="auto">
              <a:spcAft>
                <a:spcPts val="0"/>
              </a:spcAft>
              <a:buFont typeface="Wingdings 3" charset="2"/>
              <a:buNone/>
              <a:defRPr/>
            </a:pPr>
            <a:r>
              <a:rPr lang="en-US" dirty="0">
                <a:solidFill>
                  <a:schemeClr val="tx1">
                    <a:lumMod val="75000"/>
                    <a:lumOff val="25000"/>
                  </a:schemeClr>
                </a:solidFill>
              </a:rPr>
              <a:t>Scholastic Requirements: </a:t>
            </a:r>
          </a:p>
          <a:p>
            <a:pPr marL="342891" indent="-342891" defTabSz="457189" fontAlgn="auto">
              <a:spcAft>
                <a:spcPts val="0"/>
              </a:spcAft>
              <a:buFont typeface="Wingdings 3" charset="2"/>
              <a:buChar char=""/>
              <a:defRPr/>
            </a:pPr>
            <a:r>
              <a:rPr lang="en-US" dirty="0">
                <a:solidFill>
                  <a:schemeClr val="tx1">
                    <a:lumMod val="75000"/>
                    <a:lumOff val="25000"/>
                  </a:schemeClr>
                </a:solidFill>
              </a:rPr>
              <a:t>A student must have passed a minimum load of work during the preceding semester to be eligible at any time during the present semester. The semester is normally considered half of the academic year. All students must also meet local promotion standards, set by the LEA and/or the local school.  </a:t>
            </a:r>
            <a:r>
              <a:rPr lang="en-US" dirty="0">
                <a:solidFill>
                  <a:srgbClr val="FF0000"/>
                </a:solidFill>
              </a:rPr>
              <a:t>Home school students must be on grade level according to a nationally standardized achievement test(s) indicating grade level.</a:t>
            </a:r>
            <a:endParaRPr lang="en-US" dirty="0">
              <a:solidFill>
                <a:schemeClr val="tx1">
                  <a:lumMod val="75000"/>
                  <a:lumOff val="25000"/>
                </a:schemeClr>
              </a:solidFill>
            </a:endParaRPr>
          </a:p>
          <a:p>
            <a:pPr marL="342891" indent="-342891" defTabSz="457189" fontAlgn="auto">
              <a:spcAft>
                <a:spcPts val="0"/>
              </a:spcAft>
              <a:buFont typeface="Wingdings 3" charset="2"/>
              <a:buChar char=""/>
              <a:defRPr/>
            </a:pPr>
            <a:r>
              <a:rPr lang="en-US" dirty="0">
                <a:solidFill>
                  <a:schemeClr val="tx1">
                    <a:lumMod val="75000"/>
                    <a:lumOff val="25000"/>
                  </a:schemeClr>
                </a:solidFill>
              </a:rPr>
              <a:t>A minimum load is defined as five courses in the traditional school schedule and three courses for schools on the “block” format. If the school is on an A/B form of block scheduling, a student must pass six of eight courses during what would traditionally be defined as a semester. Any student, including seniors must pass that minimum load, even if they need fewer for graduation.  </a:t>
            </a:r>
            <a:r>
              <a:rPr lang="en-US" dirty="0">
                <a:solidFill>
                  <a:srgbClr val="FF0000"/>
                </a:solidFill>
              </a:rPr>
              <a:t>Home school student must pass all public school courses in which he/she is enrolled.</a:t>
            </a:r>
          </a:p>
          <a:p>
            <a:pPr marL="342891" indent="-342891"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57027" name="Picture 4">
            <a:extLst>
              <a:ext uri="{FF2B5EF4-FFF2-40B4-BE49-F238E27FC236}">
                <a16:creationId xmlns:a16="http://schemas.microsoft.com/office/drawing/2014/main" id="{05079A6A-555F-2F4C-8CA5-D3D1A56A707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961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a:extLst>
              <a:ext uri="{FF2B5EF4-FFF2-40B4-BE49-F238E27FC236}">
                <a16:creationId xmlns:a16="http://schemas.microsoft.com/office/drawing/2014/main" id="{560278EA-2115-DB46-A9BD-81644118DECA}"/>
              </a:ext>
            </a:extLst>
          </p:cNvPr>
          <p:cNvSpPr>
            <a:spLocks noGrp="1" noChangeArrowheads="1"/>
          </p:cNvSpPr>
          <p:nvPr>
            <p:ph type="title"/>
          </p:nvPr>
        </p:nvSpPr>
        <p:spPr/>
        <p:txBody>
          <a:bodyPr/>
          <a:lstStyle/>
          <a:p>
            <a:r>
              <a:rPr lang="en-US" altLang="en-US" b="1"/>
              <a:t>Transfer Policy</a:t>
            </a:r>
          </a:p>
        </p:txBody>
      </p:sp>
      <p:sp>
        <p:nvSpPr>
          <p:cNvPr id="258050" name="Content Placeholder 2">
            <a:extLst>
              <a:ext uri="{FF2B5EF4-FFF2-40B4-BE49-F238E27FC236}">
                <a16:creationId xmlns:a16="http://schemas.microsoft.com/office/drawing/2014/main" id="{D0834857-8ABD-3A41-B256-BFAA38BF4312}"/>
              </a:ext>
            </a:extLst>
          </p:cNvPr>
          <p:cNvSpPr>
            <a:spLocks noGrp="1" noChangeArrowheads="1"/>
          </p:cNvSpPr>
          <p:nvPr>
            <p:ph idx="1"/>
          </p:nvPr>
        </p:nvSpPr>
        <p:spPr>
          <a:xfrm>
            <a:off x="812800" y="2160588"/>
            <a:ext cx="9032875" cy="4697412"/>
          </a:xfrm>
        </p:spPr>
        <p:txBody>
          <a:bodyPr/>
          <a:lstStyle/>
          <a:p>
            <a:r>
              <a:rPr lang="en-US" altLang="en-US" sz="2400" dirty="0"/>
              <a:t>Students transferring to the same member school where the student’s coach has relocated within a calendar year will be deemed ineligible in any sport in which the coach is involved. </a:t>
            </a:r>
          </a:p>
          <a:p>
            <a:pPr lvl="1"/>
            <a:r>
              <a:rPr lang="en-US" altLang="en-US" sz="2000" dirty="0"/>
              <a:t>Now applies to within LEA as well as from LEA to LEA.</a:t>
            </a:r>
          </a:p>
          <a:p>
            <a:endParaRPr lang="en-US" altLang="en-US" sz="2400" dirty="0"/>
          </a:p>
          <a:p>
            <a:r>
              <a:rPr lang="en-US" altLang="en-US" sz="2400" dirty="0"/>
              <a:t>If deemed ineligible due to athletic purposes, the student will only be ineligible in that sport(s) in which “athletic purposes” was reason for not authorizing.</a:t>
            </a:r>
          </a:p>
          <a:p>
            <a:endParaRPr lang="en-US" altLang="en-US" dirty="0"/>
          </a:p>
        </p:txBody>
      </p:sp>
      <p:pic>
        <p:nvPicPr>
          <p:cNvPr id="258051" name="Picture 4">
            <a:extLst>
              <a:ext uri="{FF2B5EF4-FFF2-40B4-BE49-F238E27FC236}">
                <a16:creationId xmlns:a16="http://schemas.microsoft.com/office/drawing/2014/main" id="{C33CF7C4-19EC-004C-9AAC-3308A44F6C0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66612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Title 1">
            <a:extLst>
              <a:ext uri="{FF2B5EF4-FFF2-40B4-BE49-F238E27FC236}">
                <a16:creationId xmlns:a16="http://schemas.microsoft.com/office/drawing/2014/main" id="{3C5343B8-2DE8-EB41-BE1D-1193A632B167}"/>
              </a:ext>
            </a:extLst>
          </p:cNvPr>
          <p:cNvSpPr>
            <a:spLocks noGrp="1" noChangeArrowheads="1"/>
          </p:cNvSpPr>
          <p:nvPr>
            <p:ph type="title"/>
          </p:nvPr>
        </p:nvSpPr>
        <p:spPr/>
        <p:txBody>
          <a:bodyPr/>
          <a:lstStyle/>
          <a:p>
            <a:r>
              <a:rPr lang="en-US" altLang="en-US" b="1"/>
              <a:t>Foreign Exchange Students</a:t>
            </a:r>
          </a:p>
        </p:txBody>
      </p:sp>
      <p:sp>
        <p:nvSpPr>
          <p:cNvPr id="259074" name="Content Placeholder 2">
            <a:extLst>
              <a:ext uri="{FF2B5EF4-FFF2-40B4-BE49-F238E27FC236}">
                <a16:creationId xmlns:a16="http://schemas.microsoft.com/office/drawing/2014/main" id="{F8C29A69-E7F3-A74B-8799-25CFF9D92A95}"/>
              </a:ext>
            </a:extLst>
          </p:cNvPr>
          <p:cNvSpPr>
            <a:spLocks noGrp="1" noChangeArrowheads="1"/>
          </p:cNvSpPr>
          <p:nvPr>
            <p:ph idx="1"/>
          </p:nvPr>
        </p:nvSpPr>
        <p:spPr>
          <a:xfrm>
            <a:off x="812800" y="2160588"/>
            <a:ext cx="9032875" cy="4697412"/>
          </a:xfrm>
        </p:spPr>
        <p:txBody>
          <a:bodyPr/>
          <a:lstStyle/>
          <a:p>
            <a:pPr lvl="1"/>
            <a:r>
              <a:rPr lang="en-US" altLang="en-US" sz="2800" dirty="0"/>
              <a:t>After the first year of participation as a Foreign Exchange Student</a:t>
            </a:r>
          </a:p>
          <a:p>
            <a:pPr lvl="2"/>
            <a:r>
              <a:rPr lang="en-US" altLang="en-US" sz="2400" dirty="0"/>
              <a:t>Student can be eligible subsequently, based on the two-semester rule</a:t>
            </a:r>
          </a:p>
          <a:p>
            <a:pPr lvl="3"/>
            <a:r>
              <a:rPr lang="en-US" altLang="en-US" sz="2000" dirty="0"/>
              <a:t>Applies to the same school of initial enrollment.</a:t>
            </a:r>
          </a:p>
          <a:p>
            <a:endParaRPr lang="en-US" altLang="en-US" dirty="0"/>
          </a:p>
        </p:txBody>
      </p:sp>
      <p:pic>
        <p:nvPicPr>
          <p:cNvPr id="259075" name="Picture 4">
            <a:extLst>
              <a:ext uri="{FF2B5EF4-FFF2-40B4-BE49-F238E27FC236}">
                <a16:creationId xmlns:a16="http://schemas.microsoft.com/office/drawing/2014/main" id="{50AA5A27-4414-8540-BDC0-DDAABC7C1A4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29335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Title 1">
            <a:extLst>
              <a:ext uri="{FF2B5EF4-FFF2-40B4-BE49-F238E27FC236}">
                <a16:creationId xmlns:a16="http://schemas.microsoft.com/office/drawing/2014/main" id="{908CC05B-4D44-954F-91FD-621F4C634D4F}"/>
              </a:ext>
            </a:extLst>
          </p:cNvPr>
          <p:cNvSpPr>
            <a:spLocks noGrp="1" noChangeArrowheads="1"/>
          </p:cNvSpPr>
          <p:nvPr>
            <p:ph type="title"/>
          </p:nvPr>
        </p:nvSpPr>
        <p:spPr/>
        <p:txBody>
          <a:bodyPr/>
          <a:lstStyle/>
          <a:p>
            <a:r>
              <a:rPr lang="en-US" altLang="en-US" b="1"/>
              <a:t>Ejection Policy</a:t>
            </a:r>
          </a:p>
        </p:txBody>
      </p:sp>
      <p:sp>
        <p:nvSpPr>
          <p:cNvPr id="261122" name="Content Placeholder 2">
            <a:extLst>
              <a:ext uri="{FF2B5EF4-FFF2-40B4-BE49-F238E27FC236}">
                <a16:creationId xmlns:a16="http://schemas.microsoft.com/office/drawing/2014/main" id="{17FF57CB-8D4E-0B4C-A741-228E3262018C}"/>
              </a:ext>
            </a:extLst>
          </p:cNvPr>
          <p:cNvSpPr>
            <a:spLocks noGrp="1" noChangeArrowheads="1"/>
          </p:cNvSpPr>
          <p:nvPr>
            <p:ph idx="1"/>
          </p:nvPr>
        </p:nvSpPr>
        <p:spPr>
          <a:xfrm>
            <a:off x="812800" y="2160588"/>
            <a:ext cx="9032875" cy="4697412"/>
          </a:xfrm>
        </p:spPr>
        <p:txBody>
          <a:bodyPr/>
          <a:lstStyle/>
          <a:p>
            <a:r>
              <a:rPr lang="en-US" altLang="en-US" sz="3200" dirty="0"/>
              <a:t>Clarified this policy:</a:t>
            </a:r>
          </a:p>
          <a:p>
            <a:pPr lvl="1"/>
            <a:r>
              <a:rPr lang="en-US" altLang="en-US" sz="2800" dirty="0"/>
              <a:t>Leaving the bench and coming on to the playing area during a fight (whether they participate in the fight or not)</a:t>
            </a:r>
          </a:p>
          <a:p>
            <a:endParaRPr lang="en-US" altLang="en-US" dirty="0"/>
          </a:p>
        </p:txBody>
      </p:sp>
      <p:pic>
        <p:nvPicPr>
          <p:cNvPr id="261123" name="Picture 4">
            <a:extLst>
              <a:ext uri="{FF2B5EF4-FFF2-40B4-BE49-F238E27FC236}">
                <a16:creationId xmlns:a16="http://schemas.microsoft.com/office/drawing/2014/main" id="{5EC27E6C-0291-1644-BE48-50E6732EA85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62886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a:extLst>
              <a:ext uri="{FF2B5EF4-FFF2-40B4-BE49-F238E27FC236}">
                <a16:creationId xmlns:a16="http://schemas.microsoft.com/office/drawing/2014/main" id="{617C169E-AF7B-0B4C-AF0B-B0733DC880EC}"/>
              </a:ext>
            </a:extLst>
          </p:cNvPr>
          <p:cNvSpPr>
            <a:spLocks noGrp="1" noChangeArrowheads="1"/>
          </p:cNvSpPr>
          <p:nvPr>
            <p:ph type="title"/>
          </p:nvPr>
        </p:nvSpPr>
        <p:spPr/>
        <p:txBody>
          <a:bodyPr/>
          <a:lstStyle/>
          <a:p>
            <a:r>
              <a:rPr lang="en-US" altLang="en-US" b="1"/>
              <a:t>Unpaid Fines</a:t>
            </a:r>
          </a:p>
        </p:txBody>
      </p:sp>
      <p:sp>
        <p:nvSpPr>
          <p:cNvPr id="263170" name="Content Placeholder 2">
            <a:extLst>
              <a:ext uri="{FF2B5EF4-FFF2-40B4-BE49-F238E27FC236}">
                <a16:creationId xmlns:a16="http://schemas.microsoft.com/office/drawing/2014/main" id="{895C6802-2025-DB47-B292-C2C453A6D5D2}"/>
              </a:ext>
            </a:extLst>
          </p:cNvPr>
          <p:cNvSpPr>
            <a:spLocks noGrp="1" noChangeArrowheads="1"/>
          </p:cNvSpPr>
          <p:nvPr>
            <p:ph idx="1"/>
          </p:nvPr>
        </p:nvSpPr>
        <p:spPr>
          <a:xfrm>
            <a:off x="812800" y="2160588"/>
            <a:ext cx="9032875" cy="4697412"/>
          </a:xfrm>
        </p:spPr>
        <p:txBody>
          <a:bodyPr/>
          <a:lstStyle/>
          <a:p>
            <a:r>
              <a:rPr lang="en-US" altLang="en-US" sz="3200" dirty="0"/>
              <a:t>Unpaid fines will be posted for NCHSAA membership view only</a:t>
            </a:r>
          </a:p>
          <a:p>
            <a:endParaRPr lang="en-US" altLang="en-US" dirty="0"/>
          </a:p>
        </p:txBody>
      </p:sp>
      <p:pic>
        <p:nvPicPr>
          <p:cNvPr id="263171" name="Picture 4">
            <a:extLst>
              <a:ext uri="{FF2B5EF4-FFF2-40B4-BE49-F238E27FC236}">
                <a16:creationId xmlns:a16="http://schemas.microsoft.com/office/drawing/2014/main" id="{E32ADAA8-6223-A846-A91E-B09B90AB868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62590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Title 1">
            <a:extLst>
              <a:ext uri="{FF2B5EF4-FFF2-40B4-BE49-F238E27FC236}">
                <a16:creationId xmlns:a16="http://schemas.microsoft.com/office/drawing/2014/main" id="{7EBE903B-08B3-C844-B084-DDDB1A140632}"/>
              </a:ext>
            </a:extLst>
          </p:cNvPr>
          <p:cNvSpPr>
            <a:spLocks noGrp="1" noChangeArrowheads="1"/>
          </p:cNvSpPr>
          <p:nvPr>
            <p:ph type="title"/>
          </p:nvPr>
        </p:nvSpPr>
        <p:spPr/>
        <p:txBody>
          <a:bodyPr/>
          <a:lstStyle/>
          <a:p>
            <a:r>
              <a:rPr lang="en-US" altLang="en-US" b="1"/>
              <a:t>Eligibility Summary Forms</a:t>
            </a:r>
          </a:p>
        </p:txBody>
      </p:sp>
      <p:sp>
        <p:nvSpPr>
          <p:cNvPr id="264194" name="Content Placeholder 2">
            <a:extLst>
              <a:ext uri="{FF2B5EF4-FFF2-40B4-BE49-F238E27FC236}">
                <a16:creationId xmlns:a16="http://schemas.microsoft.com/office/drawing/2014/main" id="{1E9104D7-FA66-B74A-82D4-4632036358F2}"/>
              </a:ext>
            </a:extLst>
          </p:cNvPr>
          <p:cNvSpPr>
            <a:spLocks noGrp="1" noChangeArrowheads="1"/>
          </p:cNvSpPr>
          <p:nvPr>
            <p:ph idx="1"/>
          </p:nvPr>
        </p:nvSpPr>
        <p:spPr>
          <a:xfrm>
            <a:off x="812800" y="2160588"/>
            <a:ext cx="9032875" cy="4697412"/>
          </a:xfrm>
        </p:spPr>
        <p:txBody>
          <a:bodyPr/>
          <a:lstStyle/>
          <a:p>
            <a:r>
              <a:rPr lang="en-US" altLang="en-US" sz="3600" dirty="0"/>
              <a:t>Deadline Changes</a:t>
            </a:r>
          </a:p>
          <a:p>
            <a:pPr lvl="1"/>
            <a:r>
              <a:rPr lang="en-US" altLang="en-US" sz="2400" dirty="0"/>
              <a:t>Fall – September 1</a:t>
            </a:r>
          </a:p>
          <a:p>
            <a:pPr lvl="1"/>
            <a:endParaRPr lang="en-US" altLang="en-US" sz="2400" dirty="0"/>
          </a:p>
          <a:p>
            <a:pPr lvl="1"/>
            <a:r>
              <a:rPr lang="en-US" altLang="en-US" sz="2400" dirty="0"/>
              <a:t>Winter – December 1</a:t>
            </a:r>
          </a:p>
          <a:p>
            <a:pPr lvl="1"/>
            <a:endParaRPr lang="en-US" altLang="en-US" sz="2400" dirty="0"/>
          </a:p>
          <a:p>
            <a:pPr lvl="1"/>
            <a:r>
              <a:rPr lang="en-US" altLang="en-US" sz="2400" dirty="0"/>
              <a:t>Spring – March 15</a:t>
            </a:r>
          </a:p>
          <a:p>
            <a:endParaRPr lang="en-US" altLang="en-US" dirty="0"/>
          </a:p>
        </p:txBody>
      </p:sp>
      <p:pic>
        <p:nvPicPr>
          <p:cNvPr id="264195" name="Picture 4">
            <a:extLst>
              <a:ext uri="{FF2B5EF4-FFF2-40B4-BE49-F238E27FC236}">
                <a16:creationId xmlns:a16="http://schemas.microsoft.com/office/drawing/2014/main" id="{30E957A5-6FFF-884A-B21F-26D72764A84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91742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Title 1">
            <a:extLst>
              <a:ext uri="{FF2B5EF4-FFF2-40B4-BE49-F238E27FC236}">
                <a16:creationId xmlns:a16="http://schemas.microsoft.com/office/drawing/2014/main" id="{07DE525B-F43B-F64C-B748-06AB8262B42D}"/>
              </a:ext>
            </a:extLst>
          </p:cNvPr>
          <p:cNvSpPr>
            <a:spLocks noGrp="1" noChangeArrowheads="1"/>
          </p:cNvSpPr>
          <p:nvPr>
            <p:ph type="title"/>
          </p:nvPr>
        </p:nvSpPr>
        <p:spPr/>
        <p:txBody>
          <a:bodyPr/>
          <a:lstStyle/>
          <a:p>
            <a:r>
              <a:rPr lang="en-US" altLang="en-US" b="1"/>
              <a:t>Post-Season Participation</a:t>
            </a:r>
          </a:p>
        </p:txBody>
      </p:sp>
      <p:sp>
        <p:nvSpPr>
          <p:cNvPr id="266242" name="Content Placeholder 2">
            <a:extLst>
              <a:ext uri="{FF2B5EF4-FFF2-40B4-BE49-F238E27FC236}">
                <a16:creationId xmlns:a16="http://schemas.microsoft.com/office/drawing/2014/main" id="{6A985F21-D0F9-6B44-8022-9E481A0DA14A}"/>
              </a:ext>
            </a:extLst>
          </p:cNvPr>
          <p:cNvSpPr>
            <a:spLocks noGrp="1" noChangeArrowheads="1"/>
          </p:cNvSpPr>
          <p:nvPr>
            <p:ph idx="1"/>
          </p:nvPr>
        </p:nvSpPr>
        <p:spPr>
          <a:xfrm>
            <a:off x="812800" y="2160588"/>
            <a:ext cx="9032875" cy="4697412"/>
          </a:xfrm>
        </p:spPr>
        <p:txBody>
          <a:bodyPr/>
          <a:lstStyle/>
          <a:p>
            <a:r>
              <a:rPr lang="en-US" altLang="en-US" sz="3600" dirty="0"/>
              <a:t>Clarification:</a:t>
            </a:r>
          </a:p>
          <a:p>
            <a:pPr lvl="1"/>
            <a:r>
              <a:rPr lang="en-US" altLang="en-US" sz="3200" dirty="0"/>
              <a:t>Independent NCHSAA member schools are eligible for post-season ONLY in individual sports, based on the sport</a:t>
            </a:r>
          </a:p>
          <a:p>
            <a:endParaRPr lang="en-US" altLang="en-US" dirty="0"/>
          </a:p>
        </p:txBody>
      </p:sp>
      <p:pic>
        <p:nvPicPr>
          <p:cNvPr id="266243" name="Picture 4">
            <a:extLst>
              <a:ext uri="{FF2B5EF4-FFF2-40B4-BE49-F238E27FC236}">
                <a16:creationId xmlns:a16="http://schemas.microsoft.com/office/drawing/2014/main" id="{261D7107-2AED-454D-84CE-A2860198B57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47616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Title 1">
            <a:extLst>
              <a:ext uri="{FF2B5EF4-FFF2-40B4-BE49-F238E27FC236}">
                <a16:creationId xmlns:a16="http://schemas.microsoft.com/office/drawing/2014/main" id="{70B4767E-5C31-604B-9F75-26F612AFBF41}"/>
              </a:ext>
            </a:extLst>
          </p:cNvPr>
          <p:cNvSpPr txBox="1">
            <a:spLocks noChangeArrowheads="1"/>
          </p:cNvSpPr>
          <p:nvPr/>
        </p:nvSpPr>
        <p:spPr bwMode="auto">
          <a:xfrm>
            <a:off x="1290638" y="762000"/>
            <a:ext cx="734377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1363" indent="-284163" defTabSz="45720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1413" indent="-227013" defTabSz="4572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598613" indent="-227013" defTabSz="4572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5813" indent="-227013" defTabSz="4572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30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02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74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46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4A66AC"/>
                </a:solidFill>
                <a:effectLst/>
                <a:uLnTx/>
                <a:uFillTx/>
                <a:latin typeface="Trebuchet MS" panose="020B0703020202090204" pitchFamily="34" charset="0"/>
                <a:ea typeface="+mn-ea"/>
                <a:cs typeface="Arial" panose="020B0604020202020204" pitchFamily="34" charset="0"/>
              </a:rPr>
              <a:t>Pre-Game EAP Review</a:t>
            </a:r>
          </a:p>
        </p:txBody>
      </p:sp>
      <p:sp>
        <p:nvSpPr>
          <p:cNvPr id="8" name="Content Placeholder 2">
            <a:extLst>
              <a:ext uri="{FF2B5EF4-FFF2-40B4-BE49-F238E27FC236}">
                <a16:creationId xmlns:a16="http://schemas.microsoft.com/office/drawing/2014/main" id="{5D33BCB7-FCFC-584B-ABAE-E05ACEA12E00}"/>
              </a:ext>
            </a:extLst>
          </p:cNvPr>
          <p:cNvSpPr txBox="1">
            <a:spLocks/>
          </p:cNvSpPr>
          <p:nvPr/>
        </p:nvSpPr>
        <p:spPr>
          <a:xfrm>
            <a:off x="1176338" y="1600200"/>
            <a:ext cx="8539162" cy="525780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Purpose</a:t>
            </a:r>
          </a:p>
          <a:p>
            <a:pPr marL="742950" marR="0" lvl="1" indent="-28575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Effective communication of Emergency Action Plan</a:t>
            </a:r>
          </a:p>
          <a:p>
            <a:pPr marL="1143000" marR="0" lvl="2" indent="-22860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EAP is required by Law (Gfeller-Waller)</a:t>
            </a:r>
          </a:p>
          <a:p>
            <a:pPr marL="742950" marR="0" lvl="1" indent="-28575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742950" marR="0" lvl="1" indent="-28575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Guide for administrators, coaches, officials and LAT/FR</a:t>
            </a:r>
          </a:p>
          <a:p>
            <a:pPr marL="342900" marR="0" lvl="0" indent="-34290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Conducted by the Game Day Administrator or Designee</a:t>
            </a:r>
          </a:p>
          <a:p>
            <a:pPr marL="742950" marR="0" lvl="1" indent="-28575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The NCHSAA recommends that a hard copy or electronic copy of the venue specific EAP be provided to both the lead official and visiting team personnel.  </a:t>
            </a:r>
          </a:p>
          <a:p>
            <a:pPr marL="742950" marR="0" lvl="1" indent="-285750" algn="l" defTabSz="457200" rtl="0" eaLnBrk="1" fontAlgn="auto" latinLnBrk="0" hangingPunct="1">
              <a:lnSpc>
                <a:spcPct val="100000"/>
              </a:lnSpc>
              <a:spcBef>
                <a:spcPts val="1000"/>
              </a:spcBef>
              <a:spcAft>
                <a:spcPts val="0"/>
              </a:spcAft>
              <a:buClr>
                <a:srgbClr val="4A66AC"/>
              </a:buClr>
              <a:buSzPct val="80000"/>
              <a:buFont typeface="Wingdings 3" charset="2"/>
              <a:buChar char=""/>
              <a:tabLst/>
              <a:defRPr/>
            </a:pPr>
            <a:endParaRPr kumimoji="0" lang="en-US" sz="16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457189" marR="0" lvl="1" indent="0" algn="l" defTabSz="457200" rtl="0" eaLnBrk="1" fontAlgn="auto" latinLnBrk="0" hangingPunct="1">
              <a:lnSpc>
                <a:spcPct val="100000"/>
              </a:lnSpc>
              <a:spcBef>
                <a:spcPts val="1000"/>
              </a:spcBef>
              <a:spcAft>
                <a:spcPts val="0"/>
              </a:spcAft>
              <a:buClr>
                <a:srgbClr val="4A66AC"/>
              </a:buClr>
              <a:buSzPct val="80000"/>
              <a:buFont typeface="Wingdings 3" charset="2"/>
              <a:buNone/>
              <a:tabLst/>
              <a:defRPr/>
            </a:pPr>
            <a:endParaRPr kumimoji="0" lang="en-US" sz="16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pic>
        <p:nvPicPr>
          <p:cNvPr id="272387" name="Picture 4">
            <a:extLst>
              <a:ext uri="{FF2B5EF4-FFF2-40B4-BE49-F238E27FC236}">
                <a16:creationId xmlns:a16="http://schemas.microsoft.com/office/drawing/2014/main" id="{B593CACE-BF6D-6C47-9376-6FC2A9D3274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74026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EE0860-E0B0-1246-AE11-AF8C9A2C273C}"/>
              </a:ext>
            </a:extLst>
          </p:cNvPr>
          <p:cNvSpPr>
            <a:spLocks noGrp="1"/>
          </p:cNvSpPr>
          <p:nvPr>
            <p:ph idx="1"/>
          </p:nvPr>
        </p:nvSpPr>
        <p:spPr>
          <a:xfrm>
            <a:off x="651668" y="1754188"/>
            <a:ext cx="8588375" cy="5103812"/>
          </a:xfrm>
        </p:spPr>
        <p:txBody>
          <a:bodyPr rtlCol="0">
            <a:normAutofit/>
          </a:bodyPr>
          <a:lstStyle/>
          <a:p>
            <a:pPr marL="0" indent="0" defTabSz="457189" fontAlgn="auto">
              <a:spcAft>
                <a:spcPts val="0"/>
              </a:spcAft>
              <a:buFont typeface="Wingdings 3" charset="2"/>
              <a:buNone/>
              <a:defRPr/>
            </a:pPr>
            <a:r>
              <a:rPr lang="en-US" sz="2000" b="1" dirty="0">
                <a:solidFill>
                  <a:schemeClr val="tx1"/>
                </a:solidFill>
              </a:rPr>
              <a:t>All Events </a:t>
            </a:r>
          </a:p>
          <a:p>
            <a:pPr marL="342891" indent="-342891" defTabSz="457189" fontAlgn="auto">
              <a:spcAft>
                <a:spcPts val="0"/>
              </a:spcAft>
              <a:buFont typeface="Wingdings 3" charset="2"/>
              <a:buChar char=""/>
              <a:defRPr/>
            </a:pPr>
            <a:r>
              <a:rPr lang="en-US" sz="2000" dirty="0">
                <a:solidFill>
                  <a:schemeClr val="tx1"/>
                </a:solidFill>
              </a:rPr>
              <a:t>Who is the gameday administrator and what is their contact information?</a:t>
            </a:r>
          </a:p>
          <a:p>
            <a:pPr marL="342891" indent="-342891" defTabSz="457189" fontAlgn="auto">
              <a:spcAft>
                <a:spcPts val="0"/>
              </a:spcAft>
              <a:buFont typeface="Wingdings 3" charset="2"/>
              <a:buChar char=""/>
              <a:defRPr/>
            </a:pPr>
            <a:r>
              <a:rPr lang="en-US" sz="2000" dirty="0">
                <a:solidFill>
                  <a:schemeClr val="tx1"/>
                </a:solidFill>
              </a:rPr>
              <a:t>Is there a Licensed Athletic Trainer (LAT) and/or First Responder (FR) on site and what is their contact information?   If a LAT or FR is not on site who is the most qualified person to provide CPR and first aid care?</a:t>
            </a:r>
          </a:p>
          <a:p>
            <a:pPr marL="342891" indent="-342891" defTabSz="457189" fontAlgn="auto">
              <a:spcAft>
                <a:spcPts val="0"/>
              </a:spcAft>
              <a:buFont typeface="Wingdings 3" charset="2"/>
              <a:buChar char=""/>
              <a:defRPr/>
            </a:pPr>
            <a:r>
              <a:rPr lang="en-US" sz="2000" dirty="0">
                <a:solidFill>
                  <a:schemeClr val="tx1"/>
                </a:solidFill>
              </a:rPr>
              <a:t>Has the Emergency Action Plan (EAP) been reviewed and where is the posted venue specific EAP located?</a:t>
            </a:r>
          </a:p>
          <a:p>
            <a:pPr marL="342891" indent="-342891" defTabSz="457189" fontAlgn="auto">
              <a:spcAft>
                <a:spcPts val="0"/>
              </a:spcAft>
              <a:buFont typeface="Wingdings 3" charset="2"/>
              <a:buChar char=""/>
              <a:defRPr/>
            </a:pPr>
            <a:r>
              <a:rPr lang="en-US" sz="2000" dirty="0">
                <a:solidFill>
                  <a:schemeClr val="tx1"/>
                </a:solidFill>
              </a:rPr>
              <a:t>What first aid and emergency equipment is available at the venue and where is it located? (e.g., first aid kit, AED/CPR equipment, spinal injury stabilization equipment, exertional heat illness management equipment, etc.)</a:t>
            </a:r>
          </a:p>
          <a:p>
            <a:pPr marL="0" indent="0" defTabSz="457189" fontAlgn="auto">
              <a:spcAft>
                <a:spcPts val="0"/>
              </a:spcAft>
              <a:buFont typeface="Wingdings 3" charset="2"/>
              <a:buNone/>
              <a:defRPr/>
            </a:pPr>
            <a:r>
              <a:rPr lang="en-US" sz="2175" dirty="0">
                <a:solidFill>
                  <a:schemeClr val="tx1">
                    <a:lumMod val="75000"/>
                    <a:lumOff val="25000"/>
                  </a:schemeClr>
                </a:solidFill>
              </a:rPr>
              <a:t> </a:t>
            </a:r>
          </a:p>
          <a:p>
            <a:pPr marL="0" indent="0" defTabSz="457189" fontAlgn="auto">
              <a:spcAft>
                <a:spcPts val="0"/>
              </a:spcAft>
              <a:buFont typeface="Wingdings 3" charset="2"/>
              <a:buNone/>
              <a:defRPr/>
            </a:pPr>
            <a:endParaRPr lang="en-US" dirty="0">
              <a:solidFill>
                <a:schemeClr val="tx1">
                  <a:lumMod val="75000"/>
                  <a:lumOff val="25000"/>
                </a:schemeClr>
              </a:solidFill>
            </a:endParaRPr>
          </a:p>
        </p:txBody>
      </p:sp>
      <p:sp>
        <p:nvSpPr>
          <p:cNvPr id="273410" name="Title 1">
            <a:extLst>
              <a:ext uri="{FF2B5EF4-FFF2-40B4-BE49-F238E27FC236}">
                <a16:creationId xmlns:a16="http://schemas.microsoft.com/office/drawing/2014/main" id="{595D0DE6-3296-CE45-ADFE-F2FA682268F2}"/>
              </a:ext>
            </a:extLst>
          </p:cNvPr>
          <p:cNvSpPr txBox="1">
            <a:spLocks noChangeArrowheads="1"/>
          </p:cNvSpPr>
          <p:nvPr/>
        </p:nvSpPr>
        <p:spPr bwMode="auto">
          <a:xfrm>
            <a:off x="1257300" y="762000"/>
            <a:ext cx="7377113"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1363" indent="-284163" defTabSz="45720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1413" indent="-227013" defTabSz="4572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598613" indent="-227013" defTabSz="4572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5813" indent="-227013" defTabSz="4572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30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02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74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46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4A66AC"/>
                </a:solidFill>
                <a:effectLst/>
                <a:uLnTx/>
                <a:uFillTx/>
                <a:latin typeface="Trebuchet MS" panose="020B0703020202090204" pitchFamily="34" charset="0"/>
                <a:ea typeface="+mn-ea"/>
                <a:cs typeface="Arial" panose="020B0604020202020204" pitchFamily="34" charset="0"/>
              </a:rPr>
              <a:t>Pre-Game EAP Review Card</a:t>
            </a:r>
          </a:p>
        </p:txBody>
      </p:sp>
      <p:pic>
        <p:nvPicPr>
          <p:cNvPr id="273411" name="Picture 4">
            <a:extLst>
              <a:ext uri="{FF2B5EF4-FFF2-40B4-BE49-F238E27FC236}">
                <a16:creationId xmlns:a16="http://schemas.microsoft.com/office/drawing/2014/main" id="{945693A0-672E-1A4A-92B0-44D2DFEC353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36700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EE0860-E0B0-1246-AE11-AF8C9A2C273C}"/>
              </a:ext>
            </a:extLst>
          </p:cNvPr>
          <p:cNvSpPr>
            <a:spLocks noGrp="1"/>
          </p:cNvSpPr>
          <p:nvPr>
            <p:ph idx="1"/>
          </p:nvPr>
        </p:nvSpPr>
        <p:spPr>
          <a:xfrm>
            <a:off x="1436688" y="2198688"/>
            <a:ext cx="8408987" cy="4659312"/>
          </a:xfrm>
        </p:spPr>
        <p:txBody>
          <a:bodyPr rtlCol="0">
            <a:normAutofit/>
          </a:bodyPr>
          <a:lstStyle/>
          <a:p>
            <a:pPr marL="0" indent="0" defTabSz="457189" fontAlgn="auto">
              <a:spcAft>
                <a:spcPts val="0"/>
              </a:spcAft>
              <a:buFont typeface="Wingdings 3" charset="2"/>
              <a:buNone/>
              <a:defRPr/>
            </a:pPr>
            <a:r>
              <a:rPr lang="en-US" sz="2000" b="1" dirty="0">
                <a:solidFill>
                  <a:schemeClr val="tx1"/>
                </a:solidFill>
              </a:rPr>
              <a:t>Outdoor Events </a:t>
            </a:r>
          </a:p>
          <a:p>
            <a:pPr marL="342891" indent="-342891" defTabSz="457189" fontAlgn="auto">
              <a:spcAft>
                <a:spcPts val="0"/>
              </a:spcAft>
              <a:buFont typeface="Wingdings 3" charset="2"/>
              <a:buChar char=""/>
              <a:defRPr/>
            </a:pPr>
            <a:r>
              <a:rPr lang="en-US" sz="2000" dirty="0">
                <a:solidFill>
                  <a:schemeClr val="tx1"/>
                </a:solidFill>
              </a:rPr>
              <a:t>Who will be monitoring environmental and field/facility conditions during the event? (e.g., thunder and lightning, Wet Bulb Globe Temperature) </a:t>
            </a:r>
          </a:p>
          <a:p>
            <a:pPr marL="342891" indent="-342891" defTabSz="457189" fontAlgn="auto">
              <a:spcAft>
                <a:spcPts val="0"/>
              </a:spcAft>
              <a:buFont typeface="Wingdings 3" charset="2"/>
              <a:buChar char=""/>
              <a:defRPr/>
            </a:pPr>
            <a:r>
              <a:rPr lang="en-US" sz="2000" dirty="0">
                <a:solidFill>
                  <a:schemeClr val="tx1"/>
                </a:solidFill>
              </a:rPr>
              <a:t>Who will notify officials of unsafe environmental or field/facility conditions? </a:t>
            </a:r>
          </a:p>
          <a:p>
            <a:pPr marL="342891" indent="-342891" defTabSz="457189" fontAlgn="auto">
              <a:spcAft>
                <a:spcPts val="0"/>
              </a:spcAft>
              <a:buFont typeface="Wingdings 3" charset="2"/>
              <a:buChar char=""/>
              <a:defRPr/>
            </a:pPr>
            <a:r>
              <a:rPr lang="en-US" sz="2000" dirty="0">
                <a:solidFill>
                  <a:schemeClr val="tx1"/>
                </a:solidFill>
              </a:rPr>
              <a:t>Has the lightning or thunder disturbances safe shelter and evacuation route been identified?</a:t>
            </a:r>
          </a:p>
          <a:p>
            <a:pPr marL="342891" indent="-342891" defTabSz="457189" fontAlgn="auto">
              <a:spcAft>
                <a:spcPts val="0"/>
              </a:spcAft>
              <a:buFont typeface="Wingdings 3" charset="2"/>
              <a:buChar char=""/>
              <a:defRPr/>
            </a:pPr>
            <a:r>
              <a:rPr lang="en-US" sz="2000" dirty="0">
                <a:solidFill>
                  <a:schemeClr val="tx1"/>
                </a:solidFill>
              </a:rPr>
              <a:t>What is the Wet Bulb Globe Temperature, if available, at the beginning of the contest?</a:t>
            </a:r>
          </a:p>
          <a:p>
            <a:pPr marL="0" indent="0" defTabSz="457189" fontAlgn="auto">
              <a:spcAft>
                <a:spcPts val="0"/>
              </a:spcAft>
              <a:buFont typeface="Wingdings 3" charset="2"/>
              <a:buNone/>
              <a:defRPr/>
            </a:pPr>
            <a:endParaRPr lang="en-US" dirty="0">
              <a:solidFill>
                <a:schemeClr val="tx1">
                  <a:lumMod val="75000"/>
                  <a:lumOff val="25000"/>
                </a:schemeClr>
              </a:solidFill>
            </a:endParaRPr>
          </a:p>
        </p:txBody>
      </p:sp>
      <p:sp>
        <p:nvSpPr>
          <p:cNvPr id="274434" name="Title 1">
            <a:extLst>
              <a:ext uri="{FF2B5EF4-FFF2-40B4-BE49-F238E27FC236}">
                <a16:creationId xmlns:a16="http://schemas.microsoft.com/office/drawing/2014/main" id="{08611D9E-0827-5D41-8200-65A7F1722928}"/>
              </a:ext>
            </a:extLst>
          </p:cNvPr>
          <p:cNvSpPr txBox="1">
            <a:spLocks noChangeArrowheads="1"/>
          </p:cNvSpPr>
          <p:nvPr/>
        </p:nvSpPr>
        <p:spPr bwMode="auto">
          <a:xfrm>
            <a:off x="1436688" y="762000"/>
            <a:ext cx="719772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1363" indent="-284163" defTabSz="45720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1413" indent="-227013" defTabSz="4572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598613" indent="-227013" defTabSz="4572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5813" indent="-227013" defTabSz="4572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30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02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74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4613" indent="-227013"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4A66AC"/>
                </a:solidFill>
                <a:effectLst/>
                <a:uLnTx/>
                <a:uFillTx/>
                <a:latin typeface="Trebuchet MS" panose="020B0703020202090204" pitchFamily="34" charset="0"/>
                <a:ea typeface="+mn-ea"/>
                <a:cs typeface="Arial" panose="020B0604020202020204" pitchFamily="34" charset="0"/>
              </a:rPr>
              <a:t>Pre-Game EAP Review Card</a:t>
            </a:r>
          </a:p>
        </p:txBody>
      </p:sp>
      <p:pic>
        <p:nvPicPr>
          <p:cNvPr id="274435" name="Picture 4">
            <a:extLst>
              <a:ext uri="{FF2B5EF4-FFF2-40B4-BE49-F238E27FC236}">
                <a16:creationId xmlns:a16="http://schemas.microsoft.com/office/drawing/2014/main" id="{2B5782EE-2F42-4749-90D5-48F3B5E0F40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32850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Title 1">
            <a:extLst>
              <a:ext uri="{FF2B5EF4-FFF2-40B4-BE49-F238E27FC236}">
                <a16:creationId xmlns:a16="http://schemas.microsoft.com/office/drawing/2014/main" id="{740C3AE9-1159-EE4C-97BA-DF6F4438E4BE}"/>
              </a:ext>
            </a:extLst>
          </p:cNvPr>
          <p:cNvSpPr>
            <a:spLocks noGrp="1" noChangeArrowheads="1"/>
          </p:cNvSpPr>
          <p:nvPr>
            <p:ph type="ctrTitle"/>
          </p:nvPr>
        </p:nvSpPr>
        <p:spPr>
          <a:xfrm>
            <a:off x="1649187" y="352652"/>
            <a:ext cx="7099980" cy="4149725"/>
          </a:xfrm>
        </p:spPr>
        <p:txBody>
          <a:bodyPr/>
          <a:lstStyle/>
          <a:p>
            <a:r>
              <a:rPr lang="en-US" altLang="en-US" sz="4000" b="1" dirty="0"/>
              <a:t>Sport Specific Changes</a:t>
            </a:r>
            <a:br>
              <a:rPr lang="en-US" altLang="en-US" sz="4000" b="1" dirty="0"/>
            </a:br>
            <a:r>
              <a:rPr lang="en-US" altLang="en-US" sz="4000" b="1" dirty="0"/>
              <a:t>&amp;</a:t>
            </a:r>
            <a:br>
              <a:rPr lang="en-US" altLang="en-US" sz="4000" b="1" dirty="0"/>
            </a:br>
            <a:r>
              <a:rPr lang="en-US" altLang="en-US" sz="4000" b="1" dirty="0"/>
              <a:t>NCHSAA Points of Emphasis</a:t>
            </a:r>
            <a:br>
              <a:rPr lang="en-US" altLang="en-US" b="1" dirty="0"/>
            </a:br>
            <a:endParaRPr lang="en-US" altLang="en-US" b="1" dirty="0"/>
          </a:p>
        </p:txBody>
      </p:sp>
      <p:sp>
        <p:nvSpPr>
          <p:cNvPr id="3" name="Subtitle 2">
            <a:extLst>
              <a:ext uri="{FF2B5EF4-FFF2-40B4-BE49-F238E27FC236}">
                <a16:creationId xmlns:a16="http://schemas.microsoft.com/office/drawing/2014/main" id="{87696465-0E2E-774B-AB97-F5CEF03BA645}"/>
              </a:ext>
            </a:extLst>
          </p:cNvPr>
          <p:cNvSpPr>
            <a:spLocks noGrp="1"/>
          </p:cNvSpPr>
          <p:nvPr>
            <p:ph type="subTitle" idx="1"/>
          </p:nvPr>
        </p:nvSpPr>
        <p:spPr>
          <a:xfrm>
            <a:off x="1891167" y="3674496"/>
            <a:ext cx="6858000" cy="1655762"/>
          </a:xfrm>
        </p:spPr>
        <p:txBody>
          <a:bodyPr rtlCol="0">
            <a:normAutofit/>
          </a:bodyPr>
          <a:lstStyle/>
          <a:p>
            <a:pPr defTabSz="457189" fontAlgn="auto">
              <a:spcAft>
                <a:spcPts val="0"/>
              </a:spcAft>
              <a:buFont typeface="Wingdings 3" charset="2"/>
              <a:buNone/>
              <a:defRPr/>
            </a:pPr>
            <a:r>
              <a:rPr lang="en-US" sz="4500" dirty="0"/>
              <a:t>2019-20</a:t>
            </a:r>
          </a:p>
        </p:txBody>
      </p:sp>
      <p:pic>
        <p:nvPicPr>
          <p:cNvPr id="275459" name="Picture 4">
            <a:extLst>
              <a:ext uri="{FF2B5EF4-FFF2-40B4-BE49-F238E27FC236}">
                <a16:creationId xmlns:a16="http://schemas.microsoft.com/office/drawing/2014/main" id="{7156735F-3ECC-CB4D-8996-31A907B6B22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43795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F0CD0-B6EF-0745-B903-D261B5B8441E}"/>
              </a:ext>
            </a:extLst>
          </p:cNvPr>
          <p:cNvSpPr>
            <a:spLocks noGrp="1"/>
          </p:cNvSpPr>
          <p:nvPr>
            <p:ph type="title"/>
          </p:nvPr>
        </p:nvSpPr>
        <p:spPr/>
        <p:txBody>
          <a:bodyPr/>
          <a:lstStyle/>
          <a:p>
            <a:r>
              <a:rPr lang="en-US" b="1" dirty="0"/>
              <a:t>Regional Assignments</a:t>
            </a:r>
          </a:p>
        </p:txBody>
      </p:sp>
      <p:sp>
        <p:nvSpPr>
          <p:cNvPr id="3" name="Content Placeholder 2">
            <a:extLst>
              <a:ext uri="{FF2B5EF4-FFF2-40B4-BE49-F238E27FC236}">
                <a16:creationId xmlns:a16="http://schemas.microsoft.com/office/drawing/2014/main" id="{5BB760FE-A445-5D43-B7B2-DF18F2EDB799}"/>
              </a:ext>
            </a:extLst>
          </p:cNvPr>
          <p:cNvSpPr>
            <a:spLocks noGrp="1"/>
          </p:cNvSpPr>
          <p:nvPr>
            <p:ph idx="1"/>
          </p:nvPr>
        </p:nvSpPr>
        <p:spPr/>
        <p:txBody>
          <a:bodyPr/>
          <a:lstStyle/>
          <a:p>
            <a:r>
              <a:rPr lang="en-US" sz="2800" dirty="0"/>
              <a:t>Regional assignments will be based on conference affiliation</a:t>
            </a:r>
          </a:p>
          <a:p>
            <a:pPr lvl="1"/>
            <a:r>
              <a:rPr lang="en-US" sz="2400" dirty="0"/>
              <a:t>Golf</a:t>
            </a:r>
          </a:p>
          <a:p>
            <a:pPr lvl="1"/>
            <a:r>
              <a:rPr lang="en-US" sz="2400" dirty="0"/>
              <a:t>Cross-Country</a:t>
            </a:r>
          </a:p>
          <a:p>
            <a:pPr lvl="1"/>
            <a:r>
              <a:rPr lang="en-US" sz="2400" dirty="0"/>
              <a:t>Swimming and Diving</a:t>
            </a:r>
          </a:p>
          <a:p>
            <a:pPr lvl="1"/>
            <a:r>
              <a:rPr lang="en-US" sz="2400" dirty="0"/>
              <a:t>Track &amp; Field</a:t>
            </a:r>
          </a:p>
        </p:txBody>
      </p:sp>
      <p:pic>
        <p:nvPicPr>
          <p:cNvPr id="4" name="Picture 4">
            <a:extLst>
              <a:ext uri="{FF2B5EF4-FFF2-40B4-BE49-F238E27FC236}">
                <a16:creationId xmlns:a16="http://schemas.microsoft.com/office/drawing/2014/main" id="{3C7382A4-D9C8-5A4A-A42E-288A481B799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33945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F0CD0-B6EF-0745-B903-D261B5B8441E}"/>
              </a:ext>
            </a:extLst>
          </p:cNvPr>
          <p:cNvSpPr>
            <a:spLocks noGrp="1"/>
          </p:cNvSpPr>
          <p:nvPr>
            <p:ph type="title"/>
          </p:nvPr>
        </p:nvSpPr>
        <p:spPr>
          <a:xfrm>
            <a:off x="768196" y="0"/>
            <a:ext cx="8462963" cy="1320800"/>
          </a:xfrm>
        </p:spPr>
        <p:txBody>
          <a:bodyPr/>
          <a:lstStyle/>
          <a:p>
            <a:r>
              <a:rPr lang="en-US" b="1" dirty="0"/>
              <a:t>Regional Assignments</a:t>
            </a:r>
            <a:br>
              <a:rPr lang="en-US" b="1" dirty="0"/>
            </a:br>
            <a:endParaRPr lang="en-US" b="1" dirty="0"/>
          </a:p>
        </p:txBody>
      </p:sp>
      <p:pic>
        <p:nvPicPr>
          <p:cNvPr id="8" name="Picture 4">
            <a:extLst>
              <a:ext uri="{FF2B5EF4-FFF2-40B4-BE49-F238E27FC236}">
                <a16:creationId xmlns:a16="http://schemas.microsoft.com/office/drawing/2014/main" id="{E64785ED-6ED3-3348-97CB-5550A6A2CED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4E983900-278D-C948-A546-A928BB19C4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11867" y="630844"/>
            <a:ext cx="6584640" cy="6227156"/>
          </a:xfrm>
          <a:prstGeom prst="rect">
            <a:avLst/>
          </a:prstGeom>
        </p:spPr>
      </p:pic>
    </p:spTree>
    <p:extLst>
      <p:ext uri="{BB962C8B-B14F-4D97-AF65-F5344CB8AC3E}">
        <p14:creationId xmlns:p14="http://schemas.microsoft.com/office/powerpoint/2010/main" val="22885133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Title 1">
            <a:extLst>
              <a:ext uri="{FF2B5EF4-FFF2-40B4-BE49-F238E27FC236}">
                <a16:creationId xmlns:a16="http://schemas.microsoft.com/office/drawing/2014/main" id="{C560C00A-297F-5F44-B61D-601F6AB18ABE}"/>
              </a:ext>
            </a:extLst>
          </p:cNvPr>
          <p:cNvSpPr>
            <a:spLocks noGrp="1" noChangeArrowheads="1"/>
          </p:cNvSpPr>
          <p:nvPr>
            <p:ph type="title"/>
          </p:nvPr>
        </p:nvSpPr>
        <p:spPr>
          <a:xfrm>
            <a:off x="812800" y="775628"/>
            <a:ext cx="8462963" cy="1320800"/>
          </a:xfrm>
        </p:spPr>
        <p:txBody>
          <a:bodyPr/>
          <a:lstStyle/>
          <a:p>
            <a:r>
              <a:rPr lang="en-US" altLang="en-US" b="1" dirty="0"/>
              <a:t>400 Freestyle Relay</a:t>
            </a:r>
          </a:p>
        </p:txBody>
      </p:sp>
      <p:sp>
        <p:nvSpPr>
          <p:cNvPr id="3" name="Content Placeholder 2">
            <a:extLst>
              <a:ext uri="{FF2B5EF4-FFF2-40B4-BE49-F238E27FC236}">
                <a16:creationId xmlns:a16="http://schemas.microsoft.com/office/drawing/2014/main" id="{86ED50DB-A918-2A4C-83CB-F478337AE520}"/>
              </a:ext>
            </a:extLst>
          </p:cNvPr>
          <p:cNvSpPr>
            <a:spLocks noGrp="1"/>
          </p:cNvSpPr>
          <p:nvPr>
            <p:ph idx="1"/>
          </p:nvPr>
        </p:nvSpPr>
        <p:spPr>
          <a:xfrm>
            <a:off x="812800" y="2096428"/>
            <a:ext cx="8869363" cy="4761571"/>
          </a:xfrm>
        </p:spPr>
        <p:txBody>
          <a:bodyPr rtlCol="0">
            <a:normAutofit/>
          </a:bodyPr>
          <a:lstStyle/>
          <a:p>
            <a:pPr marL="342891" indent="-342891" defTabSz="457189" fontAlgn="auto">
              <a:spcAft>
                <a:spcPts val="0"/>
              </a:spcAft>
              <a:buFont typeface="Wingdings 3" charset="2"/>
              <a:buChar char=""/>
              <a:defRPr/>
            </a:pPr>
            <a:r>
              <a:rPr lang="en-US" sz="2800" dirty="0">
                <a:solidFill>
                  <a:schemeClr val="tx1">
                    <a:lumMod val="75000"/>
                    <a:lumOff val="25000"/>
                  </a:schemeClr>
                </a:solidFill>
              </a:rPr>
              <a:t>Prelim/Final Event at the State Championship</a:t>
            </a:r>
          </a:p>
          <a:p>
            <a:pPr marL="742941" lvl="1" indent="-342891" defTabSz="457189" fontAlgn="auto">
              <a:spcAft>
                <a:spcPts val="0"/>
              </a:spcAft>
              <a:buFont typeface="Wingdings 3" charset="2"/>
              <a:buChar char=""/>
              <a:defRPr/>
            </a:pPr>
            <a:r>
              <a:rPr lang="en-US" sz="2400" dirty="0">
                <a:solidFill>
                  <a:schemeClr val="tx1">
                    <a:lumMod val="75000"/>
                    <a:lumOff val="25000"/>
                  </a:schemeClr>
                </a:solidFill>
              </a:rPr>
              <a:t>No longer a timed final</a:t>
            </a: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76483" name="Picture 3">
            <a:extLst>
              <a:ext uri="{FF2B5EF4-FFF2-40B4-BE49-F238E27FC236}">
                <a16:creationId xmlns:a16="http://schemas.microsoft.com/office/drawing/2014/main" id="{208F7B5E-9534-EF45-A2CC-ABBA4A1AD0F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88711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Title 1">
            <a:extLst>
              <a:ext uri="{FF2B5EF4-FFF2-40B4-BE49-F238E27FC236}">
                <a16:creationId xmlns:a16="http://schemas.microsoft.com/office/drawing/2014/main" id="{C560C00A-297F-5F44-B61D-601F6AB18ABE}"/>
              </a:ext>
            </a:extLst>
          </p:cNvPr>
          <p:cNvSpPr>
            <a:spLocks noGrp="1" noChangeArrowheads="1"/>
          </p:cNvSpPr>
          <p:nvPr>
            <p:ph type="title"/>
          </p:nvPr>
        </p:nvSpPr>
        <p:spPr>
          <a:xfrm>
            <a:off x="812800" y="775628"/>
            <a:ext cx="8462963" cy="1320800"/>
          </a:xfrm>
        </p:spPr>
        <p:txBody>
          <a:bodyPr/>
          <a:lstStyle/>
          <a:p>
            <a:r>
              <a:rPr lang="en-US" altLang="en-US" b="1" dirty="0"/>
              <a:t>Payment of Officials</a:t>
            </a:r>
          </a:p>
        </p:txBody>
      </p:sp>
      <p:sp>
        <p:nvSpPr>
          <p:cNvPr id="3" name="Content Placeholder 2">
            <a:extLst>
              <a:ext uri="{FF2B5EF4-FFF2-40B4-BE49-F238E27FC236}">
                <a16:creationId xmlns:a16="http://schemas.microsoft.com/office/drawing/2014/main" id="{86ED50DB-A918-2A4C-83CB-F478337AE520}"/>
              </a:ext>
            </a:extLst>
          </p:cNvPr>
          <p:cNvSpPr>
            <a:spLocks noGrp="1"/>
          </p:cNvSpPr>
          <p:nvPr>
            <p:ph idx="1"/>
          </p:nvPr>
        </p:nvSpPr>
        <p:spPr>
          <a:xfrm>
            <a:off x="812800" y="2096428"/>
            <a:ext cx="8869363" cy="4761571"/>
          </a:xfrm>
        </p:spPr>
        <p:txBody>
          <a:bodyPr rtlCol="0">
            <a:normAutofit/>
          </a:bodyPr>
          <a:lstStyle/>
          <a:p>
            <a:pPr marL="342891" indent="-342891" defTabSz="457189" fontAlgn="auto">
              <a:spcAft>
                <a:spcPts val="0"/>
              </a:spcAft>
              <a:buFont typeface="Wingdings 3" charset="2"/>
              <a:buChar char=""/>
              <a:defRPr/>
            </a:pPr>
            <a:r>
              <a:rPr lang="en-US" sz="2400" dirty="0">
                <a:solidFill>
                  <a:schemeClr val="tx1">
                    <a:lumMod val="75000"/>
                    <a:lumOff val="25000"/>
                  </a:schemeClr>
                </a:solidFill>
              </a:rPr>
              <a:t>MUST BE PAID!</a:t>
            </a:r>
          </a:p>
          <a:p>
            <a:pPr marL="742941" lvl="1" indent="-342891" defTabSz="457189" fontAlgn="auto">
              <a:spcAft>
                <a:spcPts val="0"/>
              </a:spcAft>
              <a:buFont typeface="Wingdings 3" charset="2"/>
              <a:buChar char=""/>
              <a:defRPr/>
            </a:pPr>
            <a:r>
              <a:rPr lang="en-US" sz="2200" dirty="0">
                <a:solidFill>
                  <a:schemeClr val="tx1">
                    <a:lumMod val="75000"/>
                    <a:lumOff val="25000"/>
                  </a:schemeClr>
                </a:solidFill>
              </a:rPr>
              <a:t>Referee - $51 flat fee</a:t>
            </a:r>
          </a:p>
          <a:p>
            <a:pPr marL="742941" lvl="1" indent="-342891" defTabSz="457189" fontAlgn="auto">
              <a:spcAft>
                <a:spcPts val="0"/>
              </a:spcAft>
              <a:buFont typeface="Wingdings 3" charset="2"/>
              <a:buChar char=""/>
              <a:defRPr/>
            </a:pPr>
            <a:r>
              <a:rPr lang="en-US" sz="2200" dirty="0">
                <a:solidFill>
                  <a:schemeClr val="tx1">
                    <a:lumMod val="75000"/>
                    <a:lumOff val="25000"/>
                  </a:schemeClr>
                </a:solidFill>
              </a:rPr>
              <a:t>Stroke and Turn Judge</a:t>
            </a:r>
            <a:r>
              <a:rPr lang="en-US" sz="2200">
                <a:solidFill>
                  <a:schemeClr val="tx1">
                    <a:lumMod val="75000"/>
                    <a:lumOff val="25000"/>
                  </a:schemeClr>
                </a:solidFill>
              </a:rPr>
              <a:t>, Starter, Diving Judge </a:t>
            </a:r>
            <a:r>
              <a:rPr lang="en-US" sz="2200" dirty="0">
                <a:solidFill>
                  <a:schemeClr val="tx1">
                    <a:lumMod val="75000"/>
                    <a:lumOff val="25000"/>
                  </a:schemeClr>
                </a:solidFill>
              </a:rPr>
              <a:t>- $26 </a:t>
            </a:r>
            <a:r>
              <a:rPr lang="en-US" sz="2200">
                <a:solidFill>
                  <a:schemeClr val="tx1">
                    <a:lumMod val="75000"/>
                    <a:lumOff val="25000"/>
                  </a:schemeClr>
                </a:solidFill>
              </a:rPr>
              <a:t>flat flee</a:t>
            </a:r>
            <a:endParaRPr lang="en-US" sz="2200" dirty="0">
              <a:solidFill>
                <a:schemeClr val="tx1">
                  <a:lumMod val="75000"/>
                  <a:lumOff val="25000"/>
                </a:schemeClr>
              </a:solidFill>
            </a:endParaRPr>
          </a:p>
          <a:p>
            <a:pPr marL="342891" indent="-342891" defTabSz="457189" fontAlgn="auto">
              <a:spcAft>
                <a:spcPts val="0"/>
              </a:spcAft>
              <a:buFont typeface="Wingdings 3" charset="2"/>
              <a:buChar char=""/>
              <a:defRPr/>
            </a:pPr>
            <a:endParaRPr lang="en-US" sz="2400" dirty="0">
              <a:solidFill>
                <a:schemeClr val="tx1">
                  <a:lumMod val="75000"/>
                  <a:lumOff val="25000"/>
                </a:schemeClr>
              </a:solidFill>
            </a:endParaRPr>
          </a:p>
          <a:p>
            <a:pPr marL="342891" indent="-342891" defTabSz="457189" fontAlgn="auto">
              <a:spcAft>
                <a:spcPts val="0"/>
              </a:spcAft>
              <a:buFont typeface="Wingdings 3" charset="2"/>
              <a:buChar char=""/>
              <a:defRPr/>
            </a:pPr>
            <a:r>
              <a:rPr lang="en-US" sz="2400" dirty="0">
                <a:solidFill>
                  <a:schemeClr val="tx1">
                    <a:lumMod val="75000"/>
                    <a:lumOff val="25000"/>
                  </a:schemeClr>
                </a:solidFill>
              </a:rPr>
              <a:t>6 Lane Requirements</a:t>
            </a:r>
          </a:p>
          <a:p>
            <a:pPr marL="742941" lvl="1" indent="-342891" defTabSz="457189" fontAlgn="auto">
              <a:spcAft>
                <a:spcPts val="0"/>
              </a:spcAft>
              <a:buFont typeface="Wingdings 3" charset="2"/>
              <a:buChar char=""/>
              <a:defRPr/>
            </a:pPr>
            <a:r>
              <a:rPr lang="en-US" sz="2200" dirty="0">
                <a:solidFill>
                  <a:schemeClr val="tx1">
                    <a:lumMod val="75000"/>
                    <a:lumOff val="25000"/>
                  </a:schemeClr>
                </a:solidFill>
              </a:rPr>
              <a:t>Referee and two (2) stroke and turn judged</a:t>
            </a:r>
          </a:p>
          <a:p>
            <a:pPr marL="342891" indent="-342891" defTabSz="457189" fontAlgn="auto">
              <a:spcAft>
                <a:spcPts val="0"/>
              </a:spcAft>
              <a:buFont typeface="Wingdings 3" charset="2"/>
              <a:buChar char=""/>
              <a:defRPr/>
            </a:pPr>
            <a:r>
              <a:rPr lang="en-US" sz="2400" dirty="0">
                <a:solidFill>
                  <a:schemeClr val="tx1">
                    <a:lumMod val="75000"/>
                    <a:lumOff val="25000"/>
                  </a:schemeClr>
                </a:solidFill>
              </a:rPr>
              <a:t>8 Lane Requirements</a:t>
            </a:r>
          </a:p>
          <a:p>
            <a:pPr marL="742932" lvl="1" indent="-285744" defTabSz="457189" fontAlgn="auto">
              <a:spcAft>
                <a:spcPts val="0"/>
              </a:spcAft>
              <a:buFont typeface="Wingdings 3" charset="2"/>
              <a:buChar char=""/>
              <a:defRPr/>
            </a:pPr>
            <a:r>
              <a:rPr lang="en-US" sz="2200" dirty="0">
                <a:solidFill>
                  <a:schemeClr val="tx1">
                    <a:lumMod val="75000"/>
                    <a:lumOff val="25000"/>
                  </a:schemeClr>
                </a:solidFill>
              </a:rPr>
              <a:t>Referee and three (3) stroke and turn judged</a:t>
            </a: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76483" name="Picture 3">
            <a:extLst>
              <a:ext uri="{FF2B5EF4-FFF2-40B4-BE49-F238E27FC236}">
                <a16:creationId xmlns:a16="http://schemas.microsoft.com/office/drawing/2014/main" id="{208F7B5E-9534-EF45-A2CC-ABBA4A1AD0F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58303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Title 1">
            <a:extLst>
              <a:ext uri="{FF2B5EF4-FFF2-40B4-BE49-F238E27FC236}">
                <a16:creationId xmlns:a16="http://schemas.microsoft.com/office/drawing/2014/main" id="{C560C00A-297F-5F44-B61D-601F6AB18ABE}"/>
              </a:ext>
            </a:extLst>
          </p:cNvPr>
          <p:cNvSpPr>
            <a:spLocks noGrp="1" noChangeArrowheads="1"/>
          </p:cNvSpPr>
          <p:nvPr>
            <p:ph type="title"/>
          </p:nvPr>
        </p:nvSpPr>
        <p:spPr/>
        <p:txBody>
          <a:bodyPr/>
          <a:lstStyle/>
          <a:p>
            <a:r>
              <a:rPr lang="en-US" altLang="en-US" b="1"/>
              <a:t>Required Coaches Education</a:t>
            </a:r>
          </a:p>
        </p:txBody>
      </p:sp>
      <p:sp>
        <p:nvSpPr>
          <p:cNvPr id="3" name="Content Placeholder 2">
            <a:extLst>
              <a:ext uri="{FF2B5EF4-FFF2-40B4-BE49-F238E27FC236}">
                <a16:creationId xmlns:a16="http://schemas.microsoft.com/office/drawing/2014/main" id="{86ED50DB-A918-2A4C-83CB-F478337AE520}"/>
              </a:ext>
            </a:extLst>
          </p:cNvPr>
          <p:cNvSpPr>
            <a:spLocks noGrp="1"/>
          </p:cNvSpPr>
          <p:nvPr>
            <p:ph idx="1"/>
          </p:nvPr>
        </p:nvSpPr>
        <p:spPr>
          <a:xfrm>
            <a:off x="812800" y="1316038"/>
            <a:ext cx="8869363" cy="5541962"/>
          </a:xfrm>
        </p:spPr>
        <p:txBody>
          <a:bodyPr rtlCol="0">
            <a:normAutofit fontScale="77500" lnSpcReduction="20000"/>
          </a:bodyPr>
          <a:lstStyle/>
          <a:p>
            <a:pPr marL="342891" indent="-342891" defTabSz="457189" fontAlgn="auto">
              <a:spcAft>
                <a:spcPts val="0"/>
              </a:spcAft>
              <a:buFont typeface="Wingdings 3" charset="2"/>
              <a:buChar char=""/>
              <a:defRPr/>
            </a:pPr>
            <a:r>
              <a:rPr lang="en-US" dirty="0">
                <a:solidFill>
                  <a:schemeClr val="tx1">
                    <a:lumMod val="75000"/>
                    <a:lumOff val="25000"/>
                  </a:schemeClr>
                </a:solidFill>
              </a:rPr>
              <a:t>NFHS Fundamentals of Coaching</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All coaches (paid and volunteer)</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Prior to first play date</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One-time requirement</a:t>
            </a:r>
          </a:p>
          <a:p>
            <a:pPr marL="342891" indent="-342891" defTabSz="457189" fontAlgn="auto">
              <a:spcAft>
                <a:spcPts val="0"/>
              </a:spcAft>
              <a:buFont typeface="Wingdings 3" charset="2"/>
              <a:buChar char=""/>
              <a:defRPr/>
            </a:pPr>
            <a:r>
              <a:rPr lang="en-US" dirty="0">
                <a:solidFill>
                  <a:schemeClr val="tx1">
                    <a:lumMod val="75000"/>
                    <a:lumOff val="25000"/>
                  </a:schemeClr>
                </a:solidFill>
              </a:rPr>
              <a:t>NFHS Concussion in Sports</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All coaches (paid and volunteer)</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Prior to first practice</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Annual requirement</a:t>
            </a:r>
          </a:p>
          <a:p>
            <a:pPr marL="342891" indent="-342891" defTabSz="457189" fontAlgn="auto">
              <a:spcAft>
                <a:spcPts val="0"/>
              </a:spcAft>
              <a:buFont typeface="Wingdings 3" charset="2"/>
              <a:buChar char=""/>
              <a:defRPr/>
            </a:pPr>
            <a:r>
              <a:rPr lang="en-US" dirty="0">
                <a:solidFill>
                  <a:schemeClr val="tx1">
                    <a:lumMod val="75000"/>
                    <a:lumOff val="25000"/>
                  </a:schemeClr>
                </a:solidFill>
              </a:rPr>
              <a:t>CPR/AED Certified</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All head and paid coaches</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Must maintain certification</a:t>
            </a:r>
          </a:p>
          <a:p>
            <a:pPr marL="342891" indent="-342891" defTabSz="457189" fontAlgn="auto">
              <a:spcAft>
                <a:spcPts val="0"/>
              </a:spcAft>
              <a:buFont typeface="Wingdings 3" charset="2"/>
              <a:buChar char=""/>
              <a:defRPr/>
            </a:pPr>
            <a:r>
              <a:rPr lang="en-US" dirty="0">
                <a:solidFill>
                  <a:schemeClr val="tx1">
                    <a:lumMod val="75000"/>
                    <a:lumOff val="25000"/>
                  </a:schemeClr>
                </a:solidFill>
              </a:rPr>
              <a:t>NFHS Sudden Cardiac Arrest</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All non-paid coaches</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Prior to first practice</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Annual requirement</a:t>
            </a:r>
          </a:p>
          <a:p>
            <a:pPr marL="342891" indent="-342891" defTabSz="457189" fontAlgn="auto">
              <a:spcAft>
                <a:spcPts val="0"/>
              </a:spcAft>
              <a:buFont typeface="Wingdings 3" charset="2"/>
              <a:buChar char=""/>
              <a:defRPr/>
            </a:pPr>
            <a:r>
              <a:rPr lang="en-US" dirty="0">
                <a:solidFill>
                  <a:schemeClr val="tx1">
                    <a:lumMod val="75000"/>
                    <a:lumOff val="25000"/>
                  </a:schemeClr>
                </a:solidFill>
              </a:rPr>
              <a:t>NCHSAA Rules Clinic</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Head Varsity Coach</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Prior to first play date</a:t>
            </a:r>
          </a:p>
          <a:p>
            <a:pPr marL="742932" lvl="1" indent="-285744" defTabSz="457189" fontAlgn="auto">
              <a:spcAft>
                <a:spcPts val="0"/>
              </a:spcAft>
              <a:buFont typeface="Wingdings 3" charset="2"/>
              <a:buChar char=""/>
              <a:defRPr/>
            </a:pPr>
            <a:r>
              <a:rPr lang="en-US" dirty="0">
                <a:solidFill>
                  <a:schemeClr val="tx1">
                    <a:lumMod val="75000"/>
                    <a:lumOff val="25000"/>
                  </a:schemeClr>
                </a:solidFill>
              </a:rPr>
              <a:t>Annual Requirement</a:t>
            </a: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a:p>
            <a:pPr marL="742932" lvl="1" indent="-285744" defTabSz="457189" fontAlgn="auto">
              <a:spcAft>
                <a:spcPts val="0"/>
              </a:spcAft>
              <a:buFont typeface="Wingdings 3" charset="2"/>
              <a:buChar char=""/>
              <a:defRPr/>
            </a:pPr>
            <a:endParaRPr lang="en-US" dirty="0">
              <a:solidFill>
                <a:schemeClr val="tx1">
                  <a:lumMod val="75000"/>
                  <a:lumOff val="25000"/>
                </a:schemeClr>
              </a:solidFill>
            </a:endParaRPr>
          </a:p>
        </p:txBody>
      </p:sp>
      <p:pic>
        <p:nvPicPr>
          <p:cNvPr id="276483" name="Picture 3">
            <a:extLst>
              <a:ext uri="{FF2B5EF4-FFF2-40B4-BE49-F238E27FC236}">
                <a16:creationId xmlns:a16="http://schemas.microsoft.com/office/drawing/2014/main" id="{208F7B5E-9534-EF45-A2CC-ABBA4A1AD0F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86218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8" name="Title 1">
            <a:extLst>
              <a:ext uri="{FF2B5EF4-FFF2-40B4-BE49-F238E27FC236}">
                <a16:creationId xmlns:a16="http://schemas.microsoft.com/office/drawing/2014/main" id="{9F626061-D0A1-DC40-AACB-185063DB099D}"/>
              </a:ext>
            </a:extLst>
          </p:cNvPr>
          <p:cNvSpPr txBox="1">
            <a:spLocks noChangeArrowheads="1"/>
          </p:cNvSpPr>
          <p:nvPr/>
        </p:nvSpPr>
        <p:spPr bwMode="auto">
          <a:xfrm>
            <a:off x="881063" y="19050"/>
            <a:ext cx="8964612"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4A66AC"/>
                </a:solidFill>
                <a:effectLst/>
                <a:uLnTx/>
                <a:uFillTx/>
                <a:latin typeface="Trebuchet MS" panose="020B0703020202090204" pitchFamily="34" charset="0"/>
                <a:ea typeface="+mn-ea"/>
                <a:cs typeface="Arial" panose="020B0604020202020204" pitchFamily="34" charset="0"/>
              </a:rPr>
              <a:t>Calendar</a:t>
            </a:r>
          </a:p>
        </p:txBody>
      </p:sp>
      <p:pic>
        <p:nvPicPr>
          <p:cNvPr id="277509" name="Picture 7">
            <a:extLst>
              <a:ext uri="{FF2B5EF4-FFF2-40B4-BE49-F238E27FC236}">
                <a16:creationId xmlns:a16="http://schemas.microsoft.com/office/drawing/2014/main" id="{B8E00625-E2F0-584D-9A2A-D8B14FCC95A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ontent Placeholder 3">
            <a:extLst>
              <a:ext uri="{FF2B5EF4-FFF2-40B4-BE49-F238E27FC236}">
                <a16:creationId xmlns:a16="http://schemas.microsoft.com/office/drawing/2014/main" id="{1692149A-84CD-7F40-BDB6-558126F2AF8D}"/>
              </a:ext>
            </a:extLst>
          </p:cNvPr>
          <p:cNvSpPr>
            <a:spLocks noGrp="1"/>
          </p:cNvSpPr>
          <p:nvPr>
            <p:ph sz="half" idx="2"/>
          </p:nvPr>
        </p:nvSpPr>
        <p:spPr>
          <a:xfrm>
            <a:off x="628650" y="1115123"/>
            <a:ext cx="8964612" cy="5742878"/>
          </a:xfrm>
        </p:spPr>
        <p:txBody>
          <a:bodyPr>
            <a:noAutofit/>
          </a:bodyPr>
          <a:lstStyle/>
          <a:p>
            <a:pPr marL="0" lvl="1" indent="0">
              <a:buNone/>
            </a:pPr>
            <a:r>
              <a:rPr lang="en-US" sz="1650" b="1" dirty="0"/>
              <a:t>	Start:</a:t>
            </a:r>
            <a:r>
              <a:rPr lang="en-US" sz="1650" dirty="0"/>
              <a:t>					Wednesday, October 30	 	</a:t>
            </a:r>
          </a:p>
          <a:p>
            <a:pPr marL="0" indent="0">
              <a:buNone/>
            </a:pPr>
            <a:r>
              <a:rPr lang="en-US" sz="1650" b="1" dirty="0"/>
              <a:t>	</a:t>
            </a:r>
          </a:p>
          <a:p>
            <a:pPr marL="0" indent="0">
              <a:buNone/>
            </a:pPr>
            <a:r>
              <a:rPr lang="en-US" sz="1650" b="1" dirty="0"/>
              <a:t>	1</a:t>
            </a:r>
            <a:r>
              <a:rPr lang="en-US" sz="1650" b="1" baseline="30000" dirty="0"/>
              <a:t>st</a:t>
            </a:r>
            <a:r>
              <a:rPr lang="en-US" sz="1650" b="1" dirty="0"/>
              <a:t> Contest:	</a:t>
            </a:r>
            <a:r>
              <a:rPr lang="en-US" sz="1650" dirty="0"/>
              <a:t>			Wednesday, November 18			</a:t>
            </a:r>
          </a:p>
          <a:p>
            <a:pPr marL="0" indent="0">
              <a:buNone/>
            </a:pPr>
            <a:r>
              <a:rPr lang="en-US" sz="1650" b="1" dirty="0"/>
              <a:t>	</a:t>
            </a:r>
          </a:p>
          <a:p>
            <a:pPr marL="0" indent="0">
              <a:buNone/>
            </a:pPr>
            <a:r>
              <a:rPr lang="en-US" sz="1650" b="1" dirty="0"/>
              <a:t>	Regional Entry Deadline:	</a:t>
            </a:r>
            <a:r>
              <a:rPr lang="en-US" sz="1650" dirty="0"/>
              <a:t>Saturday, January 25 </a:t>
            </a:r>
          </a:p>
          <a:p>
            <a:pPr marL="0" indent="0">
              <a:buNone/>
            </a:pPr>
            <a:r>
              <a:rPr lang="en-US" sz="1650" dirty="0"/>
              <a:t>							8:00 p.m.				</a:t>
            </a:r>
          </a:p>
          <a:p>
            <a:pPr marL="0" indent="0">
              <a:buNone/>
            </a:pPr>
            <a:r>
              <a:rPr lang="en-US" sz="1650" b="1" dirty="0"/>
              <a:t>	</a:t>
            </a:r>
          </a:p>
          <a:p>
            <a:pPr marL="0" indent="0">
              <a:buNone/>
            </a:pPr>
            <a:r>
              <a:rPr lang="en-US" sz="1650" b="1" dirty="0"/>
              <a:t>	Late Entry Deadline:</a:t>
            </a:r>
            <a:r>
              <a:rPr lang="en-US" sz="1650" dirty="0"/>
              <a:t>		Monday, January 27															3:00 p.m.				</a:t>
            </a:r>
          </a:p>
          <a:p>
            <a:pPr marL="0" indent="0">
              <a:buNone/>
            </a:pPr>
            <a:r>
              <a:rPr lang="en-US" sz="1650" b="1" dirty="0"/>
              <a:t>	</a:t>
            </a:r>
          </a:p>
          <a:p>
            <a:pPr marL="0" indent="0">
              <a:buNone/>
            </a:pPr>
            <a:r>
              <a:rPr lang="en-US" sz="1650" b="1" dirty="0"/>
              <a:t>	Regionals:</a:t>
            </a:r>
            <a:r>
              <a:rPr lang="en-US" sz="1650" dirty="0"/>
              <a:t>				Friday, January 31 and/or Saturday, February 1	</a:t>
            </a:r>
          </a:p>
          <a:p>
            <a:pPr marL="0" indent="0">
              <a:buNone/>
            </a:pPr>
            <a:r>
              <a:rPr lang="en-US" sz="1650" dirty="0"/>
              <a:t>	</a:t>
            </a:r>
          </a:p>
          <a:p>
            <a:pPr marL="0" indent="0">
              <a:buNone/>
            </a:pPr>
            <a:r>
              <a:rPr lang="en-US" sz="1650" b="1" dirty="0"/>
              <a:t>	States:</a:t>
            </a:r>
            <a:r>
              <a:rPr lang="en-US" sz="1650" dirty="0"/>
              <a:t>					1A/2A	Thursday, February 6, 2020</a:t>
            </a:r>
          </a:p>
          <a:p>
            <a:pPr marL="0" indent="0">
              <a:buNone/>
            </a:pPr>
            <a:r>
              <a:rPr lang="en-US" sz="1650" dirty="0"/>
              <a:t>							4A		Friday, February 7, 2020</a:t>
            </a:r>
          </a:p>
          <a:p>
            <a:pPr marL="0" indent="0">
              <a:buNone/>
            </a:pPr>
            <a:r>
              <a:rPr lang="en-US" sz="1650" dirty="0"/>
              <a:t>							3A		Saturday, February 8, 2020 </a:t>
            </a:r>
            <a:r>
              <a:rPr lang="en-US" sz="1050" dirty="0"/>
              <a:t>			</a:t>
            </a:r>
          </a:p>
        </p:txBody>
      </p:sp>
    </p:spTree>
    <p:extLst>
      <p:ext uri="{BB962C8B-B14F-4D97-AF65-F5344CB8AC3E}">
        <p14:creationId xmlns:p14="http://schemas.microsoft.com/office/powerpoint/2010/main" val="21735438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Title 1">
            <a:extLst>
              <a:ext uri="{FF2B5EF4-FFF2-40B4-BE49-F238E27FC236}">
                <a16:creationId xmlns:a16="http://schemas.microsoft.com/office/drawing/2014/main" id="{73284EE2-AC15-5B4A-BCD9-130CD286C710}"/>
              </a:ext>
            </a:extLst>
          </p:cNvPr>
          <p:cNvSpPr>
            <a:spLocks noGrp="1" noChangeArrowheads="1"/>
          </p:cNvSpPr>
          <p:nvPr>
            <p:ph type="title"/>
          </p:nvPr>
        </p:nvSpPr>
        <p:spPr>
          <a:xfrm>
            <a:off x="930275" y="365125"/>
            <a:ext cx="9109075" cy="1325563"/>
          </a:xfrm>
        </p:spPr>
        <p:txBody>
          <a:bodyPr/>
          <a:lstStyle/>
          <a:p>
            <a:r>
              <a:rPr lang="en-US" altLang="en-US" b="1"/>
              <a:t>Sportsmanship/Ejections</a:t>
            </a:r>
            <a:endParaRPr lang="en-US" altLang="en-US"/>
          </a:p>
        </p:txBody>
      </p:sp>
      <p:pic>
        <p:nvPicPr>
          <p:cNvPr id="279554" name="Content Placeholder 4">
            <a:extLst>
              <a:ext uri="{FF2B5EF4-FFF2-40B4-BE49-F238E27FC236}">
                <a16:creationId xmlns:a16="http://schemas.microsoft.com/office/drawing/2014/main" id="{6C25C0AE-C0EF-8C44-A6E0-A83FF5647240}"/>
              </a:ext>
            </a:extLst>
          </p:cNvPr>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457200" y="1027113"/>
            <a:ext cx="8556625" cy="4740275"/>
          </a:xfrm>
        </p:spPr>
      </p:pic>
      <p:pic>
        <p:nvPicPr>
          <p:cNvPr id="279555" name="Picture 5">
            <a:extLst>
              <a:ext uri="{FF2B5EF4-FFF2-40B4-BE49-F238E27FC236}">
                <a16:creationId xmlns:a16="http://schemas.microsoft.com/office/drawing/2014/main" id="{96370A38-86CA-F743-B5D5-2623DDE07C3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86033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Title 1">
            <a:extLst>
              <a:ext uri="{FF2B5EF4-FFF2-40B4-BE49-F238E27FC236}">
                <a16:creationId xmlns:a16="http://schemas.microsoft.com/office/drawing/2014/main" id="{B3CB183B-5921-2241-A2F0-9C95690B90B1}"/>
              </a:ext>
            </a:extLst>
          </p:cNvPr>
          <p:cNvSpPr>
            <a:spLocks noGrp="1" noChangeArrowheads="1"/>
          </p:cNvSpPr>
          <p:nvPr>
            <p:ph type="title"/>
          </p:nvPr>
        </p:nvSpPr>
        <p:spPr>
          <a:xfrm>
            <a:off x="1062038" y="365125"/>
            <a:ext cx="8977312" cy="1325563"/>
          </a:xfrm>
        </p:spPr>
        <p:txBody>
          <a:bodyPr/>
          <a:lstStyle/>
          <a:p>
            <a:r>
              <a:rPr lang="en-US" altLang="en-US" b="1"/>
              <a:t>Sportsmanship/Ejections</a:t>
            </a:r>
            <a:endParaRPr lang="en-US" altLang="en-US"/>
          </a:p>
        </p:txBody>
      </p:sp>
      <p:pic>
        <p:nvPicPr>
          <p:cNvPr id="280578" name="Content Placeholder 4">
            <a:extLst>
              <a:ext uri="{FF2B5EF4-FFF2-40B4-BE49-F238E27FC236}">
                <a16:creationId xmlns:a16="http://schemas.microsoft.com/office/drawing/2014/main" id="{6C84464F-780A-6B49-A34A-B4E8C1BF6146}"/>
              </a:ext>
            </a:extLst>
          </p:cNvPr>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392566" y="1067140"/>
            <a:ext cx="8250451" cy="4860131"/>
          </a:xfrm>
        </p:spPr>
      </p:pic>
      <p:pic>
        <p:nvPicPr>
          <p:cNvPr id="280579" name="Picture 5">
            <a:extLst>
              <a:ext uri="{FF2B5EF4-FFF2-40B4-BE49-F238E27FC236}">
                <a16:creationId xmlns:a16="http://schemas.microsoft.com/office/drawing/2014/main" id="{585EEAEB-815C-7A41-848A-32AB22FC554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01469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Title 1">
            <a:extLst>
              <a:ext uri="{FF2B5EF4-FFF2-40B4-BE49-F238E27FC236}">
                <a16:creationId xmlns:a16="http://schemas.microsoft.com/office/drawing/2014/main" id="{06A37781-9E0E-224C-968D-FCF9EA515EDE}"/>
              </a:ext>
            </a:extLst>
          </p:cNvPr>
          <p:cNvSpPr>
            <a:spLocks noGrp="1" noChangeArrowheads="1"/>
          </p:cNvSpPr>
          <p:nvPr>
            <p:ph type="title"/>
          </p:nvPr>
        </p:nvSpPr>
        <p:spPr>
          <a:xfrm>
            <a:off x="812800" y="609600"/>
            <a:ext cx="8462963" cy="1320800"/>
          </a:xfrm>
        </p:spPr>
        <p:txBody>
          <a:bodyPr/>
          <a:lstStyle/>
          <a:p>
            <a:r>
              <a:rPr lang="en-US" altLang="en-US" b="1" dirty="0"/>
              <a:t>18-19 Swim and Dive Financial Report</a:t>
            </a:r>
          </a:p>
        </p:txBody>
      </p:sp>
      <p:sp>
        <p:nvSpPr>
          <p:cNvPr id="3" name="Content Placeholder 2">
            <a:extLst>
              <a:ext uri="{FF2B5EF4-FFF2-40B4-BE49-F238E27FC236}">
                <a16:creationId xmlns:a16="http://schemas.microsoft.com/office/drawing/2014/main" id="{323A137B-4274-D046-A6BA-C268A9F4CD04}"/>
              </a:ext>
            </a:extLst>
          </p:cNvPr>
          <p:cNvSpPr>
            <a:spLocks noGrp="1"/>
          </p:cNvSpPr>
          <p:nvPr>
            <p:ph sz="half" idx="1"/>
          </p:nvPr>
        </p:nvSpPr>
        <p:spPr>
          <a:xfrm>
            <a:off x="973138" y="1420813"/>
            <a:ext cx="3951287" cy="4529137"/>
          </a:xfrm>
        </p:spPr>
        <p:txBody>
          <a:bodyPr rtlCol="0">
            <a:normAutofit fontScale="55000" lnSpcReduction="20000"/>
          </a:bodyPr>
          <a:lstStyle/>
          <a:p>
            <a:pPr marL="0" indent="0" algn="ctr" defTabSz="457189" fontAlgn="auto">
              <a:spcAft>
                <a:spcPts val="0"/>
              </a:spcAft>
              <a:buFont typeface="Wingdings 3" charset="2"/>
              <a:buNone/>
              <a:defRPr/>
            </a:pPr>
            <a:r>
              <a:rPr lang="en-US" sz="3800" u="sng" dirty="0">
                <a:solidFill>
                  <a:schemeClr val="tx1">
                    <a:lumMod val="75000"/>
                    <a:lumOff val="25000"/>
                  </a:schemeClr>
                </a:solidFill>
              </a:rPr>
              <a:t>Expenses</a:t>
            </a:r>
          </a:p>
          <a:p>
            <a:pPr marL="342891" indent="-342891" defTabSz="457189" fontAlgn="auto">
              <a:spcAft>
                <a:spcPts val="0"/>
              </a:spcAft>
              <a:buFont typeface="Wingdings 3" charset="2"/>
              <a:buChar char=""/>
              <a:defRPr/>
            </a:pPr>
            <a:r>
              <a:rPr lang="en-US" sz="3400" dirty="0">
                <a:solidFill>
                  <a:schemeClr val="tx1">
                    <a:lumMod val="75000"/>
                    <a:lumOff val="25000"/>
                  </a:schemeClr>
                </a:solidFill>
              </a:rPr>
              <a:t>Expenses			$ 45,679.01</a:t>
            </a:r>
          </a:p>
          <a:p>
            <a:pPr marL="742932" lvl="1" indent="-285744" defTabSz="457189" fontAlgn="auto">
              <a:spcAft>
                <a:spcPts val="0"/>
              </a:spcAft>
              <a:buFont typeface="Wingdings 3" charset="2"/>
              <a:buChar char=""/>
              <a:defRPr/>
            </a:pPr>
            <a:r>
              <a:rPr lang="en-US" sz="2900" dirty="0">
                <a:solidFill>
                  <a:schemeClr val="tx1">
                    <a:lumMod val="75000"/>
                    <a:lumOff val="25000"/>
                  </a:schemeClr>
                </a:solidFill>
              </a:rPr>
              <a:t>Facility</a:t>
            </a:r>
          </a:p>
          <a:p>
            <a:pPr marL="742932" lvl="1" indent="-285744" defTabSz="457189" fontAlgn="auto">
              <a:spcAft>
                <a:spcPts val="0"/>
              </a:spcAft>
              <a:buFont typeface="Wingdings 3" charset="2"/>
              <a:buChar char=""/>
              <a:defRPr/>
            </a:pPr>
            <a:r>
              <a:rPr lang="en-US" sz="2900" dirty="0">
                <a:solidFill>
                  <a:schemeClr val="tx1">
                    <a:lumMod val="75000"/>
                    <a:lumOff val="25000"/>
                  </a:schemeClr>
                </a:solidFill>
              </a:rPr>
              <a:t>Host School</a:t>
            </a:r>
          </a:p>
          <a:p>
            <a:pPr marL="742932" lvl="1" indent="-285744" defTabSz="457189" fontAlgn="auto">
              <a:spcAft>
                <a:spcPts val="0"/>
              </a:spcAft>
              <a:buFont typeface="Wingdings 3" charset="2"/>
              <a:buChar char=""/>
              <a:defRPr/>
            </a:pPr>
            <a:r>
              <a:rPr lang="en-US" sz="2900" dirty="0">
                <a:solidFill>
                  <a:schemeClr val="tx1">
                    <a:lumMod val="75000"/>
                    <a:lumOff val="25000"/>
                  </a:schemeClr>
                </a:solidFill>
              </a:rPr>
              <a:t>Awards</a:t>
            </a:r>
          </a:p>
          <a:p>
            <a:pPr marL="742932" lvl="1" indent="-285744" defTabSz="457189" fontAlgn="auto">
              <a:spcAft>
                <a:spcPts val="0"/>
              </a:spcAft>
              <a:buFont typeface="Wingdings 3" charset="2"/>
              <a:buChar char=""/>
              <a:defRPr/>
            </a:pPr>
            <a:r>
              <a:rPr lang="en-US" sz="2900" dirty="0">
                <a:solidFill>
                  <a:schemeClr val="tx1">
                    <a:lumMod val="75000"/>
                    <a:lumOff val="25000"/>
                  </a:schemeClr>
                </a:solidFill>
              </a:rPr>
              <a:t>Security/Medical</a:t>
            </a:r>
          </a:p>
          <a:p>
            <a:pPr marL="742932" lvl="1" indent="-285744" defTabSz="457189" fontAlgn="auto">
              <a:spcAft>
                <a:spcPts val="0"/>
              </a:spcAft>
              <a:buFont typeface="Wingdings 3" charset="2"/>
              <a:buChar char=""/>
              <a:defRPr/>
            </a:pPr>
            <a:r>
              <a:rPr lang="en-US" sz="2900" dirty="0">
                <a:solidFill>
                  <a:schemeClr val="tx1">
                    <a:lumMod val="75000"/>
                    <a:lumOff val="25000"/>
                  </a:schemeClr>
                </a:solidFill>
              </a:rPr>
              <a:t>Hospitality</a:t>
            </a:r>
          </a:p>
          <a:p>
            <a:pPr marL="742932" lvl="1" indent="-285744" defTabSz="457189" fontAlgn="auto">
              <a:spcAft>
                <a:spcPts val="0"/>
              </a:spcAft>
              <a:buFont typeface="Wingdings 3" charset="2"/>
              <a:buChar char=""/>
              <a:defRPr/>
            </a:pPr>
            <a:r>
              <a:rPr lang="en-US" sz="2900" dirty="0">
                <a:solidFill>
                  <a:schemeClr val="tx1">
                    <a:lumMod val="75000"/>
                    <a:lumOff val="25000"/>
                  </a:schemeClr>
                </a:solidFill>
              </a:rPr>
              <a:t>Officials, etc.</a:t>
            </a:r>
          </a:p>
          <a:p>
            <a:pPr marL="342891" indent="-342891" defTabSz="457189" fontAlgn="auto">
              <a:spcAft>
                <a:spcPts val="0"/>
              </a:spcAft>
              <a:buFont typeface="Wingdings 3" charset="2"/>
              <a:buChar char=""/>
              <a:defRPr/>
            </a:pPr>
            <a:r>
              <a:rPr lang="en-US" sz="3400" dirty="0">
                <a:solidFill>
                  <a:schemeClr val="tx1">
                    <a:lumMod val="75000"/>
                    <a:lumOff val="25000"/>
                  </a:schemeClr>
                </a:solidFill>
              </a:rPr>
              <a:t>Team Expenses	$ 16,241.25</a:t>
            </a:r>
          </a:p>
          <a:p>
            <a:pPr marL="742932" lvl="1" indent="-285744" defTabSz="457189" fontAlgn="auto">
              <a:spcAft>
                <a:spcPts val="0"/>
              </a:spcAft>
              <a:buFont typeface="Wingdings 3" charset="2"/>
              <a:buChar char=""/>
              <a:defRPr/>
            </a:pPr>
            <a:r>
              <a:rPr lang="en-US" sz="2900" dirty="0">
                <a:solidFill>
                  <a:schemeClr val="tx1">
                    <a:lumMod val="75000"/>
                    <a:lumOff val="25000"/>
                  </a:schemeClr>
                </a:solidFill>
              </a:rPr>
              <a:t>Travel</a:t>
            </a:r>
          </a:p>
          <a:p>
            <a:pPr marL="457188" lvl="1" indent="0" defTabSz="457189" fontAlgn="auto">
              <a:spcAft>
                <a:spcPts val="0"/>
              </a:spcAft>
              <a:buNone/>
              <a:defRPr/>
            </a:pPr>
            <a:endParaRPr lang="en-US" sz="3000" dirty="0">
              <a:solidFill>
                <a:schemeClr val="tx1">
                  <a:lumMod val="75000"/>
                  <a:lumOff val="25000"/>
                </a:schemeClr>
              </a:solidFill>
            </a:endParaRPr>
          </a:p>
          <a:p>
            <a:pPr marL="342891" indent="-342891" defTabSz="457189" fontAlgn="auto">
              <a:spcAft>
                <a:spcPts val="0"/>
              </a:spcAft>
              <a:buFont typeface="Wingdings 3" charset="2"/>
              <a:buChar char=""/>
              <a:defRPr/>
            </a:pPr>
            <a:endParaRPr lang="en-US" sz="3400" dirty="0">
              <a:solidFill>
                <a:schemeClr val="tx1">
                  <a:lumMod val="75000"/>
                  <a:lumOff val="25000"/>
                </a:schemeClr>
              </a:solidFill>
            </a:endParaRPr>
          </a:p>
          <a:p>
            <a:pPr marL="342891" indent="-342891" defTabSz="457189" fontAlgn="auto">
              <a:spcAft>
                <a:spcPts val="0"/>
              </a:spcAft>
              <a:buFont typeface="Wingdings 3" charset="2"/>
              <a:buChar char=""/>
              <a:defRPr/>
            </a:pPr>
            <a:r>
              <a:rPr lang="en-US" sz="3400" dirty="0">
                <a:solidFill>
                  <a:schemeClr val="tx1">
                    <a:lumMod val="75000"/>
                    <a:lumOff val="25000"/>
                  </a:schemeClr>
                </a:solidFill>
              </a:rPr>
              <a:t>Total Expenses	$ 61,920.26</a:t>
            </a:r>
            <a:r>
              <a:rPr lang="en-US" dirty="0">
                <a:solidFill>
                  <a:schemeClr val="tx1">
                    <a:lumMod val="75000"/>
                    <a:lumOff val="25000"/>
                  </a:schemeClr>
                </a:solidFill>
              </a:rPr>
              <a:t>	</a:t>
            </a:r>
          </a:p>
        </p:txBody>
      </p:sp>
      <p:sp>
        <p:nvSpPr>
          <p:cNvPr id="4" name="Content Placeholder 3">
            <a:extLst>
              <a:ext uri="{FF2B5EF4-FFF2-40B4-BE49-F238E27FC236}">
                <a16:creationId xmlns:a16="http://schemas.microsoft.com/office/drawing/2014/main" id="{13BC8343-06A6-E145-8E2A-545DEAE7153B}"/>
              </a:ext>
            </a:extLst>
          </p:cNvPr>
          <p:cNvSpPr>
            <a:spLocks noGrp="1"/>
          </p:cNvSpPr>
          <p:nvPr>
            <p:ph sz="half" idx="2"/>
          </p:nvPr>
        </p:nvSpPr>
        <p:spPr>
          <a:xfrm>
            <a:off x="4892675" y="1420813"/>
            <a:ext cx="4665662" cy="4529137"/>
          </a:xfrm>
        </p:spPr>
        <p:txBody>
          <a:bodyPr rtlCol="0">
            <a:normAutofit fontScale="55000" lnSpcReduction="20000"/>
          </a:bodyPr>
          <a:lstStyle/>
          <a:p>
            <a:pPr marL="0" indent="0" algn="ctr" defTabSz="457189" fontAlgn="auto">
              <a:spcAft>
                <a:spcPts val="0"/>
              </a:spcAft>
              <a:buFont typeface="Wingdings 3" charset="2"/>
              <a:buNone/>
              <a:defRPr/>
            </a:pPr>
            <a:r>
              <a:rPr lang="en-US" sz="3800" u="sng" dirty="0">
                <a:solidFill>
                  <a:schemeClr val="tx1">
                    <a:lumMod val="75000"/>
                    <a:lumOff val="25000"/>
                  </a:schemeClr>
                </a:solidFill>
              </a:rPr>
              <a:t>Revenue</a:t>
            </a:r>
          </a:p>
          <a:p>
            <a:pPr marL="342891" indent="-342891" defTabSz="457189" fontAlgn="auto">
              <a:spcAft>
                <a:spcPts val="0"/>
              </a:spcAft>
              <a:buFont typeface="Wingdings 3" charset="2"/>
              <a:buChar char=""/>
              <a:defRPr/>
            </a:pPr>
            <a:r>
              <a:rPr lang="en-US" sz="3400" dirty="0">
                <a:solidFill>
                  <a:schemeClr val="tx1">
                    <a:lumMod val="75000"/>
                    <a:lumOff val="25000"/>
                  </a:schemeClr>
                </a:solidFill>
              </a:rPr>
              <a:t>Gate Receipts		$ 21,015.00</a:t>
            </a:r>
          </a:p>
          <a:p>
            <a:pPr marL="342891" indent="-342891" defTabSz="457189" fontAlgn="auto">
              <a:spcAft>
                <a:spcPts val="0"/>
              </a:spcAft>
              <a:buFont typeface="Wingdings 3" charset="2"/>
              <a:buChar char=""/>
              <a:defRPr/>
            </a:pPr>
            <a:r>
              <a:rPr lang="en-US" sz="3400" dirty="0">
                <a:solidFill>
                  <a:schemeClr val="tx1">
                    <a:lumMod val="75000"/>
                    <a:lumOff val="25000"/>
                  </a:schemeClr>
                </a:solidFill>
              </a:rPr>
              <a:t>Endowment        		$ (2,436.00)</a:t>
            </a:r>
          </a:p>
          <a:p>
            <a:pPr marL="342891" indent="-342891" defTabSz="457189" fontAlgn="auto">
              <a:spcAft>
                <a:spcPts val="0"/>
              </a:spcAft>
              <a:buFont typeface="Wingdings 3" charset="2"/>
              <a:buChar char=""/>
              <a:defRPr/>
            </a:pPr>
            <a:r>
              <a:rPr lang="en-US" sz="3400" dirty="0">
                <a:solidFill>
                  <a:schemeClr val="tx1">
                    <a:lumMod val="75000"/>
                    <a:lumOff val="25000"/>
                  </a:schemeClr>
                </a:solidFill>
              </a:rPr>
              <a:t>T-Shirt Share			$   1,475.10</a:t>
            </a:r>
          </a:p>
          <a:p>
            <a:pPr marL="0" indent="0" defTabSz="457189" fontAlgn="auto">
              <a:spcAft>
                <a:spcPts val="0"/>
              </a:spcAft>
              <a:buFont typeface="Wingdings 3" charset="2"/>
              <a:buNone/>
              <a:defRPr/>
            </a:pPr>
            <a:endParaRPr lang="en-US" sz="3400" dirty="0">
              <a:solidFill>
                <a:schemeClr val="tx1">
                  <a:lumMod val="75000"/>
                  <a:lumOff val="25000"/>
                </a:schemeClr>
              </a:solidFill>
            </a:endParaRPr>
          </a:p>
          <a:p>
            <a:pPr marL="0" indent="0" defTabSz="457189" fontAlgn="auto">
              <a:spcAft>
                <a:spcPts val="0"/>
              </a:spcAft>
              <a:buFont typeface="Wingdings 3" charset="2"/>
              <a:buNone/>
              <a:defRPr/>
            </a:pPr>
            <a:endParaRPr lang="en-US" sz="3400" dirty="0">
              <a:solidFill>
                <a:schemeClr val="tx1">
                  <a:lumMod val="75000"/>
                  <a:lumOff val="25000"/>
                </a:schemeClr>
              </a:solidFill>
            </a:endParaRPr>
          </a:p>
          <a:p>
            <a:pPr marL="0" indent="0" defTabSz="457189" fontAlgn="auto">
              <a:spcAft>
                <a:spcPts val="0"/>
              </a:spcAft>
              <a:buFont typeface="Wingdings 3" charset="2"/>
              <a:buNone/>
              <a:defRPr/>
            </a:pPr>
            <a:endParaRPr lang="en-US" sz="3400" dirty="0">
              <a:solidFill>
                <a:schemeClr val="tx1">
                  <a:lumMod val="75000"/>
                  <a:lumOff val="25000"/>
                </a:schemeClr>
              </a:solidFill>
            </a:endParaRPr>
          </a:p>
          <a:p>
            <a:pPr marL="0" indent="0" defTabSz="457189" fontAlgn="auto">
              <a:spcAft>
                <a:spcPts val="0"/>
              </a:spcAft>
              <a:buFont typeface="Wingdings 3" charset="2"/>
              <a:buNone/>
              <a:defRPr/>
            </a:pPr>
            <a:endParaRPr lang="en-US" sz="3400" dirty="0">
              <a:solidFill>
                <a:schemeClr val="tx1">
                  <a:lumMod val="75000"/>
                  <a:lumOff val="25000"/>
                </a:schemeClr>
              </a:solidFill>
            </a:endParaRPr>
          </a:p>
          <a:p>
            <a:pPr marL="0" indent="0" defTabSz="457189" fontAlgn="auto">
              <a:spcAft>
                <a:spcPts val="0"/>
              </a:spcAft>
              <a:buFont typeface="Wingdings 3" charset="2"/>
              <a:buNone/>
              <a:defRPr/>
            </a:pPr>
            <a:endParaRPr lang="en-US" sz="3400" dirty="0">
              <a:solidFill>
                <a:schemeClr val="tx1">
                  <a:lumMod val="75000"/>
                  <a:lumOff val="25000"/>
                </a:schemeClr>
              </a:solidFill>
            </a:endParaRPr>
          </a:p>
          <a:p>
            <a:pPr marL="0" indent="0" defTabSz="457189" fontAlgn="auto">
              <a:spcAft>
                <a:spcPts val="0"/>
              </a:spcAft>
              <a:buFont typeface="Wingdings 3" charset="2"/>
              <a:buNone/>
              <a:defRPr/>
            </a:pPr>
            <a:endParaRPr lang="en-US" sz="3600" dirty="0">
              <a:solidFill>
                <a:schemeClr val="tx1">
                  <a:lumMod val="75000"/>
                  <a:lumOff val="25000"/>
                </a:schemeClr>
              </a:solidFill>
            </a:endParaRPr>
          </a:p>
          <a:p>
            <a:pPr marL="342891" indent="-342891" defTabSz="457189" fontAlgn="auto">
              <a:spcAft>
                <a:spcPts val="0"/>
              </a:spcAft>
              <a:buFont typeface="Wingdings 3" charset="2"/>
              <a:buChar char=""/>
              <a:defRPr/>
            </a:pPr>
            <a:endParaRPr lang="en-US" sz="3400" dirty="0">
              <a:solidFill>
                <a:schemeClr val="tx1">
                  <a:lumMod val="75000"/>
                  <a:lumOff val="25000"/>
                </a:schemeClr>
              </a:solidFill>
            </a:endParaRPr>
          </a:p>
          <a:p>
            <a:pPr marL="342891" indent="-342891" defTabSz="457189" fontAlgn="auto">
              <a:spcAft>
                <a:spcPts val="0"/>
              </a:spcAft>
              <a:buFont typeface="Wingdings 3" charset="2"/>
              <a:buChar char=""/>
              <a:defRPr/>
            </a:pPr>
            <a:r>
              <a:rPr lang="en-US" sz="3400" dirty="0">
                <a:solidFill>
                  <a:schemeClr val="tx1">
                    <a:lumMod val="75000"/>
                    <a:lumOff val="25000"/>
                  </a:schemeClr>
                </a:solidFill>
              </a:rPr>
              <a:t>Total Receipts		$ 20,054.54</a:t>
            </a:r>
          </a:p>
          <a:p>
            <a:pPr marL="0" indent="0" defTabSz="457189" fontAlgn="auto">
              <a:spcAft>
                <a:spcPts val="0"/>
              </a:spcAft>
              <a:buFont typeface="Wingdings 3" charset="2"/>
              <a:buNone/>
              <a:defRPr/>
            </a:pPr>
            <a:endParaRPr lang="en-US" dirty="0">
              <a:solidFill>
                <a:schemeClr val="tx1">
                  <a:lumMod val="75000"/>
                  <a:lumOff val="25000"/>
                </a:schemeClr>
              </a:solidFill>
            </a:endParaRPr>
          </a:p>
        </p:txBody>
      </p:sp>
      <p:sp>
        <p:nvSpPr>
          <p:cNvPr id="284676" name="Title 1">
            <a:extLst>
              <a:ext uri="{FF2B5EF4-FFF2-40B4-BE49-F238E27FC236}">
                <a16:creationId xmlns:a16="http://schemas.microsoft.com/office/drawing/2014/main" id="{B3A4171B-FF8E-B840-9DE2-D172ED3AD9D1}"/>
              </a:ext>
            </a:extLst>
          </p:cNvPr>
          <p:cNvSpPr txBox="1">
            <a:spLocks noChangeArrowheads="1"/>
          </p:cNvSpPr>
          <p:nvPr/>
        </p:nvSpPr>
        <p:spPr bwMode="auto">
          <a:xfrm>
            <a:off x="1101725" y="5532438"/>
            <a:ext cx="78867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defRPr>
                <a:solidFill>
                  <a:schemeClr val="tx1"/>
                </a:solidFill>
                <a:latin typeface="Arial" panose="020B0604020202020204" pitchFamily="34" charset="0"/>
                <a:cs typeface="Arial" panose="020B0604020202020204" pitchFamily="34" charset="0"/>
              </a:defRPr>
            </a:lvl1pPr>
            <a:lvl2pPr marL="742950" indent="-285750" defTabSz="685800">
              <a:defRPr>
                <a:solidFill>
                  <a:schemeClr val="tx1"/>
                </a:solidFill>
                <a:latin typeface="Arial" panose="020B0604020202020204" pitchFamily="34" charset="0"/>
                <a:cs typeface="Arial" panose="020B0604020202020204" pitchFamily="34" charset="0"/>
              </a:defRPr>
            </a:lvl2pPr>
            <a:lvl3pPr marL="1143000" indent="-228600" defTabSz="685800">
              <a:defRPr>
                <a:solidFill>
                  <a:schemeClr val="tx1"/>
                </a:solidFill>
                <a:latin typeface="Arial" panose="020B0604020202020204" pitchFamily="34" charset="0"/>
                <a:cs typeface="Arial" panose="020B0604020202020204" pitchFamily="34" charset="0"/>
              </a:defRPr>
            </a:lvl3pPr>
            <a:lvl4pPr marL="1600200" indent="-228600" defTabSz="685800">
              <a:defRPr>
                <a:solidFill>
                  <a:schemeClr val="tx1"/>
                </a:solidFill>
                <a:latin typeface="Arial" panose="020B0604020202020204" pitchFamily="34" charset="0"/>
                <a:cs typeface="Arial" panose="020B0604020202020204" pitchFamily="34" charset="0"/>
              </a:defRPr>
            </a:lvl4pPr>
            <a:lvl5pPr marL="2057400" indent="-228600" defTabSz="685800">
              <a:defRPr>
                <a:solidFill>
                  <a:schemeClr val="tx1"/>
                </a:solidFill>
                <a:latin typeface="Arial" panose="020B0604020202020204" pitchFamily="34" charset="0"/>
                <a:cs typeface="Arial" panose="020B0604020202020204" pitchFamily="34" charset="0"/>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90000"/>
              </a:lnSpc>
              <a:spcBef>
                <a:spcPct val="0"/>
              </a:spcBef>
              <a:spcAft>
                <a:spcPct val="0"/>
              </a:spcAft>
              <a:buClrTx/>
              <a:buSzTx/>
              <a:buFontTx/>
              <a:buNone/>
              <a:tabLst/>
              <a:defRPr/>
            </a:pPr>
            <a:r>
              <a:rPr lang="en-US" altLang="en-US" sz="3300" b="1" dirty="0">
                <a:solidFill>
                  <a:srgbClr val="FF0000"/>
                </a:solidFill>
                <a:latin typeface="Trebuchet MS" panose="020B0703020202090204" pitchFamily="34" charset="0"/>
              </a:rPr>
              <a:t>Loss</a:t>
            </a:r>
            <a:r>
              <a:rPr kumimoji="0" lang="en-US" altLang="en-US" sz="3300" b="1" i="0" u="none" strike="noStrike" kern="1200" cap="none" spc="0" normalizeH="0" baseline="0" noProof="0" dirty="0">
                <a:ln>
                  <a:noFill/>
                </a:ln>
                <a:solidFill>
                  <a:srgbClr val="FF0000"/>
                </a:solidFill>
                <a:effectLst/>
                <a:uLnTx/>
                <a:uFillTx/>
                <a:latin typeface="Trebuchet MS" panose="020B0703020202090204" pitchFamily="34" charset="0"/>
                <a:ea typeface="+mn-ea"/>
                <a:cs typeface="Arial" panose="020B0604020202020204" pitchFamily="34" charset="0"/>
              </a:rPr>
              <a:t>	$</a:t>
            </a:r>
            <a:r>
              <a:rPr lang="en-US" altLang="en-US" sz="3300" b="1" dirty="0">
                <a:solidFill>
                  <a:srgbClr val="FF0000"/>
                </a:solidFill>
                <a:latin typeface="Trebuchet MS" panose="020B0703020202090204" pitchFamily="34" charset="0"/>
              </a:rPr>
              <a:t>41</a:t>
            </a:r>
            <a:r>
              <a:rPr kumimoji="0" lang="en-US" altLang="en-US" sz="3300" b="1" i="0" u="none" strike="noStrike" kern="1200" cap="none" spc="0" normalizeH="0" baseline="0" noProof="0" dirty="0">
                <a:ln>
                  <a:noFill/>
                </a:ln>
                <a:solidFill>
                  <a:srgbClr val="FF0000"/>
                </a:solidFill>
                <a:effectLst/>
                <a:uLnTx/>
                <a:uFillTx/>
                <a:latin typeface="Trebuchet MS" panose="020B0703020202090204" pitchFamily="34" charset="0"/>
                <a:ea typeface="+mn-ea"/>
                <a:cs typeface="Arial" panose="020B0604020202020204" pitchFamily="34" charset="0"/>
              </a:rPr>
              <a:t>,865.72</a:t>
            </a:r>
          </a:p>
        </p:txBody>
      </p:sp>
      <p:pic>
        <p:nvPicPr>
          <p:cNvPr id="284677" name="Picture 6">
            <a:extLst>
              <a:ext uri="{FF2B5EF4-FFF2-40B4-BE49-F238E27FC236}">
                <a16:creationId xmlns:a16="http://schemas.microsoft.com/office/drawing/2014/main" id="{9CC9C4D1-B26B-7D4E-ABAD-C0EFA3F8BD7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32984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a:extLst>
              <a:ext uri="{FF2B5EF4-FFF2-40B4-BE49-F238E27FC236}">
                <a16:creationId xmlns:a16="http://schemas.microsoft.com/office/drawing/2014/main" id="{BE8E2686-BBA5-3D42-A1E3-3D6E07BA5E63}"/>
              </a:ext>
            </a:extLst>
          </p:cNvPr>
          <p:cNvSpPr>
            <a:spLocks noGrp="1" noChangeArrowheads="1"/>
          </p:cNvSpPr>
          <p:nvPr>
            <p:ph type="title"/>
          </p:nvPr>
        </p:nvSpPr>
        <p:spPr/>
        <p:txBody>
          <a:bodyPr/>
          <a:lstStyle/>
          <a:p>
            <a:r>
              <a:rPr lang="en-US" altLang="en-US" b="1"/>
              <a:t>2021-2025 Realignment</a:t>
            </a:r>
            <a:endParaRPr lang="en-US" altLang="en-US"/>
          </a:p>
        </p:txBody>
      </p:sp>
      <p:sp>
        <p:nvSpPr>
          <p:cNvPr id="313346" name="Content Placeholder 2">
            <a:extLst>
              <a:ext uri="{FF2B5EF4-FFF2-40B4-BE49-F238E27FC236}">
                <a16:creationId xmlns:a16="http://schemas.microsoft.com/office/drawing/2014/main" id="{862BC4CA-CF8E-6B44-8091-187949A1C83B}"/>
              </a:ext>
            </a:extLst>
          </p:cNvPr>
          <p:cNvSpPr>
            <a:spLocks noGrp="1" noChangeArrowheads="1"/>
          </p:cNvSpPr>
          <p:nvPr>
            <p:ph idx="1"/>
          </p:nvPr>
        </p:nvSpPr>
        <p:spPr>
          <a:xfrm>
            <a:off x="812800" y="2160588"/>
            <a:ext cx="9032875" cy="4697412"/>
          </a:xfrm>
        </p:spPr>
        <p:txBody>
          <a:bodyPr/>
          <a:lstStyle/>
          <a:p>
            <a:r>
              <a:rPr lang="en-US" altLang="en-US" dirty="0"/>
              <a:t>The Board of Directors instructed NCHSAA Staff to delay the Realignment process by one year</a:t>
            </a:r>
          </a:p>
          <a:p>
            <a:pPr lvl="1"/>
            <a:r>
              <a:rPr lang="en-US" altLang="en-US" dirty="0"/>
              <a:t>Eliminating the “lame duck year” of the alignment period</a:t>
            </a:r>
          </a:p>
          <a:p>
            <a:pPr lvl="1"/>
            <a:endParaRPr lang="en-US" altLang="en-US" dirty="0"/>
          </a:p>
          <a:p>
            <a:pPr lvl="1"/>
            <a:r>
              <a:rPr lang="en-US" altLang="en-US" dirty="0"/>
              <a:t>Decision was to give various committees the opportunity to review the realignment process and the Association’s current classification structure while providing the necessary time for the Board and membership to make any necessary changes to implement their recommendations </a:t>
            </a:r>
          </a:p>
          <a:p>
            <a:endParaRPr lang="en-US" altLang="en-US" dirty="0"/>
          </a:p>
        </p:txBody>
      </p:sp>
      <p:pic>
        <p:nvPicPr>
          <p:cNvPr id="313347" name="Picture 4">
            <a:extLst>
              <a:ext uri="{FF2B5EF4-FFF2-40B4-BE49-F238E27FC236}">
                <a16:creationId xmlns:a16="http://schemas.microsoft.com/office/drawing/2014/main" id="{594CA652-4ECC-3B44-BD1A-6699E001348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7845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a:extLst>
              <a:ext uri="{FF2B5EF4-FFF2-40B4-BE49-F238E27FC236}">
                <a16:creationId xmlns:a16="http://schemas.microsoft.com/office/drawing/2014/main" id="{BE8E2686-BBA5-3D42-A1E3-3D6E07BA5E63}"/>
              </a:ext>
            </a:extLst>
          </p:cNvPr>
          <p:cNvSpPr>
            <a:spLocks noGrp="1" noChangeArrowheads="1"/>
          </p:cNvSpPr>
          <p:nvPr>
            <p:ph type="title"/>
          </p:nvPr>
        </p:nvSpPr>
        <p:spPr/>
        <p:txBody>
          <a:bodyPr/>
          <a:lstStyle/>
          <a:p>
            <a:r>
              <a:rPr lang="en-US" altLang="en-US" b="1" dirty="0" err="1"/>
              <a:t>NCPrepSwimming</a:t>
            </a:r>
            <a:endParaRPr lang="en-US" altLang="en-US" dirty="0"/>
          </a:p>
        </p:txBody>
      </p:sp>
      <p:sp>
        <p:nvSpPr>
          <p:cNvPr id="313346" name="Content Placeholder 2">
            <a:extLst>
              <a:ext uri="{FF2B5EF4-FFF2-40B4-BE49-F238E27FC236}">
                <a16:creationId xmlns:a16="http://schemas.microsoft.com/office/drawing/2014/main" id="{862BC4CA-CF8E-6B44-8091-187949A1C83B}"/>
              </a:ext>
            </a:extLst>
          </p:cNvPr>
          <p:cNvSpPr>
            <a:spLocks noGrp="1" noChangeArrowheads="1"/>
          </p:cNvSpPr>
          <p:nvPr>
            <p:ph idx="1"/>
          </p:nvPr>
        </p:nvSpPr>
        <p:spPr>
          <a:xfrm>
            <a:off x="527843" y="2160588"/>
            <a:ext cx="9032875" cy="4697412"/>
          </a:xfrm>
        </p:spPr>
        <p:txBody>
          <a:bodyPr/>
          <a:lstStyle/>
          <a:p>
            <a:r>
              <a:rPr lang="en-US" sz="2000" dirty="0"/>
              <a:t>New for 2019-2020: When you upload meet results, you will be asked to identify your Meet Referee, and meet files with excessive errors will be rejected.  </a:t>
            </a:r>
          </a:p>
          <a:p>
            <a:r>
              <a:rPr lang="en-US" sz="2000" dirty="0"/>
              <a:t>Team Abbreviations - Make sure these are correct for all teams in your meets - new schools, please reach out to me for an abbreviation.</a:t>
            </a:r>
          </a:p>
          <a:p>
            <a:r>
              <a:rPr lang="en-US" sz="2000" dirty="0"/>
              <a:t>Send results in a timely fashion.  Hopefully having done this for a full complement for a full season, this will become second nature.</a:t>
            </a:r>
          </a:p>
          <a:p>
            <a:r>
              <a:rPr lang="en-US" sz="2000" dirty="0"/>
              <a:t>Meters v Yards. Please make sure that your meet file is correctly coded for meters vs yards with particular emphasis on the 500 freestyle.  If you contest the 400 free instead of the 500 free, please make sure the event is coded as a 400 and not as a 500, and vice versa.</a:t>
            </a:r>
          </a:p>
          <a:p>
            <a:endParaRPr lang="en-US" altLang="en-US" dirty="0"/>
          </a:p>
        </p:txBody>
      </p:sp>
      <p:pic>
        <p:nvPicPr>
          <p:cNvPr id="313347" name="Picture 4">
            <a:extLst>
              <a:ext uri="{FF2B5EF4-FFF2-40B4-BE49-F238E27FC236}">
                <a16:creationId xmlns:a16="http://schemas.microsoft.com/office/drawing/2014/main" id="{594CA652-4ECC-3B44-BD1A-6699E001348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97371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a:extLst>
              <a:ext uri="{FF2B5EF4-FFF2-40B4-BE49-F238E27FC236}">
                <a16:creationId xmlns:a16="http://schemas.microsoft.com/office/drawing/2014/main" id="{BE8E2686-BBA5-3D42-A1E3-3D6E07BA5E63}"/>
              </a:ext>
            </a:extLst>
          </p:cNvPr>
          <p:cNvSpPr>
            <a:spLocks noGrp="1" noChangeArrowheads="1"/>
          </p:cNvSpPr>
          <p:nvPr>
            <p:ph type="title"/>
          </p:nvPr>
        </p:nvSpPr>
        <p:spPr/>
        <p:txBody>
          <a:bodyPr/>
          <a:lstStyle/>
          <a:p>
            <a:r>
              <a:rPr lang="en-US" altLang="en-US" b="1" dirty="0" err="1"/>
              <a:t>NCPrepSwimming</a:t>
            </a:r>
            <a:endParaRPr lang="en-US" altLang="en-US" dirty="0"/>
          </a:p>
        </p:txBody>
      </p:sp>
      <p:sp>
        <p:nvSpPr>
          <p:cNvPr id="313346" name="Content Placeholder 2">
            <a:extLst>
              <a:ext uri="{FF2B5EF4-FFF2-40B4-BE49-F238E27FC236}">
                <a16:creationId xmlns:a16="http://schemas.microsoft.com/office/drawing/2014/main" id="{862BC4CA-CF8E-6B44-8091-187949A1C83B}"/>
              </a:ext>
            </a:extLst>
          </p:cNvPr>
          <p:cNvSpPr>
            <a:spLocks noGrp="1" noChangeArrowheads="1"/>
          </p:cNvSpPr>
          <p:nvPr>
            <p:ph idx="1"/>
          </p:nvPr>
        </p:nvSpPr>
        <p:spPr>
          <a:xfrm>
            <a:off x="812800" y="2160588"/>
            <a:ext cx="9032875" cy="4697412"/>
          </a:xfrm>
        </p:spPr>
        <p:txBody>
          <a:bodyPr/>
          <a:lstStyle/>
          <a:p>
            <a:r>
              <a:rPr lang="en-US" sz="2000" dirty="0"/>
              <a:t>Event numbers should always be numeric and should be 1-24.  Diving is events 9 and 10.  We have seen events 5A and 5B instead of 5 and 6.  We have seen event 88 for diving. Review your events file before the start of the season.</a:t>
            </a:r>
          </a:p>
          <a:p>
            <a:r>
              <a:rPr lang="en-US" sz="2000" dirty="0"/>
              <a:t>Diving events should contain the correct number of dives as the "distance" - either 6 or 11.  We've seen 5, we've seen 0.</a:t>
            </a:r>
          </a:p>
          <a:p>
            <a:r>
              <a:rPr lang="en-US" sz="2000" dirty="0"/>
              <a:t>Please add birth dates and middle initials to your NCPS roster for all athletes.</a:t>
            </a:r>
          </a:p>
          <a:p>
            <a:r>
              <a:rPr lang="en-US" sz="2000" dirty="0"/>
              <a:t>Review your roster regularly for duplicates and mistakes.</a:t>
            </a:r>
          </a:p>
          <a:p>
            <a:endParaRPr lang="en-US" altLang="en-US" dirty="0"/>
          </a:p>
        </p:txBody>
      </p:sp>
      <p:pic>
        <p:nvPicPr>
          <p:cNvPr id="313347" name="Picture 4">
            <a:extLst>
              <a:ext uri="{FF2B5EF4-FFF2-40B4-BE49-F238E27FC236}">
                <a16:creationId xmlns:a16="http://schemas.microsoft.com/office/drawing/2014/main" id="{594CA652-4ECC-3B44-BD1A-6699E001348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0884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8CF24-CC98-9E49-8F96-C27EFB641049}"/>
              </a:ext>
            </a:extLst>
          </p:cNvPr>
          <p:cNvSpPr>
            <a:spLocks noGrp="1"/>
          </p:cNvSpPr>
          <p:nvPr>
            <p:ph type="title"/>
          </p:nvPr>
        </p:nvSpPr>
        <p:spPr/>
        <p:txBody>
          <a:bodyPr rtlCol="0"/>
          <a:lstStyle/>
          <a:p>
            <a:pPr defTabSz="457189" fontAlgn="auto">
              <a:spcAft>
                <a:spcPts val="0"/>
              </a:spcAft>
              <a:defRPr/>
            </a:pPr>
            <a:r>
              <a:rPr lang="en-US" b="1" dirty="0"/>
              <a:t>Thank You!</a:t>
            </a:r>
            <a:endParaRPr lang="en-US" b="1" dirty="0">
              <a:latin typeface="+mn-lt"/>
            </a:endParaRPr>
          </a:p>
        </p:txBody>
      </p:sp>
      <p:sp>
        <p:nvSpPr>
          <p:cNvPr id="3" name="Content Placeholder 2">
            <a:extLst>
              <a:ext uri="{FF2B5EF4-FFF2-40B4-BE49-F238E27FC236}">
                <a16:creationId xmlns:a16="http://schemas.microsoft.com/office/drawing/2014/main" id="{C8A11497-A077-C546-9208-5867540C7BF2}"/>
              </a:ext>
            </a:extLst>
          </p:cNvPr>
          <p:cNvSpPr>
            <a:spLocks noGrp="1"/>
          </p:cNvSpPr>
          <p:nvPr>
            <p:ph idx="1"/>
          </p:nvPr>
        </p:nvSpPr>
        <p:spPr>
          <a:xfrm>
            <a:off x="812800" y="1296988"/>
            <a:ext cx="8869363" cy="5576887"/>
          </a:xfrm>
        </p:spPr>
        <p:txBody>
          <a:bodyPr rtlCol="0">
            <a:normAutofit fontScale="92500" lnSpcReduction="10000"/>
          </a:bodyPr>
          <a:lstStyle/>
          <a:p>
            <a:pPr marL="342891" indent="-342891" defTabSz="457189" fontAlgn="auto">
              <a:spcAft>
                <a:spcPts val="0"/>
              </a:spcAft>
              <a:buFont typeface="Wingdings 3" charset="2"/>
              <a:buChar char=""/>
              <a:defRPr/>
            </a:pPr>
            <a:r>
              <a:rPr lang="en-US" sz="2400" dirty="0">
                <a:solidFill>
                  <a:schemeClr val="tx1">
                    <a:lumMod val="75000"/>
                    <a:lumOff val="25000"/>
                  </a:schemeClr>
                </a:solidFill>
              </a:rPr>
              <a:t>To receive clinic attendance credit:</a:t>
            </a:r>
          </a:p>
          <a:p>
            <a:pPr marL="742932" lvl="1" indent="-285744" defTabSz="457189" fontAlgn="auto">
              <a:spcAft>
                <a:spcPts val="0"/>
              </a:spcAft>
              <a:buFont typeface="Wingdings 3" charset="2"/>
              <a:buChar char=""/>
              <a:defRPr/>
            </a:pPr>
            <a:r>
              <a:rPr lang="en-US" sz="2200" dirty="0">
                <a:solidFill>
                  <a:schemeClr val="tx1">
                    <a:lumMod val="75000"/>
                    <a:lumOff val="25000"/>
                  </a:schemeClr>
                </a:solidFill>
              </a:rPr>
              <a:t>State Clinic</a:t>
            </a:r>
          </a:p>
          <a:p>
            <a:pPr marL="1142971" lvl="2" indent="-228594" defTabSz="457189" fontAlgn="auto">
              <a:spcAft>
                <a:spcPts val="0"/>
              </a:spcAft>
              <a:buFont typeface="Wingdings 3" charset="2"/>
              <a:buChar char=""/>
              <a:defRPr/>
            </a:pPr>
            <a:r>
              <a:rPr lang="en-US" sz="2000" dirty="0">
                <a:solidFill>
                  <a:schemeClr val="tx1">
                    <a:lumMod val="75000"/>
                    <a:lumOff val="25000"/>
                  </a:schemeClr>
                </a:solidFill>
              </a:rPr>
              <a:t>Sign-in prior to leaving</a:t>
            </a:r>
          </a:p>
          <a:p>
            <a:pPr marL="742932" lvl="1" indent="-285744" defTabSz="457189" fontAlgn="auto">
              <a:spcAft>
                <a:spcPts val="0"/>
              </a:spcAft>
              <a:buFont typeface="Wingdings 3" charset="2"/>
              <a:buChar char=""/>
              <a:defRPr/>
            </a:pPr>
            <a:endParaRPr lang="en-US" sz="2200" dirty="0">
              <a:solidFill>
                <a:schemeClr val="tx1">
                  <a:lumMod val="75000"/>
                  <a:lumOff val="25000"/>
                </a:schemeClr>
              </a:solidFill>
            </a:endParaRPr>
          </a:p>
          <a:p>
            <a:pPr marL="742932" lvl="1" indent="-285744" defTabSz="457189" fontAlgn="auto">
              <a:spcAft>
                <a:spcPts val="0"/>
              </a:spcAft>
              <a:buFont typeface="Wingdings 3" charset="2"/>
              <a:buChar char=""/>
              <a:defRPr/>
            </a:pPr>
            <a:r>
              <a:rPr lang="en-US" sz="2200" dirty="0">
                <a:solidFill>
                  <a:schemeClr val="tx1">
                    <a:lumMod val="75000"/>
                    <a:lumOff val="25000"/>
                  </a:schemeClr>
                </a:solidFill>
              </a:rPr>
              <a:t>Coaches Clinic</a:t>
            </a:r>
          </a:p>
          <a:p>
            <a:pPr marL="1142971" lvl="2" indent="-228594" defTabSz="457189" fontAlgn="auto">
              <a:spcAft>
                <a:spcPts val="0"/>
              </a:spcAft>
              <a:buFont typeface="Wingdings 3" charset="2"/>
              <a:buChar char=""/>
              <a:defRPr/>
            </a:pPr>
            <a:r>
              <a:rPr lang="en-US" sz="2000" dirty="0">
                <a:solidFill>
                  <a:schemeClr val="tx1">
                    <a:lumMod val="75000"/>
                    <a:lumOff val="25000"/>
                  </a:schemeClr>
                </a:solidFill>
              </a:rPr>
              <a:t>Pick-up your card as you leave today </a:t>
            </a:r>
          </a:p>
          <a:p>
            <a:pPr marL="1600160" lvl="3" indent="-228594" defTabSz="457189" fontAlgn="auto">
              <a:spcAft>
                <a:spcPts val="0"/>
              </a:spcAft>
              <a:buFont typeface="Wingdings 3" charset="2"/>
              <a:buChar char=""/>
              <a:defRPr/>
            </a:pPr>
            <a:r>
              <a:rPr lang="en-US" sz="1600" dirty="0">
                <a:solidFill>
                  <a:schemeClr val="tx1">
                    <a:lumMod val="75000"/>
                    <a:lumOff val="25000"/>
                  </a:schemeClr>
                </a:solidFill>
              </a:rPr>
              <a:t>Enter your code immediately to get credit for attendance</a:t>
            </a:r>
          </a:p>
          <a:p>
            <a:pPr marL="2057349" lvl="4" indent="-228594" defTabSz="457189" fontAlgn="auto">
              <a:spcAft>
                <a:spcPts val="0"/>
              </a:spcAft>
              <a:buFont typeface="Wingdings 3" charset="2"/>
              <a:buChar char=""/>
              <a:defRPr/>
            </a:pPr>
            <a:r>
              <a:rPr lang="en-US" sz="1400" dirty="0">
                <a:solidFill>
                  <a:schemeClr val="tx1">
                    <a:lumMod val="75000"/>
                    <a:lumOff val="25000"/>
                  </a:schemeClr>
                </a:solidFill>
              </a:rPr>
              <a:t>Mobile device or computer</a:t>
            </a:r>
          </a:p>
          <a:p>
            <a:pPr marL="2057349" lvl="4" indent="-228594" defTabSz="457189" fontAlgn="auto">
              <a:spcAft>
                <a:spcPts val="0"/>
              </a:spcAft>
              <a:buFont typeface="Wingdings 3" charset="2"/>
              <a:buChar char=""/>
              <a:defRPr/>
            </a:pPr>
            <a:r>
              <a:rPr lang="en-US" sz="1400" dirty="0">
                <a:solidFill>
                  <a:schemeClr val="tx1">
                    <a:lumMod val="75000"/>
                    <a:lumOff val="25000"/>
                  </a:schemeClr>
                </a:solidFill>
              </a:rPr>
              <a:t>All fields required except comments box</a:t>
            </a:r>
          </a:p>
          <a:p>
            <a:pPr marL="2057349" lvl="4" indent="-228594" defTabSz="457189" fontAlgn="auto">
              <a:spcAft>
                <a:spcPts val="0"/>
              </a:spcAft>
              <a:buFont typeface="Wingdings 3" charset="2"/>
              <a:buChar char=""/>
              <a:defRPr/>
            </a:pPr>
            <a:r>
              <a:rPr lang="en-US" sz="1400" dirty="0">
                <a:solidFill>
                  <a:schemeClr val="tx1">
                    <a:lumMod val="75000"/>
                    <a:lumOff val="25000"/>
                  </a:schemeClr>
                </a:solidFill>
              </a:rPr>
              <a:t>Use same email address that was used for NFHS Courses</a:t>
            </a:r>
          </a:p>
          <a:p>
            <a:pPr marL="1600160" lvl="3" indent="-228594" defTabSz="457189" fontAlgn="auto">
              <a:spcAft>
                <a:spcPts val="0"/>
              </a:spcAft>
              <a:buFont typeface="Wingdings 3" charset="2"/>
              <a:buChar char=""/>
              <a:defRPr/>
            </a:pPr>
            <a:r>
              <a:rPr lang="en-US" sz="1600" dirty="0">
                <a:solidFill>
                  <a:schemeClr val="tx1">
                    <a:lumMod val="75000"/>
                    <a:lumOff val="25000"/>
                  </a:schemeClr>
                </a:solidFill>
              </a:rPr>
              <a:t>Deadline for entry is August 16, 2019.</a:t>
            </a:r>
          </a:p>
          <a:p>
            <a:pPr marL="1600160" lvl="3" indent="-228594" defTabSz="457189" fontAlgn="auto">
              <a:spcAft>
                <a:spcPts val="0"/>
              </a:spcAft>
              <a:buFont typeface="Wingdings 3" charset="2"/>
              <a:buChar char=""/>
              <a:defRPr/>
            </a:pPr>
            <a:r>
              <a:rPr lang="en-US" sz="1600" dirty="0">
                <a:solidFill>
                  <a:schemeClr val="tx1">
                    <a:lumMod val="75000"/>
                    <a:lumOff val="25000"/>
                  </a:schemeClr>
                </a:solidFill>
              </a:rPr>
              <a:t>Avoid $400 fine for your school </a:t>
            </a:r>
            <a:endParaRPr lang="en-US" sz="2000" dirty="0">
              <a:solidFill>
                <a:schemeClr val="tx1">
                  <a:lumMod val="75000"/>
                  <a:lumOff val="25000"/>
                </a:schemeClr>
              </a:solidFill>
            </a:endParaRPr>
          </a:p>
          <a:p>
            <a:pPr marL="742932" lvl="1" indent="-285744" defTabSz="457189" fontAlgn="auto">
              <a:spcAft>
                <a:spcPts val="0"/>
              </a:spcAft>
              <a:buFont typeface="Wingdings 3" charset="2"/>
              <a:buChar char=""/>
              <a:defRPr/>
            </a:pPr>
            <a:endParaRPr lang="en-US" sz="2200" dirty="0">
              <a:solidFill>
                <a:schemeClr val="tx1">
                  <a:lumMod val="75000"/>
                  <a:lumOff val="25000"/>
                </a:schemeClr>
              </a:solidFill>
            </a:endParaRPr>
          </a:p>
          <a:p>
            <a:pPr marL="742932" lvl="1" indent="-285744" defTabSz="457189" fontAlgn="auto">
              <a:spcAft>
                <a:spcPts val="0"/>
              </a:spcAft>
              <a:buFont typeface="Wingdings 3" charset="2"/>
              <a:buChar char=""/>
              <a:defRPr/>
            </a:pPr>
            <a:r>
              <a:rPr lang="en-US" sz="2200" dirty="0">
                <a:solidFill>
                  <a:schemeClr val="tx1">
                    <a:lumMod val="75000"/>
                    <a:lumOff val="25000"/>
                  </a:schemeClr>
                </a:solidFill>
              </a:rPr>
              <a:t>Online Clinic</a:t>
            </a:r>
          </a:p>
          <a:p>
            <a:pPr marL="1142971" lvl="2" indent="-228594" defTabSz="457189" fontAlgn="auto">
              <a:spcAft>
                <a:spcPts val="0"/>
              </a:spcAft>
              <a:buFont typeface="Wingdings 3" charset="2"/>
              <a:buChar char=""/>
              <a:defRPr/>
            </a:pPr>
            <a:r>
              <a:rPr lang="en-US" sz="2000" dirty="0">
                <a:solidFill>
                  <a:schemeClr val="tx1">
                    <a:lumMod val="75000"/>
                    <a:lumOff val="25000"/>
                  </a:schemeClr>
                </a:solidFill>
              </a:rPr>
              <a:t>Print certificate and keep on file</a:t>
            </a:r>
          </a:p>
          <a:p>
            <a:pPr marL="0" indent="0" defTabSz="457189" fontAlgn="auto">
              <a:spcAft>
                <a:spcPts val="0"/>
              </a:spcAft>
              <a:buFont typeface="Wingdings 3" charset="2"/>
              <a:buNone/>
              <a:defRPr/>
            </a:pPr>
            <a:endParaRPr lang="en-US" dirty="0">
              <a:solidFill>
                <a:schemeClr val="tx1">
                  <a:lumMod val="75000"/>
                  <a:lumOff val="25000"/>
                </a:schemeClr>
              </a:solidFill>
            </a:endParaRPr>
          </a:p>
        </p:txBody>
      </p:sp>
      <p:pic>
        <p:nvPicPr>
          <p:cNvPr id="317443" name="Picture 4">
            <a:extLst>
              <a:ext uri="{FF2B5EF4-FFF2-40B4-BE49-F238E27FC236}">
                <a16:creationId xmlns:a16="http://schemas.microsoft.com/office/drawing/2014/main" id="{1D1768FA-9A51-D344-AA41-818C56D9DF4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45675" y="0"/>
            <a:ext cx="2346325"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2325958"/>
      </p:ext>
    </p:extLst>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B1AE924A-4BC1-4D21-9749-E414BBEB510D}" vid="{8E7B338E-BEBB-4F32-8C2C-C4323433F206}"/>
    </a:ext>
  </a:extLst>
</a:theme>
</file>

<file path=ppt/theme/theme2.xml><?xml version="1.0" encoding="utf-8"?>
<a:theme xmlns:a="http://schemas.openxmlformats.org/drawingml/2006/main" name="NFHS Company PowerPoint_2016">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6 PP Templates.pptx" id="{51BC6A79-D154-4584-9408-63604DC0BDC9}" vid="{F2B58AE3-CEDF-4DD0-8726-59CBB7AD0BB5}"/>
    </a:ext>
  </a:extLst>
</a:theme>
</file>

<file path=ppt/theme/theme3.xml><?xml version="1.0" encoding="utf-8"?>
<a:theme xmlns:a="http://schemas.openxmlformats.org/drawingml/2006/main" name="Fac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esentation1" id="{0B2348B5-C3D9-7F49-9C99-9FDA801F43E6}" vid="{94B85696-7061-D04A-AC79-A6D378C39D7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2019-20 NFHS Stock PowerPoint Slides_Wide Format</Template>
  <TotalTime>2513</TotalTime>
  <Words>5902</Words>
  <Application>Microsoft Macintosh PowerPoint</Application>
  <PresentationFormat>Widescreen</PresentationFormat>
  <Paragraphs>707</Paragraphs>
  <Slides>72</Slides>
  <Notes>72</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72</vt:i4>
      </vt:variant>
    </vt:vector>
  </HeadingPairs>
  <TitlesOfParts>
    <vt:vector size="83" baseType="lpstr">
      <vt:lpstr>Arial</vt:lpstr>
      <vt:lpstr>Arial Black</vt:lpstr>
      <vt:lpstr>Calibri</vt:lpstr>
      <vt:lpstr>Courier New</vt:lpstr>
      <vt:lpstr>Titillium</vt:lpstr>
      <vt:lpstr>Trebuchet MS</vt:lpstr>
      <vt:lpstr>Wingdings</vt:lpstr>
      <vt:lpstr>Wingdings 3</vt:lpstr>
      <vt:lpstr>Office Theme</vt:lpstr>
      <vt:lpstr>NFHS Company PowerPoint_2016</vt:lpstr>
      <vt:lpstr>Facet</vt:lpstr>
      <vt:lpstr>2019-20 NCHSAA Swimming and Diving Rules Clinic  Brad Alford Director of Sports and Championships</vt:lpstr>
      <vt:lpstr>2019-20 NFHS Swimming and diving Rules PowerPoint</vt:lpstr>
      <vt:lpstr> 2019-20 nfhs swimming and diving  </vt:lpstr>
      <vt:lpstr>Uniforms 3-3-1, 3-3-2, 3-3-2 PENALTIES, 3-3-3, 3-3-3 and 3-3-4 PENALTIES</vt:lpstr>
      <vt:lpstr>Uniforms 3-3-1, 3-3-2, 3-3-2 PENALTIES, 3-3-3, 3-3-3 and 3-3-4 PENALTIES</vt:lpstr>
      <vt:lpstr>Uniforms 3-3-1, 3-3-2, 3-3-2 PENALTIES, 3-3-3, 3-3-3 and 3-3-4 PENALTIES</vt:lpstr>
      <vt:lpstr>Uniforms 3-3-1, 3-3-2, 3-3-2 PENALTIES, 3-3-3, 3-3-3 and 3-3-4 PENALTIES</vt:lpstr>
      <vt:lpstr>Uniforms 3-3-1, 3-3-2, 3-3-2 PENALTIES, 3-3-3, 3-3-3 and 3-3-4 PENALTIES</vt:lpstr>
      <vt:lpstr>Uniforms 3-3-1, 3-3-2, 3-3-2 PENALTIES, 3-3-3, 3-3-3 and 3-3-4 PENALTIES</vt:lpstr>
      <vt:lpstr>Uniforms 3-3-1, 3-3-2, 3-3-2 PENALTIES, 3-3-3, 3-3-3 and 3-3-4 PENALTIES</vt:lpstr>
      <vt:lpstr> finishes 8-1-7, 8-2-1g, 8-2-2h, 8-2-3g, 8-2-4e  </vt:lpstr>
      <vt:lpstr>finishes 8-1-7, 8-2-1g, 8-2-2h, 8-2-3g, 8-2-4e </vt:lpstr>
      <vt:lpstr> finishes 8-1-7, 8-2-1g, 8-2-2h, 8-2-3g, 8-2-4e  </vt:lpstr>
      <vt:lpstr>finishes 8-1-7, 8-2-1g, 8-2-2h, 8-2-3g, 8-2-4e </vt:lpstr>
      <vt:lpstr>finishes 8-1-7, 8-2-1g, 8-2-2h, 8-2-3g, 8-2-4e, 8-3-5</vt:lpstr>
      <vt:lpstr>The pool, board and equipment 9-1-3</vt:lpstr>
      <vt:lpstr>Choice of dives 9-4 Table </vt:lpstr>
      <vt:lpstr>Form of the dives 9-5-6 </vt:lpstr>
      <vt:lpstr>Awarding points 9-7-4 note </vt:lpstr>
      <vt:lpstr> 2019-20 nfhs swimming and diving  </vt:lpstr>
      <vt:lpstr>Authorized officials  4-1-2</vt:lpstr>
      <vt:lpstr>The referee 4-2-2e</vt:lpstr>
      <vt:lpstr>Choice of dives  9-4-1d Table</vt:lpstr>
      <vt:lpstr> 2019-20 nfhs swimming and diving  </vt:lpstr>
      <vt:lpstr> preventing shallow water blackout</vt:lpstr>
      <vt:lpstr> suit coverage</vt:lpstr>
      <vt:lpstr> Accommodations for students   with a disability</vt:lpstr>
      <vt:lpstr> sub-varsity competition</vt:lpstr>
      <vt:lpstr> pre-meet conference</vt:lpstr>
      <vt:lpstr> 2019-20 nfhs swimming and diving  </vt:lpstr>
      <vt:lpstr>Exhibition competitors  1-2-3, 3-2-1c, 9-3-1</vt:lpstr>
      <vt:lpstr> NFHS Learning Center</vt:lpstr>
      <vt:lpstr>PowerPoint Presentation</vt:lpstr>
      <vt:lpstr>www.nfhslearn.com</vt:lpstr>
      <vt:lpstr>PowerPoint Presentation</vt:lpstr>
      <vt:lpstr> 2019-20 nfhs swimming and diving  </vt:lpstr>
      <vt:lpstr>Nfhs Swimming and Diving Officials’  Guidelines Manuals</vt:lpstr>
      <vt:lpstr>Nfhs Swimming and Diving publications</vt:lpstr>
      <vt:lpstr>General Board Changes</vt:lpstr>
      <vt:lpstr>Gender of Player</vt:lpstr>
      <vt:lpstr>Gender of Player</vt:lpstr>
      <vt:lpstr>Gender of Player</vt:lpstr>
      <vt:lpstr>Gender of Player</vt:lpstr>
      <vt:lpstr>Gender of Player</vt:lpstr>
      <vt:lpstr>Gender of Player</vt:lpstr>
      <vt:lpstr>Gender of Player</vt:lpstr>
      <vt:lpstr>Home School Participation</vt:lpstr>
      <vt:lpstr>Home School Participation</vt:lpstr>
      <vt:lpstr>Home School Participation</vt:lpstr>
      <vt:lpstr>Transfer Policy</vt:lpstr>
      <vt:lpstr>Foreign Exchange Students</vt:lpstr>
      <vt:lpstr>Ejection Policy</vt:lpstr>
      <vt:lpstr>Unpaid Fines</vt:lpstr>
      <vt:lpstr>Eligibility Summary Forms</vt:lpstr>
      <vt:lpstr>Post-Season Participation</vt:lpstr>
      <vt:lpstr>PowerPoint Presentation</vt:lpstr>
      <vt:lpstr>PowerPoint Presentation</vt:lpstr>
      <vt:lpstr>PowerPoint Presentation</vt:lpstr>
      <vt:lpstr>Sport Specific Changes &amp; NCHSAA Points of Emphasis </vt:lpstr>
      <vt:lpstr>Regional Assignments</vt:lpstr>
      <vt:lpstr>Regional Assignments </vt:lpstr>
      <vt:lpstr>400 Freestyle Relay</vt:lpstr>
      <vt:lpstr>Payment of Officials</vt:lpstr>
      <vt:lpstr>Required Coaches Education</vt:lpstr>
      <vt:lpstr>PowerPoint Presentation</vt:lpstr>
      <vt:lpstr>Sportsmanship/Ejections</vt:lpstr>
      <vt:lpstr>Sportsmanship/Ejections</vt:lpstr>
      <vt:lpstr>18-19 Swim and Dive Financial Report</vt:lpstr>
      <vt:lpstr>2021-2025 Realignment</vt:lpstr>
      <vt:lpstr>NCPrepSwimming</vt:lpstr>
      <vt:lpstr>NCPrepSwimming</vt:lpstr>
      <vt:lpstr>Thank You!</vt:lpstr>
    </vt:vector>
  </TitlesOfParts>
  <Company>NFHS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2019-20 NFHS Sport Rules PowerPoint</dc:title>
  <dc:creator>Sandy Searcy</dc:creator>
  <cp:lastModifiedBy>Juli  Kidd</cp:lastModifiedBy>
  <cp:revision>149</cp:revision>
  <cp:lastPrinted>2019-07-17T00:02:03Z</cp:lastPrinted>
  <dcterms:created xsi:type="dcterms:W3CDTF">2019-05-24T18:15:24Z</dcterms:created>
  <dcterms:modified xsi:type="dcterms:W3CDTF">2019-09-27T19:21:23Z</dcterms:modified>
</cp:coreProperties>
</file>