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0" r:id="rId2"/>
    <p:sldMasterId id="2147483820" r:id="rId3"/>
    <p:sldMasterId id="2147483822" r:id="rId4"/>
  </p:sldMasterIdLst>
  <p:notesMasterIdLst>
    <p:notesMasterId r:id="rId56"/>
  </p:notesMasterIdLst>
  <p:handoutMasterIdLst>
    <p:handoutMasterId r:id="rId57"/>
  </p:handoutMasterIdLst>
  <p:sldIdLst>
    <p:sldId id="256" r:id="rId5"/>
    <p:sldId id="568" r:id="rId6"/>
    <p:sldId id="569" r:id="rId7"/>
    <p:sldId id="563" r:id="rId8"/>
    <p:sldId id="260" r:id="rId9"/>
    <p:sldId id="258" r:id="rId10"/>
    <p:sldId id="553" r:id="rId11"/>
    <p:sldId id="554" r:id="rId12"/>
    <p:sldId id="555" r:id="rId13"/>
    <p:sldId id="556" r:id="rId14"/>
    <p:sldId id="570" r:id="rId15"/>
    <p:sldId id="557" r:id="rId16"/>
    <p:sldId id="571" r:id="rId17"/>
    <p:sldId id="558" r:id="rId18"/>
    <p:sldId id="267" r:id="rId19"/>
    <p:sldId id="268" r:id="rId20"/>
    <p:sldId id="269" r:id="rId21"/>
    <p:sldId id="270" r:id="rId22"/>
    <p:sldId id="572" r:id="rId23"/>
    <p:sldId id="263" r:id="rId24"/>
    <p:sldId id="272" r:id="rId25"/>
    <p:sldId id="271" r:id="rId26"/>
    <p:sldId id="471" r:id="rId27"/>
    <p:sldId id="273" r:id="rId28"/>
    <p:sldId id="567" r:id="rId29"/>
    <p:sldId id="472" r:id="rId30"/>
    <p:sldId id="565" r:id="rId31"/>
    <p:sldId id="473" r:id="rId32"/>
    <p:sldId id="474" r:id="rId33"/>
    <p:sldId id="274" r:id="rId34"/>
    <p:sldId id="275" r:id="rId35"/>
    <p:sldId id="560" r:id="rId36"/>
    <p:sldId id="559" r:id="rId37"/>
    <p:sldId id="279" r:id="rId38"/>
    <p:sldId id="280" r:id="rId39"/>
    <p:sldId id="561" r:id="rId40"/>
    <p:sldId id="475" r:id="rId41"/>
    <p:sldId id="541" r:id="rId42"/>
    <p:sldId id="543" r:id="rId43"/>
    <p:sldId id="544" r:id="rId44"/>
    <p:sldId id="476" r:id="rId45"/>
    <p:sldId id="551" r:id="rId46"/>
    <p:sldId id="562" r:id="rId47"/>
    <p:sldId id="477" r:id="rId48"/>
    <p:sldId id="265" r:id="rId49"/>
    <p:sldId id="481" r:id="rId50"/>
    <p:sldId id="276" r:id="rId51"/>
    <p:sldId id="278" r:id="rId52"/>
    <p:sldId id="547" r:id="rId53"/>
    <p:sldId id="548" r:id="rId54"/>
    <p:sldId id="285" r:id="rId55"/>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0" autoAdjust="0"/>
    <p:restoredTop sz="61250" autoAdjust="0"/>
  </p:normalViewPr>
  <p:slideViewPr>
    <p:cSldViewPr snapToGrid="0">
      <p:cViewPr varScale="1">
        <p:scale>
          <a:sx n="56" d="100"/>
          <a:sy n="56" d="100"/>
        </p:scale>
        <p:origin x="2152" y="168"/>
      </p:cViewPr>
      <p:guideLst>
        <p:guide orient="horz" pos="2160"/>
        <p:guide pos="3840"/>
      </p:guideLst>
    </p:cSldViewPr>
  </p:slideViewPr>
  <p:notesTextViewPr>
    <p:cViewPr>
      <p:scale>
        <a:sx n="3" d="2"/>
        <a:sy n="3" d="2"/>
      </p:scale>
      <p:origin x="0" y="0"/>
    </p:cViewPr>
  </p:notesTextViewPr>
  <p:sorterViewPr>
    <p:cViewPr>
      <p:scale>
        <a:sx n="120" d="100"/>
        <a:sy n="120" d="100"/>
      </p:scale>
      <p:origin x="0" y="-14604"/>
    </p:cViewPr>
  </p:sorter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7/8/19</a:t>
            </a:fld>
            <a:endParaRPr lang="en-US"/>
          </a:p>
        </p:txBody>
      </p:sp>
      <p:sp>
        <p:nvSpPr>
          <p:cNvPr id="4" name="Footer Placeholder 3"/>
          <p:cNvSpPr>
            <a:spLocks noGrp="1"/>
          </p:cNvSpPr>
          <p:nvPr>
            <p:ph type="ftr" sz="quarter" idx="2"/>
          </p:nvPr>
        </p:nvSpPr>
        <p:spPr>
          <a:xfrm>
            <a:off x="3"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7/8/19</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6" y="4416431"/>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3"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This PowerPoint presentation from the National Federation of State High School Associations (NFHS) covers the following:</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  2019 NFHS Football Rules Changes-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  2019 NFHS Football Editorial Changes-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  2019 NFHS Football Points of Emphasis-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  2019 NFHS Football Rules Reminders-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ü"/>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  2019-20 NFHS Football Information-</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a:t>
            </a:fld>
            <a:endParaRPr lang="en-US"/>
          </a:p>
        </p:txBody>
      </p:sp>
    </p:spTree>
    <p:extLst>
      <p:ext uri="{BB962C8B-B14F-4D97-AF65-F5344CB8AC3E}">
        <p14:creationId xmlns:p14="http://schemas.microsoft.com/office/powerpoint/2010/main" val="4251106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 – SECTION 3 – GAME EQUIPMENT</a:t>
            </a:r>
          </a:p>
          <a:p>
            <a:pPr>
              <a:spcBef>
                <a:spcPts val="0"/>
              </a:spcBef>
            </a:pPr>
            <a:r>
              <a:rPr lang="en-US" sz="1200" b="1" i="0" u="none" strike="noStrike" kern="1200" baseline="0" dirty="0">
                <a:solidFill>
                  <a:schemeClr val="tx1"/>
                </a:solidFill>
                <a:latin typeface="+mn-lt"/>
                <a:ea typeface="+mn-ea"/>
                <a:cs typeface="+mn-cs"/>
              </a:rPr>
              <a:t>ART. 7 . . . </a:t>
            </a:r>
            <a:r>
              <a:rPr lang="en-US" sz="1200" b="0" i="0" u="none" strike="noStrike" kern="1200" baseline="0" dirty="0">
                <a:solidFill>
                  <a:schemeClr val="tx1"/>
                </a:solidFill>
                <a:latin typeface="+mn-lt"/>
                <a:ea typeface="+mn-ea"/>
                <a:cs typeface="+mn-cs"/>
              </a:rPr>
              <a:t>Other than replay or television monitoring equipment, game officials may use supplementary equipment to aid in game administration as authorized by the state association.</a:t>
            </a:r>
          </a:p>
          <a:p>
            <a:pPr>
              <a:spcBef>
                <a:spcPts val="0"/>
              </a:spcBef>
            </a:pPr>
            <a:r>
              <a:rPr lang="en-US" sz="1200" b="1" i="0" u="sng" strike="noStrike" kern="1200" baseline="0" dirty="0">
                <a:solidFill>
                  <a:schemeClr val="tx1"/>
                </a:solidFill>
                <a:latin typeface="+mn-lt"/>
                <a:ea typeface="+mn-ea"/>
                <a:cs typeface="+mn-cs"/>
              </a:rPr>
              <a:t>NOTE:  </a:t>
            </a:r>
            <a:r>
              <a:rPr lang="en-US" sz="1200" b="0" i="0" u="sng" strike="noStrike" kern="1200" baseline="0" dirty="0">
                <a:solidFill>
                  <a:schemeClr val="tx1"/>
                </a:solidFill>
                <a:latin typeface="+mn-lt"/>
                <a:ea typeface="+mn-ea"/>
                <a:cs typeface="+mn-cs"/>
              </a:rPr>
              <a:t>A state association may create instant-replay procedures that permit game or replay officials to use a replay monitor during state postseason contests to determine if a decision by the on-field game officials is incorrect.</a:t>
            </a:r>
          </a:p>
          <a:p>
            <a:pPr>
              <a:spcBef>
                <a:spcPts val="0"/>
              </a:spcBef>
            </a:pPr>
            <a:endParaRPr kumimoji="0" lang="en-US" altLang="en-US" sz="1200" b="0" i="0" u="sng"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 – SECTION 7 – STATE ASSOCIATION ADOPTIONS</a:t>
            </a:r>
          </a:p>
          <a:p>
            <a:pPr marL="228600" indent="-228600">
              <a:spcBef>
                <a:spcPts val="0"/>
              </a:spcBef>
              <a:buAutoNum type="arabicPeriod" startAt="6"/>
            </a:pPr>
            <a:r>
              <a:rPr lang="en-US" sz="1200" b="0" i="0" u="sng" strike="noStrike" kern="1200" baseline="0" dirty="0">
                <a:solidFill>
                  <a:schemeClr val="tx1"/>
                </a:solidFill>
                <a:latin typeface="+mn-lt"/>
                <a:ea typeface="+mn-ea"/>
                <a:cs typeface="+mn-cs"/>
              </a:rPr>
              <a:t>Authorize the use of instant replay during state postseason contests. (1-3-7 NOTE)</a:t>
            </a:r>
            <a:endParaRPr kumimoji="0" 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indent="0">
              <a:spcBef>
                <a:spcPts val="0"/>
              </a:spcBef>
              <a:buNone/>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pPr>
              <a:spcBef>
                <a:spcPts val="0"/>
              </a:spcBef>
            </a:pPr>
            <a:r>
              <a:rPr lang="en-US" sz="1200" b="0" i="0" u="none" strike="noStrike" kern="1200" baseline="0" dirty="0">
                <a:solidFill>
                  <a:schemeClr val="tx1"/>
                </a:solidFill>
                <a:latin typeface="+mn-lt"/>
                <a:ea typeface="+mn-ea"/>
                <a:cs typeface="+mn-cs"/>
              </a:rPr>
              <a:t>By state association adoption, instant replay may only be used during state postseason contests to review decisions by the on-field game officials. This adoption would allow state associations to develop protocols for use of video replay.</a:t>
            </a:r>
            <a:endParaRPr kumimoji="0" 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a:spcBef>
                <a:spcPts val="0"/>
              </a:spcBef>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SITUATIONS 1.1.9, 1.3.7</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a:t>
            </a:fld>
            <a:endParaRPr lang="en-US" dirty="0"/>
          </a:p>
        </p:txBody>
      </p:sp>
    </p:spTree>
    <p:extLst>
      <p:ext uri="{BB962C8B-B14F-4D97-AF65-F5344CB8AC3E}">
        <p14:creationId xmlns:p14="http://schemas.microsoft.com/office/powerpoint/2010/main" val="1152017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 – SECTION 5 – PLAYER EQUIPMENT</a:t>
            </a:r>
          </a:p>
          <a:p>
            <a:r>
              <a:rPr lang="en-US" sz="1200" b="1" i="0" u="none" strike="noStrike" kern="1200" baseline="0" dirty="0">
                <a:solidFill>
                  <a:schemeClr val="tx1"/>
                </a:solidFill>
                <a:latin typeface="+mn-lt"/>
                <a:ea typeface="+mn-ea"/>
                <a:cs typeface="+mn-cs"/>
              </a:rPr>
              <a:t>ART. 1 . . . </a:t>
            </a:r>
            <a:r>
              <a:rPr lang="en-US" sz="1200" b="0" i="0" u="none" strike="noStrike" kern="1200" baseline="0" dirty="0">
                <a:solidFill>
                  <a:schemeClr val="tx1"/>
                </a:solidFill>
                <a:latin typeface="+mn-lt"/>
                <a:ea typeface="+mn-ea"/>
                <a:cs typeface="+mn-cs"/>
              </a:rPr>
              <a:t>Mandatory equipment. Each player shall participate while wearing the following pieces of properly fitted equipment, which shall be professionally manufactured and not altered to decrease protection: …</a:t>
            </a:r>
          </a:p>
          <a:p>
            <a:r>
              <a:rPr lang="en-US" sz="1200" b="0" i="0" u="none" strike="noStrike" kern="1200" baseline="0" dirty="0">
                <a:solidFill>
                  <a:schemeClr val="tx1"/>
                </a:solidFill>
                <a:latin typeface="+mn-lt"/>
                <a:ea typeface="+mn-ea"/>
                <a:cs typeface="+mn-cs"/>
              </a:rPr>
              <a:t>c.  Numbers</a:t>
            </a:r>
          </a:p>
          <a:p>
            <a:r>
              <a:rPr lang="en-US" sz="1200" b="0" i="0" u="none" strike="noStrike" kern="1200" baseline="0" dirty="0">
                <a:solidFill>
                  <a:schemeClr val="tx1"/>
                </a:solidFill>
                <a:latin typeface="+mn-lt"/>
                <a:ea typeface="+mn-ea"/>
                <a:cs typeface="+mn-cs"/>
              </a:rPr>
              <a:t>1.  The numbers shall be clearly visible and legible using Arabic numbers 1-99 inclusive and shall be on the front and back of the jersey.</a:t>
            </a:r>
          </a:p>
          <a:p>
            <a:r>
              <a:rPr lang="en-US" sz="1200" b="0" i="0" u="none" strike="noStrike" kern="1200" baseline="0" dirty="0">
                <a:solidFill>
                  <a:schemeClr val="tx1"/>
                </a:solidFill>
                <a:latin typeface="+mn-lt"/>
                <a:ea typeface="+mn-ea"/>
                <a:cs typeface="+mn-cs"/>
              </a:rPr>
              <a:t>2.  The numbers, </a:t>
            </a:r>
            <a:r>
              <a:rPr lang="en-US" sz="1200" b="0" i="0" u="sng" strike="noStrike" kern="1200" baseline="0" dirty="0">
                <a:solidFill>
                  <a:schemeClr val="tx1"/>
                </a:solidFill>
                <a:latin typeface="+mn-lt"/>
                <a:ea typeface="+mn-ea"/>
                <a:cs typeface="+mn-cs"/>
              </a:rPr>
              <a:t>inclusive of any border(s), </a:t>
            </a:r>
            <a:r>
              <a:rPr lang="en-US" sz="1200" b="0" i="0" u="none" strike="noStrike" kern="1200" baseline="0" dirty="0">
                <a:solidFill>
                  <a:schemeClr val="tx1"/>
                </a:solidFill>
                <a:latin typeface="+mn-lt"/>
                <a:ea typeface="+mn-ea"/>
                <a:cs typeface="+mn-cs"/>
              </a:rPr>
              <a:t>shall be centered horizontally at least 8 inches and 10 inches high on front and back, respectively.</a:t>
            </a:r>
          </a:p>
          <a:p>
            <a:r>
              <a:rPr lang="en-US" sz="1200" b="0" i="0" u="none" strike="noStrike" kern="1200" baseline="0" dirty="0">
                <a:solidFill>
                  <a:schemeClr val="tx1"/>
                </a:solidFill>
                <a:latin typeface="+mn-lt"/>
                <a:ea typeface="+mn-ea"/>
                <a:cs typeface="+mn-cs"/>
              </a:rPr>
              <a:t>3.  </a:t>
            </a:r>
            <a:r>
              <a:rPr lang="en-US" sz="1200" b="0" i="0" u="sng" strike="noStrike" kern="1200" baseline="0" dirty="0">
                <a:solidFill>
                  <a:schemeClr val="tx1"/>
                </a:solidFill>
                <a:latin typeface="+mn-lt"/>
                <a:ea typeface="+mn-ea"/>
                <a:cs typeface="+mn-cs"/>
              </a:rPr>
              <a:t>The entire body of the number (the continuous horizontal bars and vertical strokes) exclusive of any border(s) shall be approximately </a:t>
            </a:r>
            <a:r>
              <a:rPr lang="en-US" sz="1200" b="0" i="0" u="none" strike="noStrike" kern="1200" baseline="0" dirty="0">
                <a:solidFill>
                  <a:schemeClr val="tx1"/>
                </a:solidFill>
                <a:latin typeface="+mn-lt"/>
                <a:ea typeface="+mn-ea"/>
                <a:cs typeface="+mn-cs"/>
              </a:rPr>
              <a:t>1½-inches wide.</a:t>
            </a:r>
          </a:p>
          <a:p>
            <a:r>
              <a:rPr lang="en-US" sz="1200" b="0" i="0" u="none" strike="noStrike" kern="1200" baseline="0" dirty="0">
                <a:solidFill>
                  <a:schemeClr val="tx1"/>
                </a:solidFill>
                <a:latin typeface="+mn-lt"/>
                <a:ea typeface="+mn-ea"/>
                <a:cs typeface="+mn-cs"/>
              </a:rPr>
              <a:t>4.  The color and style of the number shall be the same on the front and back.</a:t>
            </a:r>
          </a:p>
          <a:p>
            <a:r>
              <a:rPr lang="en-US" sz="1200" b="0" i="0" u="none" strike="noStrike" kern="1200" baseline="0" dirty="0">
                <a:solidFill>
                  <a:schemeClr val="tx1"/>
                </a:solidFill>
                <a:latin typeface="+mn-lt"/>
                <a:ea typeface="+mn-ea"/>
                <a:cs typeface="+mn-cs"/>
              </a:rPr>
              <a:t>5.  </a:t>
            </a:r>
            <a:r>
              <a:rPr lang="en-US" sz="1200" b="0" i="0" u="sng" strike="noStrike" kern="1200" baseline="0" dirty="0">
                <a:solidFill>
                  <a:schemeClr val="tx1"/>
                </a:solidFill>
                <a:latin typeface="+mn-lt"/>
                <a:ea typeface="+mn-ea"/>
                <a:cs typeface="+mn-cs"/>
              </a:rPr>
              <a:t>Through the 2023 season, the body of the number (the continuous horizontal bars and vertical strokes) </a:t>
            </a:r>
            <a:r>
              <a:rPr lang="en-US" sz="1200" b="0" i="0" u="none" strike="noStrike" kern="1200" baseline="0" dirty="0">
                <a:solidFill>
                  <a:schemeClr val="tx1"/>
                </a:solidFill>
                <a:latin typeface="+mn-lt"/>
                <a:ea typeface="+mn-ea"/>
                <a:cs typeface="+mn-cs"/>
              </a:rPr>
              <a:t>shall be either:</a:t>
            </a:r>
          </a:p>
          <a:p>
            <a:r>
              <a:rPr lang="en-US" sz="1200" b="0" i="0" u="none" strike="noStrike" kern="1200" baseline="0" dirty="0">
                <a:solidFill>
                  <a:schemeClr val="tx1"/>
                </a:solidFill>
                <a:latin typeface="+mn-lt"/>
                <a:ea typeface="+mn-ea"/>
                <a:cs typeface="+mn-cs"/>
              </a:rPr>
              <a:t>     (a)  a continuous color(s) contrasting with the jersey color; or</a:t>
            </a:r>
          </a:p>
          <a:p>
            <a:r>
              <a:rPr lang="en-US" sz="1200" b="0" i="0" u="none" strike="noStrike" kern="1200" baseline="0" dirty="0">
                <a:solidFill>
                  <a:schemeClr val="tx1"/>
                </a:solidFill>
                <a:latin typeface="+mn-lt"/>
                <a:ea typeface="+mn-ea"/>
                <a:cs typeface="+mn-cs"/>
              </a:rPr>
              <a:t>     (b)  the same solid color(s) as the jersey with a minimum of one border that is at least ¼-inch in width of a single solid contrasting color.</a:t>
            </a:r>
          </a:p>
          <a:p>
            <a:r>
              <a:rPr lang="en-US" sz="1200" b="0" i="0" u="sng" strike="noStrike" kern="1200" baseline="0" dirty="0">
                <a:solidFill>
                  <a:schemeClr val="tx1"/>
                </a:solidFill>
                <a:latin typeface="+mn-lt"/>
                <a:ea typeface="+mn-ea"/>
                <a:cs typeface="+mn-cs"/>
              </a:rPr>
              <a:t>6.  Effective with the 2024 season, the entire body of the number (the continuous horizontal bars and vertical strokes) shall be a single solid color that clearly contrasts with the body color of the jersey.</a:t>
            </a:r>
            <a:endParaRPr kumimoji="0" 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indent="0">
              <a:buNone/>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1200" b="0" i="0" u="none" strike="noStrike" kern="1200" baseline="0" dirty="0">
                <a:solidFill>
                  <a:schemeClr val="tx1"/>
                </a:solidFill>
                <a:latin typeface="+mn-lt"/>
                <a:ea typeface="+mn-ea"/>
                <a:cs typeface="+mn-cs"/>
              </a:rPr>
              <a:t>The purpose of numbers on jerseys is to provide clear identification of players. In order to enhance the ability to easily identify players, the committee has clarified the size requirements for jersey numbers through the 2023 season. The committee also added a new requirement that, effective in the 2024 season, jersey numbers must be a single solid color that clearly contrasts with the body color of the jersey.</a:t>
            </a:r>
          </a:p>
          <a:p>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a:t>
            </a:fld>
            <a:endParaRPr lang="en-US"/>
          </a:p>
        </p:txBody>
      </p:sp>
    </p:spTree>
    <p:extLst>
      <p:ext uri="{BB962C8B-B14F-4D97-AF65-F5344CB8AC3E}">
        <p14:creationId xmlns:p14="http://schemas.microsoft.com/office/powerpoint/2010/main" val="570201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 – SECTION 5 – PLAYER EQUIPMENT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ART. 1 . . . </a:t>
            </a:r>
            <a:r>
              <a:rPr kumimoji="0" lang="en-US" sz="1200" b="0" i="0" u="none" strike="noStrike" kern="1200" cap="none" spc="0" normalizeH="0" baseline="0" noProof="0" dirty="0">
                <a:ln>
                  <a:noFill/>
                </a:ln>
                <a:solidFill>
                  <a:prstClr val="black"/>
                </a:solidFill>
                <a:effectLst/>
                <a:uLnTx/>
                <a:uFillTx/>
                <a:latin typeface="+mn-lt"/>
                <a:ea typeface="+mn-ea"/>
                <a:cs typeface="+mn-cs"/>
              </a:rPr>
              <a:t>Mandatory equipment. Each player shall participate while wearing the following pieces of properly fitted equipment, which shall be professionally manufactured and not altered to decrease protection: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c.  Numbers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1.  The numbers shall be clearly visible and legible using Arabic numbers 1-99 inclusive and shall be on the front and back of the jersey.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  The numbers, </a:t>
            </a:r>
            <a:r>
              <a:rPr kumimoji="0" lang="en-US" sz="1200" b="0" i="0" u="sng" strike="noStrike" kern="1200" cap="none" spc="0" normalizeH="0" baseline="0" noProof="0" dirty="0">
                <a:ln>
                  <a:noFill/>
                </a:ln>
                <a:solidFill>
                  <a:prstClr val="black"/>
                </a:solidFill>
                <a:effectLst/>
                <a:uLnTx/>
                <a:uFillTx/>
                <a:latin typeface="+mn-lt"/>
                <a:ea typeface="+mn-ea"/>
                <a:cs typeface="+mn-cs"/>
              </a:rPr>
              <a:t>inclusive of any border(s), </a:t>
            </a:r>
            <a:r>
              <a:rPr kumimoji="0" lang="en-US" sz="1200" b="0" i="0" u="none" strike="noStrike" kern="1200" cap="none" spc="0" normalizeH="0" baseline="0" noProof="0" dirty="0">
                <a:ln>
                  <a:noFill/>
                </a:ln>
                <a:solidFill>
                  <a:prstClr val="black"/>
                </a:solidFill>
                <a:effectLst/>
                <a:uLnTx/>
                <a:uFillTx/>
                <a:latin typeface="+mn-lt"/>
                <a:ea typeface="+mn-ea"/>
                <a:cs typeface="+mn-cs"/>
              </a:rPr>
              <a:t>shall be centered horizontally at least 8 inches and 10 inches high on front and back, respectively.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  </a:t>
            </a:r>
            <a:r>
              <a:rPr kumimoji="0" lang="en-US" sz="1200" b="0" i="0" u="sng" strike="noStrike" kern="1200" cap="none" spc="0" normalizeH="0" baseline="0" noProof="0" dirty="0">
                <a:ln>
                  <a:noFill/>
                </a:ln>
                <a:solidFill>
                  <a:prstClr val="black"/>
                </a:solidFill>
                <a:effectLst/>
                <a:uLnTx/>
                <a:uFillTx/>
                <a:latin typeface="+mn-lt"/>
                <a:ea typeface="+mn-ea"/>
                <a:cs typeface="+mn-cs"/>
              </a:rPr>
              <a:t>The entire body of the number (the continuous horizontal bars and vertical strokes) exclusive of any border(s) shall be approximately </a:t>
            </a:r>
            <a:r>
              <a:rPr kumimoji="0" lang="en-US" sz="1200" b="0" i="0" u="none" strike="noStrike" kern="1200" cap="none" spc="0" normalizeH="0" baseline="0" noProof="0" dirty="0">
                <a:ln>
                  <a:noFill/>
                </a:ln>
                <a:solidFill>
                  <a:prstClr val="black"/>
                </a:solidFill>
                <a:effectLst/>
                <a:uLnTx/>
                <a:uFillTx/>
                <a:latin typeface="+mn-lt"/>
                <a:ea typeface="+mn-ea"/>
                <a:cs typeface="+mn-cs"/>
              </a:rPr>
              <a:t>1½-inches wide.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4.  The color and style of the number shall be the same on the front and back.</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5.  </a:t>
            </a:r>
            <a:r>
              <a:rPr kumimoji="0" lang="en-US" sz="1200" b="0" i="0" u="sng" strike="noStrike" kern="1200" cap="none" spc="0" normalizeH="0" baseline="0" noProof="0" dirty="0">
                <a:ln>
                  <a:noFill/>
                </a:ln>
                <a:solidFill>
                  <a:prstClr val="black"/>
                </a:solidFill>
                <a:effectLst/>
                <a:uLnTx/>
                <a:uFillTx/>
                <a:latin typeface="+mn-lt"/>
                <a:ea typeface="+mn-ea"/>
                <a:cs typeface="+mn-cs"/>
              </a:rPr>
              <a:t>Through the 2023 season, the body of the number (the continuous horizontal bars and vertical strokes) </a:t>
            </a:r>
            <a:r>
              <a:rPr kumimoji="0" lang="en-US" sz="1200" b="0" i="0" u="none" strike="noStrike" kern="1200" cap="none" spc="0" normalizeH="0" baseline="0" noProof="0" dirty="0">
                <a:ln>
                  <a:noFill/>
                </a:ln>
                <a:solidFill>
                  <a:prstClr val="black"/>
                </a:solidFill>
                <a:effectLst/>
                <a:uLnTx/>
                <a:uFillTx/>
                <a:latin typeface="+mn-lt"/>
                <a:ea typeface="+mn-ea"/>
                <a:cs typeface="+mn-cs"/>
              </a:rPr>
              <a:t>shall be either: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(a)  a continuous color(s) contrasting with the jersey color; 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(b)  the same solid color(s) as the jersey with a minimum of one border that is at least ¼-inch in width of a single solid contrasting color.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sng" strike="noStrike" kern="1200" cap="none" spc="0" normalizeH="0" baseline="0" noProof="0" dirty="0">
                <a:ln>
                  <a:noFill/>
                </a:ln>
                <a:solidFill>
                  <a:prstClr val="black"/>
                </a:solidFill>
                <a:effectLst/>
                <a:uLnTx/>
                <a:uFillTx/>
                <a:latin typeface="+mn-lt"/>
                <a:ea typeface="+mn-ea"/>
                <a:cs typeface="+mn-cs"/>
              </a:rPr>
              <a:t>6.  Effective with the 2024 season, the entire body of the number (the continuous horizontal bars and vertical strokes) shall be a single solid color that clearly contrasts with the body color of the jersey.</a:t>
            </a:r>
            <a:endParaRPr kumimoji="0" 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purpose of numbers on jerseys is to provide clear identification of players. In order to enhance the ability to easily identify players, the committee has clarified the size requirements for jersey numbers through the 2023 season. The committee also added a new requirement that, effective in the 2024 season, jersey numbers must be a single solid color that clearly contrasts with the body color of the jersey.</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a:t>
            </a:fld>
            <a:endParaRPr lang="en-US"/>
          </a:p>
        </p:txBody>
      </p:sp>
    </p:spTree>
    <p:extLst>
      <p:ext uri="{BB962C8B-B14F-4D97-AF65-F5344CB8AC3E}">
        <p14:creationId xmlns:p14="http://schemas.microsoft.com/office/powerpoint/2010/main" val="1983093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 – SECTION 5 – PLAYER EQUIPMENT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ART. 1 . . . </a:t>
            </a:r>
            <a:r>
              <a:rPr kumimoji="0" lang="en-US" sz="1200" b="0" i="0" u="none" strike="noStrike" kern="1200" cap="none" spc="0" normalizeH="0" baseline="0" noProof="0" dirty="0">
                <a:ln>
                  <a:noFill/>
                </a:ln>
                <a:solidFill>
                  <a:prstClr val="black"/>
                </a:solidFill>
                <a:effectLst/>
                <a:uLnTx/>
                <a:uFillTx/>
                <a:latin typeface="+mn-lt"/>
                <a:ea typeface="+mn-ea"/>
                <a:cs typeface="+mn-cs"/>
              </a:rPr>
              <a:t>Mandatory equipment. Each player shall participate while wearing the following pieces of properly fitted equipment, which shall be professionally manufactured and not altered to decrease protection: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c.  Numbers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1.  The numbers shall be clearly visible and legible using Arabic numbers 1-99 inclusive and shall be on the front and back of the jersey.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  The numbers, </a:t>
            </a:r>
            <a:r>
              <a:rPr kumimoji="0" lang="en-US" sz="1200" b="0" i="0" u="sng" strike="noStrike" kern="1200" cap="none" spc="0" normalizeH="0" baseline="0" noProof="0" dirty="0">
                <a:ln>
                  <a:noFill/>
                </a:ln>
                <a:solidFill>
                  <a:prstClr val="black"/>
                </a:solidFill>
                <a:effectLst/>
                <a:uLnTx/>
                <a:uFillTx/>
                <a:latin typeface="+mn-lt"/>
                <a:ea typeface="+mn-ea"/>
                <a:cs typeface="+mn-cs"/>
              </a:rPr>
              <a:t>inclusive of any border(s), </a:t>
            </a:r>
            <a:r>
              <a:rPr kumimoji="0" lang="en-US" sz="1200" b="0" i="0" u="none" strike="noStrike" kern="1200" cap="none" spc="0" normalizeH="0" baseline="0" noProof="0" dirty="0">
                <a:ln>
                  <a:noFill/>
                </a:ln>
                <a:solidFill>
                  <a:prstClr val="black"/>
                </a:solidFill>
                <a:effectLst/>
                <a:uLnTx/>
                <a:uFillTx/>
                <a:latin typeface="+mn-lt"/>
                <a:ea typeface="+mn-ea"/>
                <a:cs typeface="+mn-cs"/>
              </a:rPr>
              <a:t>shall be centered horizontally at least 8 inches and 10 inches high on front and back, respectively.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  </a:t>
            </a:r>
            <a:r>
              <a:rPr kumimoji="0" lang="en-US" sz="1200" b="0" i="0" u="sng" strike="noStrike" kern="1200" cap="none" spc="0" normalizeH="0" baseline="0" noProof="0" dirty="0">
                <a:ln>
                  <a:noFill/>
                </a:ln>
                <a:solidFill>
                  <a:prstClr val="black"/>
                </a:solidFill>
                <a:effectLst/>
                <a:uLnTx/>
                <a:uFillTx/>
                <a:latin typeface="+mn-lt"/>
                <a:ea typeface="+mn-ea"/>
                <a:cs typeface="+mn-cs"/>
              </a:rPr>
              <a:t>The entire body of the number (the continuous horizontal bars and vertical strokes) exclusive of any border(s) shall be approximately </a:t>
            </a:r>
            <a:r>
              <a:rPr kumimoji="0" lang="en-US" sz="1200" b="0" i="0" u="none" strike="noStrike" kern="1200" cap="none" spc="0" normalizeH="0" baseline="0" noProof="0" dirty="0">
                <a:ln>
                  <a:noFill/>
                </a:ln>
                <a:solidFill>
                  <a:prstClr val="black"/>
                </a:solidFill>
                <a:effectLst/>
                <a:uLnTx/>
                <a:uFillTx/>
                <a:latin typeface="+mn-lt"/>
                <a:ea typeface="+mn-ea"/>
                <a:cs typeface="+mn-cs"/>
              </a:rPr>
              <a:t>1½-inches wide.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4.  The color and style of the number shall be the same on the front and back.</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5.  </a:t>
            </a:r>
            <a:r>
              <a:rPr kumimoji="0" lang="en-US" sz="1200" b="0" i="0" u="sng" strike="noStrike" kern="1200" cap="none" spc="0" normalizeH="0" baseline="0" noProof="0" dirty="0">
                <a:ln>
                  <a:noFill/>
                </a:ln>
                <a:solidFill>
                  <a:prstClr val="black"/>
                </a:solidFill>
                <a:effectLst/>
                <a:uLnTx/>
                <a:uFillTx/>
                <a:latin typeface="+mn-lt"/>
                <a:ea typeface="+mn-ea"/>
                <a:cs typeface="+mn-cs"/>
              </a:rPr>
              <a:t>Through the 2023 season, the body of the number (the continuous horizontal bars and vertical strokes) </a:t>
            </a:r>
            <a:r>
              <a:rPr kumimoji="0" lang="en-US" sz="1200" b="0" i="0" u="none" strike="noStrike" kern="1200" cap="none" spc="0" normalizeH="0" baseline="0" noProof="0" dirty="0">
                <a:ln>
                  <a:noFill/>
                </a:ln>
                <a:solidFill>
                  <a:prstClr val="black"/>
                </a:solidFill>
                <a:effectLst/>
                <a:uLnTx/>
                <a:uFillTx/>
                <a:latin typeface="+mn-lt"/>
                <a:ea typeface="+mn-ea"/>
                <a:cs typeface="+mn-cs"/>
              </a:rPr>
              <a:t>shall be either: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(a)  a continuous color(s) contrasting with the jersey color; 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(b)  the same solid color(s) as the jersey with a minimum of one border that is at least ¼-inch in width of a single solid contrasting color.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sng" strike="noStrike" kern="1200" cap="none" spc="0" normalizeH="0" baseline="0" noProof="0" dirty="0">
                <a:ln>
                  <a:noFill/>
                </a:ln>
                <a:solidFill>
                  <a:prstClr val="black"/>
                </a:solidFill>
                <a:effectLst/>
                <a:uLnTx/>
                <a:uFillTx/>
                <a:latin typeface="+mn-lt"/>
                <a:ea typeface="+mn-ea"/>
                <a:cs typeface="+mn-cs"/>
              </a:rPr>
              <a:t>6.  Effective with the 2024 season, the entire body of the number (the continuous horizontal bars and vertical strokes) shall be a single solid color that clearly contrasts with the body color of the jersey.</a:t>
            </a:r>
            <a:endParaRPr kumimoji="0" 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purpose of numbers on jerseys is to provide clear identification of players. In order to enhance the ability to easily identify players, the committee has clarified the size requirements for jersey numbers through the 2023 season. The committee also added a new requirement that, effective in the 2024 season, jersey numbers must be a single solid color that clearly contrasts with the body color of the jersey.</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7</a:t>
            </a:fld>
            <a:endParaRPr lang="en-US"/>
          </a:p>
        </p:txBody>
      </p:sp>
    </p:spTree>
    <p:extLst>
      <p:ext uri="{BB962C8B-B14F-4D97-AF65-F5344CB8AC3E}">
        <p14:creationId xmlns:p14="http://schemas.microsoft.com/office/powerpoint/2010/main" val="1817326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2 – SECTION 14 – FORMATIONS</a:t>
            </a:r>
          </a:p>
          <a:p>
            <a:r>
              <a:rPr lang="en-US" sz="1200" b="1" i="0" u="none" strike="noStrike" kern="1200" baseline="0" dirty="0">
                <a:solidFill>
                  <a:schemeClr val="tx1"/>
                </a:solidFill>
                <a:latin typeface="+mn-lt"/>
                <a:ea typeface="+mn-ea"/>
                <a:cs typeface="+mn-cs"/>
              </a:rPr>
              <a:t>ART. 1 . . . </a:t>
            </a:r>
            <a:r>
              <a:rPr lang="en-US" sz="1200" b="0" i="0" u="none" strike="noStrike" kern="1200" baseline="0" dirty="0">
                <a:solidFill>
                  <a:schemeClr val="tx1"/>
                </a:solidFill>
                <a:latin typeface="+mn-lt"/>
                <a:ea typeface="+mn-ea"/>
                <a:cs typeface="+mn-cs"/>
              </a:rPr>
              <a:t>A scrimmage formation requires a minimum of</a:t>
            </a:r>
            <a:r>
              <a:rPr lang="en-US" sz="1200" b="0" i="0" u="sng" strike="noStrike" kern="1200" baseline="0" dirty="0">
                <a:solidFill>
                  <a:schemeClr val="tx1"/>
                </a:solidFill>
                <a:latin typeface="+mn-lt"/>
                <a:ea typeface="+mn-ea"/>
                <a:cs typeface="+mn-cs"/>
              </a:rPr>
              <a:t> five </a:t>
            </a:r>
            <a:r>
              <a:rPr lang="en-US" sz="1200" b="0" i="0" u="none" strike="noStrike" kern="1200" baseline="0" dirty="0">
                <a:solidFill>
                  <a:schemeClr val="tx1"/>
                </a:solidFill>
                <a:latin typeface="+mn-lt"/>
                <a:ea typeface="+mn-ea"/>
                <a:cs typeface="+mn-cs"/>
              </a:rPr>
              <a:t>A players legally on their line at the snap.</a:t>
            </a:r>
          </a:p>
          <a:p>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7 – SECTION 2 – FORMATION/POSITION, NUMBERING AND ACTION AT THE SNAP</a:t>
            </a:r>
          </a:p>
          <a:p>
            <a:r>
              <a:rPr lang="en-US" sz="1200" b="1" i="0" u="none" strike="noStrike" kern="1200" baseline="0" dirty="0">
                <a:solidFill>
                  <a:schemeClr val="tx1"/>
                </a:solidFill>
                <a:latin typeface="+mn-lt"/>
                <a:ea typeface="+mn-ea"/>
                <a:cs typeface="+mn-cs"/>
              </a:rPr>
              <a:t>ART. 5 . . . </a:t>
            </a:r>
            <a:r>
              <a:rPr lang="en-US" sz="1200" b="0" i="0" u="none" strike="noStrike" kern="1200" baseline="0" dirty="0">
                <a:solidFill>
                  <a:schemeClr val="tx1"/>
                </a:solidFill>
                <a:latin typeface="+mn-lt"/>
                <a:ea typeface="+mn-ea"/>
                <a:cs typeface="+mn-cs"/>
              </a:rPr>
              <a:t>Player formation and numbering requirements include:</a:t>
            </a:r>
          </a:p>
          <a:p>
            <a:r>
              <a:rPr lang="en-US" sz="1200" b="0" i="0" u="none" strike="noStrike" kern="1200" baseline="0" dirty="0">
                <a:solidFill>
                  <a:schemeClr val="tx1"/>
                </a:solidFill>
                <a:latin typeface="+mn-lt"/>
                <a:ea typeface="+mn-ea"/>
                <a:cs typeface="+mn-cs"/>
              </a:rPr>
              <a:t>     a.  At the snap, at least</a:t>
            </a:r>
            <a:r>
              <a:rPr lang="en-US" sz="1200" b="0" i="0" u="sng" strike="noStrike" kern="1200" baseline="0" dirty="0">
                <a:solidFill>
                  <a:schemeClr val="tx1"/>
                </a:solidFill>
                <a:latin typeface="+mn-lt"/>
                <a:ea typeface="+mn-ea"/>
                <a:cs typeface="+mn-cs"/>
              </a:rPr>
              <a:t> five </a:t>
            </a:r>
            <a:r>
              <a:rPr lang="en-US" sz="1200" b="0" i="0" u="none" strike="noStrike" kern="1200" baseline="0" dirty="0">
                <a:solidFill>
                  <a:schemeClr val="tx1"/>
                </a:solidFill>
                <a:latin typeface="+mn-lt"/>
                <a:ea typeface="+mn-ea"/>
                <a:cs typeface="+mn-cs"/>
              </a:rPr>
              <a:t>A players shall be on their line of scrimmage </a:t>
            </a:r>
            <a:r>
              <a:rPr lang="en-US" sz="1200" b="0" i="0" u="sng" strike="noStrike" kern="1200" baseline="0" dirty="0">
                <a:solidFill>
                  <a:schemeClr val="tx1"/>
                </a:solidFill>
                <a:latin typeface="+mn-lt"/>
                <a:ea typeface="+mn-ea"/>
                <a:cs typeface="+mn-cs"/>
              </a:rPr>
              <a:t>and no more than four A players may be backs.</a:t>
            </a:r>
            <a:endParaRPr kumimoji="0" 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1200" b="0" i="0" u="none" strike="noStrike" kern="1200" baseline="0" dirty="0">
                <a:solidFill>
                  <a:schemeClr val="tx1"/>
                </a:solidFill>
                <a:latin typeface="+mn-lt"/>
                <a:ea typeface="+mn-ea"/>
                <a:cs typeface="+mn-cs"/>
              </a:rPr>
              <a:t>A legal scrimmage formation now requires at least five offensive players on their line of scrimmage with no more than four backs. This change will make it easier to identify legal and illegal offensive formations.</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SITUATIONS 1.1.3, 7.2.1B, 7.2.5C</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a:t>
            </a:fld>
            <a:endParaRPr lang="en-US"/>
          </a:p>
        </p:txBody>
      </p:sp>
    </p:spTree>
    <p:extLst>
      <p:ext uri="{BB962C8B-B14F-4D97-AF65-F5344CB8AC3E}">
        <p14:creationId xmlns:p14="http://schemas.microsoft.com/office/powerpoint/2010/main" val="1797144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r>
              <a:rPr kumimoji="0" lang="en-US" altLang="en-US" sz="1200" b="0" i="0" u="none" strike="noStrike" kern="1200" cap="none" spc="0" normalizeH="0" baseline="0" noProof="0" dirty="0">
                <a:ln>
                  <a:noFill/>
                </a:ln>
                <a:solidFill>
                  <a:schemeClr val="tx1"/>
                </a:solidFill>
                <a:effectLst/>
                <a:uLnTx/>
                <a:uFillTx/>
                <a:latin typeface="+mn-lt"/>
                <a:ea typeface="+mn-ea"/>
                <a:cs typeface="+mn-cs"/>
              </a:rPr>
              <a:t>See comments on slide.</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9</a:t>
            </a:fld>
            <a:endParaRPr lang="en-US"/>
          </a:p>
        </p:txBody>
      </p:sp>
    </p:spTree>
    <p:extLst>
      <p:ext uri="{BB962C8B-B14F-4D97-AF65-F5344CB8AC3E}">
        <p14:creationId xmlns:p14="http://schemas.microsoft.com/office/powerpoint/2010/main" val="48905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2 – SECTION 35 – READY-FOR-PLAY</a:t>
            </a:r>
          </a:p>
          <a:p>
            <a:r>
              <a:rPr lang="en-US" sz="1200" b="0" i="0" u="sng" strike="noStrike" kern="1200" baseline="0" dirty="0">
                <a:solidFill>
                  <a:schemeClr val="tx1"/>
                </a:solidFill>
                <a:latin typeface="+mn-lt"/>
                <a:ea typeface="+mn-ea"/>
                <a:cs typeface="+mn-cs"/>
              </a:rPr>
              <a:t>Ready-for-play signifies that the ball may be put in play by a snap or a free kick with 25 seconds or 40 seconds on the play clock.</a:t>
            </a:r>
            <a:endPar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3 – SECTION 6 – PLAY CLOCK, BALL READY FOR PLAY AND DELAY</a:t>
            </a:r>
          </a:p>
          <a:p>
            <a:r>
              <a:rPr lang="en-US" sz="1200" b="1" i="0" u="none" strike="noStrike" kern="1200" baseline="0" dirty="0">
                <a:solidFill>
                  <a:schemeClr val="tx1"/>
                </a:solidFill>
                <a:latin typeface="+mn-lt"/>
                <a:ea typeface="+mn-ea"/>
                <a:cs typeface="+mn-cs"/>
              </a:rPr>
              <a:t>ART. 1 . . . </a:t>
            </a:r>
            <a:r>
              <a:rPr lang="en-US" sz="1200" b="0" i="0" u="none" strike="noStrike" kern="1200" baseline="0" dirty="0">
                <a:solidFill>
                  <a:schemeClr val="tx1"/>
                </a:solidFill>
                <a:latin typeface="+mn-lt"/>
                <a:ea typeface="+mn-ea"/>
                <a:cs typeface="+mn-cs"/>
              </a:rPr>
              <a:t>Play clock and </a:t>
            </a:r>
            <a:r>
              <a:rPr lang="en-US" sz="1200" b="0" i="0" u="sng" strike="noStrike" kern="1200" baseline="0" dirty="0">
                <a:solidFill>
                  <a:schemeClr val="tx1"/>
                </a:solidFill>
                <a:latin typeface="+mn-lt"/>
                <a:ea typeface="+mn-ea"/>
                <a:cs typeface="+mn-cs"/>
              </a:rPr>
              <a:t>ready-for-play:</a:t>
            </a:r>
          </a:p>
          <a:p>
            <a:r>
              <a:rPr lang="en-US" sz="1200" b="0" i="0" u="sng" strike="noStrike" kern="1200" baseline="0" dirty="0">
                <a:solidFill>
                  <a:schemeClr val="tx1"/>
                </a:solidFill>
                <a:latin typeface="+mn-lt"/>
                <a:ea typeface="+mn-ea"/>
                <a:cs typeface="+mn-cs"/>
              </a:rPr>
              <a:t>a.  Play clock:</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1.  25 seconds will be on the play clock and start on the ready-for-play signal:</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(a)  Prior to a try following a score;</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(b)  To start a period or overtime series;</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(c)  Following administration of an inadvertent whistle;</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(d)  Following a charged time-out;</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(e)  Following an official's time-out as in 3-5-7 or 3-5-10, except for 3-5-7b; and</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(f)   Following the stoppage of the play clock by the referee for any other reason.</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2.  40 seconds will be on the play clock after a down other than specified in 3-6-1a(1), and start when the ball is declared dead by a game </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official.</a:t>
            </a:r>
          </a:p>
          <a:p>
            <a:r>
              <a:rPr lang="en-US" sz="1200" b="0" i="0" u="sng" strike="noStrike" kern="1200" baseline="0" dirty="0">
                <a:solidFill>
                  <a:schemeClr val="tx1"/>
                </a:solidFill>
                <a:latin typeface="+mn-lt"/>
                <a:ea typeface="+mn-ea"/>
                <a:cs typeface="+mn-cs"/>
              </a:rPr>
              <a:t>b.  The ball is ready for play:</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1.  When the ball has been placed for a down and the referee marks the ball ready for play after giving the ready-for-play signal as in 3-6-1a(1);</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2.  Starting immediately after the ball has been ruled dead by a game official after a down, the ball has been placed on the ground by the game </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official and the game official has stepped away to position as in 3-6-1a(2).</a:t>
            </a:r>
          </a:p>
          <a:p>
            <a:endParaRPr kumimoji="0" lang="en-US" altLang="en-US" sz="1200" b="0" i="0" u="sng" strike="noStrike" kern="1200" cap="none" spc="0" normalizeH="0" baseline="0" noProof="0" dirty="0">
              <a:ln>
                <a:noFill/>
              </a:ln>
              <a:solidFill>
                <a:schemeClr val="tx1"/>
              </a:solidFill>
              <a:effectLst/>
              <a:uLnTx/>
              <a:uFillTx/>
              <a:latin typeface="+mn-lt"/>
              <a:ea typeface="+mn-ea"/>
              <a:cs typeface="+mn-cs"/>
            </a:endParaRPr>
          </a:p>
          <a:p>
            <a:r>
              <a:rPr lang="en-US" sz="1200" b="1" i="0" u="none" strike="noStrike" kern="1200" baseline="0" dirty="0">
                <a:solidFill>
                  <a:schemeClr val="tx1"/>
                </a:solidFill>
                <a:latin typeface="+mn-lt"/>
                <a:ea typeface="+mn-ea"/>
                <a:cs typeface="+mn-cs"/>
              </a:rPr>
              <a:t>ART. 2 . . . </a:t>
            </a:r>
            <a:r>
              <a:rPr lang="en-US" sz="1200" b="0" i="0" u="none" strike="noStrike" kern="1200" baseline="0" dirty="0">
                <a:solidFill>
                  <a:schemeClr val="tx1"/>
                </a:solidFill>
                <a:latin typeface="+mn-lt"/>
                <a:ea typeface="+mn-ea"/>
                <a:cs typeface="+mn-cs"/>
              </a:rPr>
              <a:t>Action or inaction which prevents promptness in putting the ball in play is delay of game. This includes:</a:t>
            </a:r>
          </a:p>
          <a:p>
            <a:r>
              <a:rPr lang="en-US" sz="1200" b="0" i="0" u="none" strike="noStrike" kern="1200" baseline="0" dirty="0">
                <a:solidFill>
                  <a:schemeClr val="tx1"/>
                </a:solidFill>
                <a:latin typeface="+mn-lt"/>
                <a:ea typeface="+mn-ea"/>
                <a:cs typeface="+mn-cs"/>
              </a:rPr>
              <a:t>a.  Failure to snap or free kick </a:t>
            </a:r>
            <a:r>
              <a:rPr lang="en-US" sz="1200" b="0" i="0" u="sng" strike="noStrike" kern="1200" baseline="0" dirty="0">
                <a:solidFill>
                  <a:schemeClr val="tx1"/>
                </a:solidFill>
                <a:latin typeface="+mn-lt"/>
                <a:ea typeface="+mn-ea"/>
                <a:cs typeface="+mn-cs"/>
              </a:rPr>
              <a:t>prior to the expiration of the 25- or 40-second play clock. </a:t>
            </a:r>
            <a:r>
              <a:rPr lang="en-US" sz="1200" b="0" i="0" u="none" strike="noStrike" kern="1200" baseline="0" dirty="0">
                <a:solidFill>
                  <a:schemeClr val="tx1"/>
                </a:solidFill>
                <a:latin typeface="+mn-lt"/>
                <a:ea typeface="+mn-ea"/>
                <a:cs typeface="+mn-cs"/>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7 – SECTION 2 – FORMATION/POSITION, NUMBERING AND ACTION AT THE SNAP</a:t>
            </a:r>
          </a:p>
          <a:p>
            <a:r>
              <a:rPr lang="en-US" sz="1200" b="1" i="0" u="none" strike="noStrike" kern="1200" baseline="0" dirty="0">
                <a:solidFill>
                  <a:schemeClr val="tx1"/>
                </a:solidFill>
                <a:latin typeface="+mn-lt"/>
                <a:ea typeface="+mn-ea"/>
                <a:cs typeface="+mn-cs"/>
              </a:rPr>
              <a:t>ART. 1 . . . </a:t>
            </a:r>
            <a:r>
              <a:rPr lang="en-US" sz="1200" b="0" i="0" u="none" strike="noStrike" kern="1200" baseline="0" dirty="0">
                <a:solidFill>
                  <a:schemeClr val="tx1"/>
                </a:solidFill>
                <a:latin typeface="+mn-lt"/>
                <a:ea typeface="+mn-ea"/>
                <a:cs typeface="+mn-cs"/>
              </a:rPr>
              <a:t>After the </a:t>
            </a:r>
            <a:r>
              <a:rPr lang="en-US" sz="1200" b="0" i="0" u="sng" strike="noStrike" kern="1200" baseline="0" dirty="0">
                <a:solidFill>
                  <a:schemeClr val="tx1"/>
                </a:solidFill>
                <a:latin typeface="+mn-lt"/>
                <a:ea typeface="+mn-ea"/>
                <a:cs typeface="+mn-cs"/>
              </a:rPr>
              <a:t>ready-for-play</a:t>
            </a:r>
            <a:r>
              <a:rPr lang="en-US" sz="1200" b="0" i="0" u="none" strike="noStrike" kern="1200" baseline="0" dirty="0">
                <a:solidFill>
                  <a:schemeClr val="tx1"/>
                </a:solidFill>
                <a:latin typeface="+mn-lt"/>
                <a:ea typeface="+mn-ea"/>
                <a:cs typeface="+mn-cs"/>
              </a:rPr>
              <a:t>, each player of A who participated in the previous down and each substitute for A must have been, momentarily, between the 9-yard marks, before the snap.</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1200" b="0" i="0" u="none" strike="noStrike" kern="1200" baseline="0" dirty="0">
                <a:solidFill>
                  <a:schemeClr val="tx1"/>
                </a:solidFill>
                <a:latin typeface="+mn-lt"/>
                <a:ea typeface="+mn-ea"/>
                <a:cs typeface="+mn-cs"/>
              </a:rPr>
              <a:t>To have a more consistent time period between downs, the rules committee approved situations where 40 seconds will be placed on the play clock. The new rule defines when 40 seconds will be placed on the play clock and when 25 seconds will be placed on the play clock.</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SITUATIONS </a:t>
            </a:r>
            <a:r>
              <a:rPr lang="en-US" sz="1200" b="0" i="0" u="none" strike="noStrike" kern="1200" baseline="0" dirty="0">
                <a:solidFill>
                  <a:schemeClr val="tx1"/>
                </a:solidFill>
                <a:latin typeface="+mn-lt"/>
                <a:ea typeface="+mn-ea"/>
                <a:cs typeface="+mn-cs"/>
              </a:rPr>
              <a:t>3.6.1 COMMENT, 3.6.1A, 3.6.1B, 3.6.1C, 3.6.1D, 3.6.1E, 3.6.1F, 5.3.2B, 5.3.3, 7.2.1C</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3943382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r>
              <a:rPr kumimoji="0" lang="en-US" altLang="en-US" sz="1200" b="0" i="0" u="none" strike="noStrike" kern="1200" cap="none" spc="0" normalizeH="0" baseline="0" noProof="0" dirty="0">
                <a:ln>
                  <a:noFill/>
                </a:ln>
                <a:solidFill>
                  <a:schemeClr val="tx1"/>
                </a:solidFill>
                <a:effectLst/>
                <a:uLnTx/>
                <a:uFillTx/>
                <a:latin typeface="+mn-lt"/>
                <a:ea typeface="+mn-ea"/>
                <a:cs typeface="+mn-cs"/>
              </a:rPr>
              <a:t>See comments on slide.</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1774100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r>
              <a:rPr kumimoji="0" lang="en-US" altLang="en-US" sz="1200" b="0" i="0" u="none" strike="noStrike" kern="1200" cap="none" spc="0" normalizeH="0" baseline="0" noProof="0" dirty="0">
                <a:ln>
                  <a:noFill/>
                </a:ln>
                <a:solidFill>
                  <a:schemeClr val="tx1"/>
                </a:solidFill>
                <a:effectLst/>
                <a:uLnTx/>
                <a:uFillTx/>
                <a:latin typeface="+mn-lt"/>
                <a:ea typeface="+mn-ea"/>
                <a:cs typeface="+mn-cs"/>
              </a:rPr>
              <a:t>See comments on slide.</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2647260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r>
              <a:rPr kumimoji="0" lang="en-US" altLang="en-US" sz="1200" b="0" i="0" u="none" strike="noStrike" kern="1200" cap="none" spc="0" normalizeH="0" baseline="0" noProof="0" dirty="0">
                <a:ln>
                  <a:noFill/>
                </a:ln>
                <a:solidFill>
                  <a:schemeClr val="tx1"/>
                </a:solidFill>
                <a:effectLst/>
                <a:uLnTx/>
                <a:uFillTx/>
                <a:latin typeface="+mn-lt"/>
                <a:ea typeface="+mn-ea"/>
                <a:cs typeface="+mn-cs"/>
              </a:rPr>
              <a:t>See comments on slide.</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2120696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r>
              <a:rPr kumimoji="0" lang="en-US" altLang="en-US" sz="1200" b="0" i="0" u="none" strike="noStrike" kern="1200" cap="none" spc="0" normalizeH="0" baseline="0" noProof="0" dirty="0">
                <a:ln>
                  <a:noFill/>
                </a:ln>
                <a:solidFill>
                  <a:schemeClr val="tx1"/>
                </a:solidFill>
                <a:effectLst/>
                <a:uLnTx/>
                <a:uFillTx/>
                <a:latin typeface="+mn-lt"/>
                <a:ea typeface="+mn-ea"/>
                <a:cs typeface="+mn-cs"/>
              </a:rPr>
              <a:t>See comments on slide.</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2608485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7 – SECTION 2 – FORMATION/POSITION, NUMBERING AND ACTION AT THE SNAP</a:t>
            </a:r>
          </a:p>
          <a:p>
            <a:r>
              <a:rPr lang="en-US" sz="1200" b="1" i="0" u="none" strike="noStrike" kern="1200" baseline="0" dirty="0">
                <a:solidFill>
                  <a:schemeClr val="tx1"/>
                </a:solidFill>
                <a:latin typeface="+mn-lt"/>
                <a:ea typeface="+mn-ea"/>
                <a:cs typeface="+mn-cs"/>
              </a:rPr>
              <a:t>ART. 1 . . . </a:t>
            </a:r>
            <a:r>
              <a:rPr lang="en-US" sz="1200" b="0" i="0" u="none" strike="noStrike" kern="1200" baseline="0" dirty="0">
                <a:solidFill>
                  <a:schemeClr val="tx1"/>
                </a:solidFill>
                <a:latin typeface="+mn-lt"/>
                <a:ea typeface="+mn-ea"/>
                <a:cs typeface="+mn-cs"/>
              </a:rPr>
              <a:t>After the </a:t>
            </a:r>
            <a:r>
              <a:rPr lang="en-US" sz="1200" b="0" i="0" u="sng" strike="noStrike" kern="1200" baseline="0" dirty="0">
                <a:solidFill>
                  <a:schemeClr val="tx1"/>
                </a:solidFill>
                <a:latin typeface="+mn-lt"/>
                <a:ea typeface="+mn-ea"/>
                <a:cs typeface="+mn-cs"/>
              </a:rPr>
              <a:t>ready-for-play</a:t>
            </a:r>
            <a:r>
              <a:rPr lang="en-US" sz="1200" b="0" i="0" u="none" strike="noStrike" kern="1200" baseline="0" dirty="0">
                <a:solidFill>
                  <a:schemeClr val="tx1"/>
                </a:solidFill>
                <a:latin typeface="+mn-lt"/>
                <a:ea typeface="+mn-ea"/>
                <a:cs typeface="+mn-cs"/>
              </a:rPr>
              <a:t>, each player of A who participated in the previous down and each substitute for A must have been, momentarily, between the 9-yard marks, before the snap.</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1200" b="0" i="0" u="none" strike="noStrike" kern="1200" baseline="0" dirty="0">
                <a:solidFill>
                  <a:schemeClr val="tx1"/>
                </a:solidFill>
                <a:latin typeface="+mn-lt"/>
                <a:ea typeface="+mn-ea"/>
                <a:cs typeface="+mn-cs"/>
              </a:rPr>
              <a:t>To have a more consistent time period between downs, the rules committee approved situations where 40 seconds will be placed on the play clock. The new rule defines when 40 seconds will be placed on the play clock and when 25 seconds will be placed on the play clock.</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 </a:t>
            </a:r>
            <a:r>
              <a:rPr lang="en-US" sz="1200" b="0" i="0" u="none" strike="noStrike" kern="1200" baseline="0" dirty="0">
                <a:solidFill>
                  <a:schemeClr val="tx1"/>
                </a:solidFill>
                <a:latin typeface="+mn-lt"/>
                <a:ea typeface="+mn-ea"/>
                <a:cs typeface="+mn-cs"/>
              </a:rPr>
              <a:t>7.2.1C</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3979996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r>
              <a:rPr kumimoji="0" lang="en-US" altLang="en-US" sz="1200" b="0" i="0" u="none" strike="noStrike" kern="1200" cap="none" spc="0" normalizeH="0" baseline="0" noProof="0" dirty="0">
                <a:ln>
                  <a:noFill/>
                </a:ln>
                <a:solidFill>
                  <a:schemeClr val="tx1"/>
                </a:solidFill>
                <a:effectLst/>
                <a:uLnTx/>
                <a:uFillTx/>
                <a:latin typeface="+mn-lt"/>
                <a:ea typeface="+mn-ea"/>
                <a:cs typeface="+mn-cs"/>
              </a:rPr>
              <a:t>See comments on slide.</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18</a:t>
            </a:fld>
            <a:endParaRPr lang="en-US"/>
          </a:p>
        </p:txBody>
      </p:sp>
    </p:spTree>
    <p:extLst>
      <p:ext uri="{BB962C8B-B14F-4D97-AF65-F5344CB8AC3E}">
        <p14:creationId xmlns:p14="http://schemas.microsoft.com/office/powerpoint/2010/main" val="3272350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2 – SECTION 45 – TRIPPING</a:t>
            </a:r>
          </a:p>
          <a:p>
            <a:r>
              <a:rPr lang="en-US" sz="1200" b="0" i="0" u="none" strike="noStrike" kern="1200" baseline="0" dirty="0">
                <a:solidFill>
                  <a:schemeClr val="tx1"/>
                </a:solidFill>
                <a:latin typeface="+mn-lt"/>
                <a:ea typeface="+mn-ea"/>
                <a:cs typeface="+mn-cs"/>
              </a:rPr>
              <a:t>Tripping is the </a:t>
            </a:r>
            <a:r>
              <a:rPr lang="en-US" sz="1200" b="0" i="0" u="sng" strike="noStrike" kern="1200" baseline="0" dirty="0">
                <a:solidFill>
                  <a:schemeClr val="tx1"/>
                </a:solidFill>
                <a:latin typeface="+mn-lt"/>
                <a:ea typeface="+mn-ea"/>
                <a:cs typeface="+mn-cs"/>
              </a:rPr>
              <a:t>intentional</a:t>
            </a:r>
            <a:r>
              <a:rPr lang="en-US" sz="1200" b="0" i="0" u="none" strike="noStrike" kern="1200" baseline="0" dirty="0">
                <a:solidFill>
                  <a:schemeClr val="tx1"/>
                </a:solidFill>
                <a:latin typeface="+mn-lt"/>
                <a:ea typeface="+mn-ea"/>
                <a:cs typeface="+mn-cs"/>
              </a:rPr>
              <a:t> use of the lower leg or foot to obstruct an opponent below the knee.</a:t>
            </a: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9 – SECTION 4 – ILLEGAL PERSONAL CONTACT</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ART. 3 . . . </a:t>
            </a:r>
            <a:r>
              <a:rPr lang="en-US" sz="1200" b="0" i="0" u="none" strike="noStrike" kern="1200" baseline="0" dirty="0">
                <a:solidFill>
                  <a:schemeClr val="tx1"/>
                </a:solidFill>
                <a:latin typeface="+mn-lt"/>
                <a:ea typeface="+mn-ea"/>
                <a:cs typeface="+mn-cs"/>
              </a:rPr>
              <a:t>No player or nonplayer shall: …</a:t>
            </a:r>
          </a:p>
          <a:p>
            <a:r>
              <a:rPr lang="en-US" sz="1200" b="0" i="0" u="sng" strike="noStrike" kern="1200" baseline="0" dirty="0">
                <a:solidFill>
                  <a:schemeClr val="tx1"/>
                </a:solidFill>
                <a:latin typeface="+mn-lt"/>
                <a:ea typeface="+mn-ea"/>
                <a:cs typeface="+mn-cs"/>
              </a:rPr>
              <a:t>o. Trip an opponent.</a:t>
            </a:r>
            <a:endPar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r>
              <a:rPr lang="en-US" sz="1200" b="1" i="0" u="none" strike="noStrike" kern="1200" baseline="0" dirty="0">
                <a:solidFill>
                  <a:schemeClr val="tx1"/>
                </a:solidFill>
                <a:latin typeface="+mn-lt"/>
                <a:ea typeface="+mn-ea"/>
                <a:cs typeface="+mn-cs"/>
              </a:rPr>
              <a:t>PENALTY: … </a:t>
            </a:r>
            <a:r>
              <a:rPr lang="en-US" sz="1200" b="1" i="0" u="sng" strike="noStrike" kern="1200" baseline="0" dirty="0">
                <a:solidFill>
                  <a:schemeClr val="tx1"/>
                </a:solidFill>
                <a:latin typeface="+mn-lt"/>
                <a:ea typeface="+mn-ea"/>
                <a:cs typeface="+mn-cs"/>
              </a:rPr>
              <a:t>Art. 3o – illegal tripping – (S38-46) – 15 yards; </a:t>
            </a:r>
            <a:r>
              <a:rPr lang="en-US" sz="1200" b="1" i="0" u="none" strike="noStrike" kern="1200" baseline="0" dirty="0">
                <a:solidFill>
                  <a:schemeClr val="tx1"/>
                </a:solidFill>
                <a:latin typeface="+mn-lt"/>
                <a:ea typeface="+mn-ea"/>
                <a:cs typeface="+mn-cs"/>
              </a:rPr>
              <a:t>…</a:t>
            </a: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1200" b="0" i="0" u="none" strike="noStrike" kern="1200" baseline="0" dirty="0">
                <a:solidFill>
                  <a:schemeClr val="tx1"/>
                </a:solidFill>
                <a:latin typeface="+mn-lt"/>
                <a:ea typeface="+mn-ea"/>
                <a:cs typeface="+mn-cs"/>
              </a:rPr>
              <a:t>In an effort to decrease risk, tripping the runner is now prohibited. It is now a foul to intentionally use the lower leg or foot to obstruct a runner below the knees.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 2.42.1</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1702276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6 – SECTION 2 – SCRIMMAGE KICKS</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lang="en-US" sz="1200" b="1" i="0" u="none" strike="noStrike" kern="1200" baseline="0" dirty="0">
                <a:solidFill>
                  <a:schemeClr val="tx1"/>
                </a:solidFill>
                <a:latin typeface="+mn-lt"/>
                <a:ea typeface="+mn-ea"/>
                <a:cs typeface="+mn-cs"/>
              </a:rPr>
              <a:t>PENALTY:  Art. 1 – Illegal kick – (S31) – </a:t>
            </a:r>
            <a:r>
              <a:rPr lang="en-US" sz="1200" b="1" i="0" u="sng" strike="noStrike" kern="1200" baseline="0" dirty="0">
                <a:solidFill>
                  <a:schemeClr val="tx1"/>
                </a:solidFill>
                <a:latin typeface="+mn-lt"/>
                <a:ea typeface="+mn-ea"/>
                <a:cs typeface="+mn-cs"/>
              </a:rPr>
              <a:t>10</a:t>
            </a:r>
            <a:r>
              <a:rPr lang="en-US" sz="1200" b="1" i="0" u="none" strike="noStrike" kern="1200" baseline="0" dirty="0">
                <a:solidFill>
                  <a:schemeClr val="tx1"/>
                </a:solidFill>
                <a:latin typeface="+mn-lt"/>
                <a:ea typeface="+mn-ea"/>
                <a:cs typeface="+mn-cs"/>
              </a:rPr>
              <a:t> yards.</a:t>
            </a: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9 – SECTION 7 – ILLEGAL KICKING AND BATTING</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lang="en-US" sz="1200" b="1" i="0" u="none" strike="noStrike" kern="1200" baseline="0" dirty="0">
                <a:solidFill>
                  <a:schemeClr val="tx1"/>
                </a:solidFill>
                <a:latin typeface="+mn-lt"/>
                <a:ea typeface="+mn-ea"/>
                <a:cs typeface="+mn-cs"/>
              </a:rPr>
              <a:t>PENALTY:  Arts. 1, 2, 3, 4 – Illegal kicking or batting – (S31) – </a:t>
            </a:r>
            <a:r>
              <a:rPr lang="en-US" sz="1200" b="1" i="0" u="sng" strike="noStrike" kern="1200" baseline="0" dirty="0">
                <a:solidFill>
                  <a:schemeClr val="tx1"/>
                </a:solidFill>
                <a:latin typeface="+mn-lt"/>
                <a:ea typeface="+mn-ea"/>
                <a:cs typeface="+mn-cs"/>
              </a:rPr>
              <a:t>10</a:t>
            </a:r>
            <a:r>
              <a:rPr lang="en-US" sz="1200" b="1" i="0" u="none" strike="noStrike" kern="1200" baseline="0" dirty="0">
                <a:solidFill>
                  <a:schemeClr val="tx1"/>
                </a:solidFill>
                <a:latin typeface="+mn-lt"/>
                <a:ea typeface="+mn-ea"/>
                <a:cs typeface="+mn-cs"/>
              </a:rPr>
              <a:t> yards.</a:t>
            </a:r>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lang="en-US" sz="1200" b="0" i="0" u="none" strike="noStrike" kern="1200" baseline="0" dirty="0">
                <a:solidFill>
                  <a:schemeClr val="tx1"/>
                </a:solidFill>
                <a:latin typeface="+mn-lt"/>
                <a:ea typeface="+mn-ea"/>
                <a:cs typeface="+mn-cs"/>
              </a:rPr>
              <a:t>The penalty for illegally kicking or batting the ball was reduced from 15 yards to 10 yards.</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SITUATIONS 9.7.1C, 9.7.3</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157333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9 – SECTION 4 – ILLEGAL PERSONAL CONTACT</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ART. 3 . . . </a:t>
            </a:r>
            <a:r>
              <a:rPr lang="en-US" sz="1200" b="0" i="0" u="none" strike="noStrike" kern="1200" baseline="0" dirty="0">
                <a:solidFill>
                  <a:schemeClr val="tx1"/>
                </a:solidFill>
                <a:latin typeface="+mn-lt"/>
                <a:ea typeface="+mn-ea"/>
                <a:cs typeface="+mn-cs"/>
              </a:rPr>
              <a:t>No player or nonplayer shall: …</a:t>
            </a:r>
          </a:p>
          <a:p>
            <a:r>
              <a:rPr lang="en-US" sz="1200" b="0" i="0" u="none" strike="noStrike" kern="1200" baseline="0" dirty="0">
                <a:solidFill>
                  <a:schemeClr val="tx1"/>
                </a:solidFill>
                <a:latin typeface="+mn-lt"/>
                <a:ea typeface="+mn-ea"/>
                <a:cs typeface="+mn-cs"/>
              </a:rPr>
              <a:t>k. Grab the inside back or side collar, </a:t>
            </a:r>
            <a:r>
              <a:rPr lang="en-US" sz="1200" b="0" i="0" u="sng" strike="noStrike" kern="1200" baseline="0" dirty="0">
                <a:solidFill>
                  <a:schemeClr val="tx1"/>
                </a:solidFill>
                <a:latin typeface="+mn-lt"/>
                <a:ea typeface="+mn-ea"/>
                <a:cs typeface="+mn-cs"/>
              </a:rPr>
              <a:t>or the name plate area (directly below the back collar), </a:t>
            </a:r>
            <a:r>
              <a:rPr lang="en-US" sz="1200" b="0" i="0" u="none" strike="noStrike" kern="1200" baseline="0" dirty="0">
                <a:solidFill>
                  <a:schemeClr val="tx1"/>
                </a:solidFill>
                <a:latin typeface="+mn-lt"/>
                <a:ea typeface="+mn-ea"/>
                <a:cs typeface="+mn-cs"/>
              </a:rPr>
              <a:t>of either the shoulder pads or the jersey of the runner and subsequently pull (backward or sideward) that opponent to the ground (Horse-collar), even if possession is lost. The horse-collar foul is enforced as a live-ball foul. …</a:t>
            </a:r>
            <a:endPar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r>
              <a:rPr lang="en-US" sz="1200" b="0" i="0" u="none" strike="noStrike" kern="1200" baseline="0" dirty="0">
                <a:solidFill>
                  <a:schemeClr val="tx1"/>
                </a:solidFill>
                <a:latin typeface="+mn-lt"/>
                <a:ea typeface="+mn-ea"/>
                <a:cs typeface="+mn-cs"/>
              </a:rPr>
              <a:t>Grabbing the name plate area of the jersey of the runner, directly below the back collar, and pulling the runner to the ground is now an illegal personal contact foul.</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 9.4.3P</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3348389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23</a:t>
            </a:fld>
            <a:endParaRPr lang="en-US"/>
          </a:p>
        </p:txBody>
      </p:sp>
    </p:spTree>
    <p:extLst>
      <p:ext uri="{BB962C8B-B14F-4D97-AF65-F5344CB8AC3E}">
        <p14:creationId xmlns:p14="http://schemas.microsoft.com/office/powerpoint/2010/main" val="1050952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Editorial Change</a:t>
            </a: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5 – SECTION 2 – DOWN AND POSSESSION AFTER PENALTY</a:t>
            </a:r>
            <a:endParaRPr lang="en-US" sz="1200" b="1" i="0" u="sng" strike="noStrike" kern="1200" baseline="0" dirty="0">
              <a:solidFill>
                <a:schemeClr val="tx1"/>
              </a:solidFill>
              <a:latin typeface="+mn-lt"/>
              <a:ea typeface="+mn-ea"/>
              <a:cs typeface="+mn-cs"/>
            </a:endParaRPr>
          </a:p>
          <a:p>
            <a:r>
              <a:rPr lang="en-US" sz="1200" b="1" i="0" u="sng" strike="noStrike" kern="1200" baseline="0" dirty="0">
                <a:solidFill>
                  <a:schemeClr val="tx1"/>
                </a:solidFill>
                <a:latin typeface="+mn-lt"/>
                <a:ea typeface="+mn-ea"/>
                <a:cs typeface="+mn-cs"/>
              </a:rPr>
              <a:t>ART. 2 . . . </a:t>
            </a:r>
            <a:r>
              <a:rPr lang="en-US" sz="1200" b="0" i="0" u="sng" strike="noStrike" kern="1200" baseline="0" dirty="0">
                <a:solidFill>
                  <a:schemeClr val="tx1"/>
                </a:solidFill>
                <a:latin typeface="+mn-lt"/>
                <a:ea typeface="+mn-ea"/>
                <a:cs typeface="+mn-cs"/>
              </a:rPr>
              <a:t>Foul during a scrimmage down and before any change of possession:</a:t>
            </a:r>
          </a:p>
          <a:p>
            <a:pPr marL="228600" indent="-228600">
              <a:buAutoNum type="alphaLcPeriod"/>
            </a:pPr>
            <a:r>
              <a:rPr lang="en-US" sz="1200" b="0" i="0" u="sng" strike="noStrike" kern="1200" baseline="0" dirty="0">
                <a:solidFill>
                  <a:schemeClr val="tx1"/>
                </a:solidFill>
                <a:latin typeface="+mn-lt"/>
                <a:ea typeface="+mn-ea"/>
                <a:cs typeface="+mn-cs"/>
              </a:rPr>
              <a:t>When a foul occurs during a scrimmage down and before any change of team possession, and before a receiver is first to touch a scrimmage kick while it is beyond the neutral zone, the ball belongs to A or K after enforcement</a:t>
            </a:r>
          </a:p>
          <a:p>
            <a:pPr marL="0" indent="0">
              <a:buNone/>
            </a:pPr>
            <a:r>
              <a:rPr lang="en-US" sz="1200" b="0" i="0" u="sng" strike="noStrike" kern="1200" baseline="0" dirty="0">
                <a:solidFill>
                  <a:schemeClr val="tx1"/>
                </a:solidFill>
                <a:latin typeface="+mn-lt"/>
                <a:ea typeface="+mn-ea"/>
                <a:cs typeface="+mn-cs"/>
              </a:rPr>
              <a:t>unless:</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1.  It is a 2-16-2h (post-scrimmage kick) foul;</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2.  The foul is kick-catching interference; or</a:t>
            </a:r>
          </a:p>
          <a:p>
            <a:r>
              <a:rPr lang="en-US" sz="1200" b="0" i="0" u="none" strike="noStrike" kern="1200" baseline="0" dirty="0">
                <a:solidFill>
                  <a:schemeClr val="tx1"/>
                </a:solidFill>
                <a:latin typeface="+mn-lt"/>
                <a:ea typeface="+mn-ea"/>
                <a:cs typeface="+mn-cs"/>
              </a:rPr>
              <a:t>     </a:t>
            </a:r>
            <a:r>
              <a:rPr lang="en-US" sz="1200" b="0" i="0" u="sng" strike="noStrike" kern="1200" baseline="0" dirty="0">
                <a:solidFill>
                  <a:schemeClr val="tx1"/>
                </a:solidFill>
                <a:latin typeface="+mn-lt"/>
                <a:ea typeface="+mn-ea"/>
                <a:cs typeface="+mn-cs"/>
              </a:rPr>
              <a:t>3.  K fouls and R selects succeeding spot enforcement, per 10-4-2 EXCEPTION.</a:t>
            </a:r>
          </a:p>
          <a:p>
            <a:r>
              <a:rPr lang="en-US" sz="1200" b="0" i="0" u="sng" strike="noStrike" kern="1200" baseline="0" dirty="0">
                <a:solidFill>
                  <a:schemeClr val="tx1"/>
                </a:solidFill>
                <a:latin typeface="+mn-lt"/>
                <a:ea typeface="+mn-ea"/>
                <a:cs typeface="+mn-cs"/>
              </a:rPr>
              <a:t>b.  The number of the next down is the same as that of the down during which the foul occurred unless penalty acceptance includes a first down or loss of down, or the enforcement or the advance results in a first down.</a:t>
            </a:r>
          </a:p>
          <a:p>
            <a:r>
              <a:rPr lang="en-US" sz="1200" b="0" i="0" u="sng" strike="noStrike" kern="1200" baseline="0" dirty="0">
                <a:solidFill>
                  <a:schemeClr val="tx1"/>
                </a:solidFill>
                <a:latin typeface="+mn-lt"/>
                <a:ea typeface="+mn-ea"/>
                <a:cs typeface="+mn-cs"/>
              </a:rPr>
              <a:t>c.  The loss-of-down aspect of a penalty has no significance following a change of possession or if the line to gain is reached after enforcement.</a:t>
            </a:r>
          </a:p>
          <a:p>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r>
              <a:rPr lang="en-US" sz="1200" b="1" i="0" u="none" strike="noStrike" kern="1200" baseline="0" dirty="0">
                <a:solidFill>
                  <a:schemeClr val="tx1"/>
                </a:solidFill>
                <a:latin typeface="+mn-lt"/>
                <a:ea typeface="+mn-ea"/>
                <a:cs typeface="+mn-cs"/>
              </a:rPr>
              <a:t>ART. 4 . . . </a:t>
            </a:r>
            <a:r>
              <a:rPr lang="en-US" sz="1200" b="0" i="0" u="none" strike="noStrike" kern="1200" baseline="0" dirty="0">
                <a:solidFill>
                  <a:schemeClr val="tx1"/>
                </a:solidFill>
                <a:latin typeface="+mn-lt"/>
                <a:ea typeface="+mn-ea"/>
                <a:cs typeface="+mn-cs"/>
              </a:rPr>
              <a:t>When a foul occurs prior to or during a free-kick down and before any change of team possession, the down which follows enforcement is a free-kick down, unless </a:t>
            </a:r>
            <a:r>
              <a:rPr lang="en-US" sz="1200" b="0" i="0" u="sng" strike="noStrike" kern="1200" baseline="0" dirty="0">
                <a:solidFill>
                  <a:schemeClr val="tx1"/>
                </a:solidFill>
                <a:latin typeface="+mn-lt"/>
                <a:ea typeface="+mn-ea"/>
                <a:cs typeface="+mn-cs"/>
              </a:rPr>
              <a:t>R selects succeeding spot enforcement, per 10-4-2 EXCEPTION, or</a:t>
            </a:r>
            <a:r>
              <a:rPr lang="en-US" sz="1200" b="0" i="0" u="none" strike="noStrike" kern="1200" baseline="0" dirty="0">
                <a:solidFill>
                  <a:schemeClr val="tx1"/>
                </a:solidFill>
                <a:latin typeface="+mn-lt"/>
                <a:ea typeface="+mn-ea"/>
                <a:cs typeface="+mn-cs"/>
              </a:rPr>
              <a:t> following a fair catch or an awarded fair catch, a scrimmage down is chosen for the replay.</a:t>
            </a:r>
          </a:p>
          <a:p>
            <a:endPar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10 – SECTION 4 – BASIC SPOTS</a:t>
            </a:r>
            <a:endParaRPr lang="en-US" sz="1200" b="1" i="0" u="sng"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ART. 2 . . . </a:t>
            </a:r>
            <a:r>
              <a:rPr lang="en-US" sz="1200" b="0" i="0" u="none" strike="noStrike" kern="1200" baseline="0" dirty="0">
                <a:solidFill>
                  <a:schemeClr val="tx1"/>
                </a:solidFill>
                <a:latin typeface="+mn-lt"/>
                <a:ea typeface="+mn-ea"/>
                <a:cs typeface="+mn-cs"/>
              </a:rPr>
              <a:t>The basic spot is the previous spot: …</a:t>
            </a:r>
          </a:p>
          <a:p>
            <a:r>
              <a:rPr lang="en-US" sz="1200" b="0" i="0" u="none" strike="noStrike" kern="1200" baseline="0" dirty="0">
                <a:solidFill>
                  <a:schemeClr val="tx1"/>
                </a:solidFill>
                <a:latin typeface="+mn-lt"/>
                <a:ea typeface="+mn-ea"/>
                <a:cs typeface="+mn-cs"/>
              </a:rPr>
              <a:t>c.  For a foul which occurs during a down in which a legal kick occurs and an inadvertent whistle ends the down prior to possession by either team.</a:t>
            </a:r>
          </a:p>
          <a:p>
            <a:r>
              <a:rPr lang="en-US" sz="1200" b="1" i="0" u="none" strike="noStrike" kern="1200" baseline="0" dirty="0">
                <a:solidFill>
                  <a:schemeClr val="tx1"/>
                </a:solidFill>
                <a:latin typeface="+mn-lt"/>
                <a:ea typeface="+mn-ea"/>
                <a:cs typeface="+mn-cs"/>
              </a:rPr>
              <a:t>EXCEPTION: </a:t>
            </a:r>
            <a:r>
              <a:rPr lang="en-US" sz="1200" b="0" i="0" u="none" strike="noStrike" kern="1200" baseline="0" dirty="0">
                <a:solidFill>
                  <a:schemeClr val="tx1"/>
                </a:solidFill>
                <a:latin typeface="+mn-lt"/>
                <a:ea typeface="+mn-ea"/>
                <a:cs typeface="+mn-cs"/>
              </a:rPr>
              <a:t>The basic spot may, at the option of the offended team, be the succeeding spot for fouls by K during a free or scrimmage kick down (other than kick catch interference) </a:t>
            </a:r>
            <a:r>
              <a:rPr lang="en-US" sz="1200" b="0" i="0" u="sng" strike="noStrike" kern="1200" baseline="0" dirty="0">
                <a:solidFill>
                  <a:schemeClr val="tx1"/>
                </a:solidFill>
                <a:latin typeface="+mn-lt"/>
                <a:ea typeface="+mn-ea"/>
                <a:cs typeface="+mn-cs"/>
              </a:rPr>
              <a:t>prior to the end of the kick </a:t>
            </a:r>
            <a:r>
              <a:rPr lang="en-US" sz="1200" b="0" i="0" u="none" strike="noStrike" kern="1200" baseline="0" dirty="0">
                <a:solidFill>
                  <a:schemeClr val="tx1"/>
                </a:solidFill>
                <a:latin typeface="+mn-lt"/>
                <a:ea typeface="+mn-ea"/>
                <a:cs typeface="+mn-cs"/>
              </a:rPr>
              <a:t>when K will not be next to put the ball in play.</a:t>
            </a:r>
          </a:p>
          <a:p>
            <a:endParaRPr lang="en-US" sz="1200" b="0" i="0" u="none" strike="noStrike" kern="1200" baseline="0" dirty="0">
              <a:solidFill>
                <a:schemeClr val="tx1"/>
              </a:solidFill>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10 – SECTION 5 – SPECIAL ENFORCEMENT RULES</a:t>
            </a:r>
            <a:endParaRPr lang="en-US" sz="1200" b="1" i="0" u="sng"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ART. 1 . . . </a:t>
            </a:r>
            <a:r>
              <a:rPr lang="en-US" sz="1200" b="0" i="0" u="none" strike="noStrike" kern="1200" baseline="0" dirty="0">
                <a:solidFill>
                  <a:schemeClr val="tx1"/>
                </a:solidFill>
                <a:latin typeface="+mn-lt"/>
                <a:ea typeface="+mn-ea"/>
                <a:cs typeface="+mn-cs"/>
              </a:rPr>
              <a:t>The following fouls have special enforcement provisions and options for the offended team: …</a:t>
            </a:r>
          </a:p>
          <a:p>
            <a:r>
              <a:rPr lang="en-US" sz="1200" b="0" i="0" u="none" strike="noStrike" kern="1200" baseline="0" dirty="0">
                <a:solidFill>
                  <a:schemeClr val="tx1"/>
                </a:solidFill>
                <a:latin typeface="+mn-lt"/>
                <a:ea typeface="+mn-ea"/>
                <a:cs typeface="+mn-cs"/>
              </a:rPr>
              <a:t>j.  Fouls by K during a free or scrimmage kick down </a:t>
            </a:r>
            <a:r>
              <a:rPr lang="en-US" sz="1200" b="0" i="0" u="sng" strike="noStrike" kern="1200" baseline="0" dirty="0">
                <a:solidFill>
                  <a:schemeClr val="tx1"/>
                </a:solidFill>
                <a:latin typeface="+mn-lt"/>
                <a:ea typeface="+mn-ea"/>
                <a:cs typeface="+mn-cs"/>
              </a:rPr>
              <a:t>prior to the end of the kick. </a:t>
            </a:r>
            <a:r>
              <a:rPr lang="en-US" sz="1200" b="0" i="0" u="none" strike="noStrike" kern="1200" baseline="0" dirty="0">
                <a:solidFill>
                  <a:schemeClr val="tx1"/>
                </a:solidFill>
                <a:latin typeface="+mn-lt"/>
                <a:ea typeface="+mn-ea"/>
                <a:cs typeface="+mn-cs"/>
              </a:rPr>
              <a:t>(10-4-2 EXCEPTION)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Rationale for Change: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Clarification.</a:t>
            </a: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24</a:t>
            </a:fld>
            <a:endParaRPr lang="en-US"/>
          </a:p>
        </p:txBody>
      </p:sp>
    </p:spTree>
    <p:extLst>
      <p:ext uri="{BB962C8B-B14F-4D97-AF65-F5344CB8AC3E}">
        <p14:creationId xmlns:p14="http://schemas.microsoft.com/office/powerpoint/2010/main" val="38876178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900" b="0"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This slide lists the rules references and a brief description of the football editorial changes that were made to the 2019 NFHS Football Rules Book.</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25</a:t>
            </a:fld>
            <a:endParaRPr lang="en-US"/>
          </a:p>
        </p:txBody>
      </p:sp>
    </p:spTree>
    <p:extLst>
      <p:ext uri="{BB962C8B-B14F-4D97-AF65-F5344CB8AC3E}">
        <p14:creationId xmlns:p14="http://schemas.microsoft.com/office/powerpoint/2010/main" val="3382995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900" b="0"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This slide lists the rules references and a brief description of the football editorial changes that were made to the 2019 NFHS Football Rules Book.</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3414711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900" b="0"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This slide lists the rules references and a brief description of the football editorial changes that were made to the 2019 NFHS Football Rules Book.</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27</a:t>
            </a:fld>
            <a:endParaRPr lang="en-US"/>
          </a:p>
        </p:txBody>
      </p:sp>
    </p:spTree>
    <p:extLst>
      <p:ext uri="{BB962C8B-B14F-4D97-AF65-F5344CB8AC3E}">
        <p14:creationId xmlns:p14="http://schemas.microsoft.com/office/powerpoint/2010/main" val="24325539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29897191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12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The following football points of emphasis were selected by the NFHS Football Rules Committee for the 2019 high school football season.  These two football points of emphasis need to be stressed to all coaches, game officials, players, parents, school administrators, appropriate health-care professionals and all others who have an interest in high school football.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29</a:t>
            </a:fld>
            <a:endParaRPr lang="en-US"/>
          </a:p>
        </p:txBody>
      </p:sp>
    </p:spTree>
    <p:extLst>
      <p:ext uri="{BB962C8B-B14F-4D97-AF65-F5344CB8AC3E}">
        <p14:creationId xmlns:p14="http://schemas.microsoft.com/office/powerpoint/2010/main" val="39353108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spcBef>
                <a:spcPts val="0"/>
              </a:spcBef>
            </a:pPr>
            <a:r>
              <a:rPr lang="en-US" sz="1100" b="1" u="sng" dirty="0"/>
              <a:t>Proper Procedures for Weather Delays  (Point of Emphasis):</a:t>
            </a:r>
          </a:p>
          <a:p>
            <a:pPr>
              <a:spcBef>
                <a:spcPts val="0"/>
              </a:spcBef>
            </a:pPr>
            <a:endParaRPr lang="en-US" sz="1100" b="1" u="sng" dirty="0"/>
          </a:p>
          <a:p>
            <a:pPr>
              <a:spcBef>
                <a:spcPts val="0"/>
              </a:spcBef>
            </a:pPr>
            <a:r>
              <a:rPr lang="en-US" sz="1200" b="0" i="0" u="none" strike="noStrike" kern="1200" baseline="0" dirty="0">
                <a:solidFill>
                  <a:schemeClr val="tx1"/>
                </a:solidFill>
                <a:latin typeface="+mn-lt"/>
                <a:ea typeface="+mn-ea"/>
                <a:cs typeface="+mn-cs"/>
              </a:rPr>
              <a:t>     At some point during the high school football season, many parts of the country have to address weather issues. Some of these, according to NFHS guidelines, dictate a suspension/delay during a game. Most of the time, the delay is due to lightning and thunder (either lightning seen or thunder heard); and when a suspension or delay occurs, the teams are sent to a safe, sheltered area until the weather situation has ended. NFHS guidelines on handling lightning and thunder delays require use of the 30-minute rule, meaning when the game has been suspended, play cannot resume until at least 30 minutes have elapsed following the last sighting of lightning or the sound of thunder. Once the game is suspended, each further instance of lightning or thunder requires a reset of the clock and the commencement of a new 30-minute interval.</a:t>
            </a:r>
          </a:p>
          <a:p>
            <a:pPr>
              <a:spcBef>
                <a:spcPts val="0"/>
              </a:spcBef>
            </a:pPr>
            <a:r>
              <a:rPr lang="en-US" sz="1200" b="0" i="0" u="none" strike="noStrike" kern="1200" baseline="0" dirty="0">
                <a:solidFill>
                  <a:schemeClr val="tx1"/>
                </a:solidFill>
                <a:latin typeface="+mn-lt"/>
                <a:ea typeface="+mn-ea"/>
                <a:cs typeface="+mn-cs"/>
              </a:rPr>
              <a:t>     Seldom is there a problem with game officials or site administrators following the basic 30-minute rule when there is lightning or thunder. However, some game officials and administrators are not abiding by the mandatory halftime intermission and warm-up rule when there is a lightning delay near the end of the first half. If there is such a delay late in the second period, once the second period is completed, NFHS playing rules require a halftime intermission of at least 10 minutes followed by the required 3-minute warm-up period before the third period may begin. </a:t>
            </a:r>
            <a:r>
              <a:rPr lang="en-US" sz="1200" b="1" i="0" u="none" strike="noStrike" kern="1200" baseline="0" dirty="0">
                <a:solidFill>
                  <a:schemeClr val="tx1"/>
                </a:solidFill>
                <a:latin typeface="+mn-lt"/>
                <a:ea typeface="+mn-ea"/>
                <a:cs typeface="+mn-cs"/>
              </a:rPr>
              <a:t>Coaches or game officials cannot shorten the halftime intermission or the warm-up period. </a:t>
            </a:r>
            <a:r>
              <a:rPr lang="en-US" sz="1200" b="0" i="0" u="none" strike="noStrike" kern="1200" baseline="0" dirty="0">
                <a:solidFill>
                  <a:schemeClr val="tx1"/>
                </a:solidFill>
                <a:latin typeface="+mn-lt"/>
                <a:ea typeface="+mn-ea"/>
                <a:cs typeface="+mn-cs"/>
              </a:rPr>
              <a:t>However, both coaches could agree to shorten (end) the second period during the delay, and then the third period could start after the delay as soon as the mandatory warm-up period is completed.</a:t>
            </a:r>
          </a:p>
          <a:p>
            <a:pPr>
              <a:spcBef>
                <a:spcPts val="0"/>
              </a:spcBef>
            </a:pPr>
            <a:r>
              <a:rPr lang="en-US" sz="1200" b="0" i="0" u="none" strike="noStrike" kern="1200" baseline="0" dirty="0">
                <a:solidFill>
                  <a:schemeClr val="tx1"/>
                </a:solidFill>
                <a:latin typeface="+mn-lt"/>
                <a:ea typeface="+mn-ea"/>
                <a:cs typeface="+mn-cs"/>
              </a:rPr>
              <a:t>     It is important for game officials, coaches and administrators to be aware of the halftime intermission and warm-up rules on nights when the weather could present delays and to administer those NFHS football rules correctly.</a:t>
            </a:r>
            <a:endParaRPr lang="en-US" sz="1200" b="0" u="none"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30</a:t>
            </a:fld>
            <a:endParaRPr lang="en-US"/>
          </a:p>
        </p:txBody>
      </p:sp>
    </p:spTree>
    <p:extLst>
      <p:ext uri="{BB962C8B-B14F-4D97-AF65-F5344CB8AC3E}">
        <p14:creationId xmlns:p14="http://schemas.microsoft.com/office/powerpoint/2010/main" val="20119820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200" b="1" u="sng" dirty="0"/>
              <a:t>Free-Blocking Zone and Legal Blocking  (Point of Emphasis):</a:t>
            </a:r>
          </a:p>
          <a:p>
            <a:pPr>
              <a:spcBef>
                <a:spcPts val="0"/>
              </a:spcBef>
            </a:pPr>
            <a:endParaRPr lang="en-US" sz="1200" b="1" u="sng" dirty="0"/>
          </a:p>
          <a:p>
            <a:pPr>
              <a:spcBef>
                <a:spcPts val="0"/>
              </a:spcBef>
            </a:pPr>
            <a:r>
              <a:rPr lang="en-US" sz="1100" b="0" i="0" u="none" strike="noStrike" kern="1200" baseline="0" dirty="0">
                <a:solidFill>
                  <a:schemeClr val="tx1"/>
                </a:solidFill>
                <a:latin typeface="+mn-lt"/>
                <a:ea typeface="+mn-ea"/>
                <a:cs typeface="+mn-cs"/>
              </a:rPr>
              <a:t>     The free-blocking zone is a rectangular area established when the ball is snapped. It extends 4 yards laterally on either side of the ball, and 3 yards behind each line of scrimmage. Blocking below the waist and blocking in the back may be permitted in the free-blocking zone provided that certain conditions are met.</a:t>
            </a:r>
          </a:p>
          <a:p>
            <a:pPr>
              <a:spcBef>
                <a:spcPts val="0"/>
              </a:spcBef>
            </a:pPr>
            <a:r>
              <a:rPr lang="en-US" sz="1100" b="0" i="0" u="none" strike="noStrike" kern="1200" baseline="0" dirty="0">
                <a:solidFill>
                  <a:schemeClr val="tx1"/>
                </a:solidFill>
                <a:latin typeface="+mn-lt"/>
                <a:ea typeface="+mn-ea"/>
                <a:cs typeface="+mn-cs"/>
              </a:rPr>
              <a:t>     Offensive and defensive linemen may block each other below the waist in the free-blocking zone provided that all players involved in the blocking are on their line of scrimmage and in the free-blocking zone at the snap, and the ball is in the zone. Each team’s line of scrimmage is a vertical plane through the point of the ball closest to that team’s goal line.</a:t>
            </a:r>
          </a:p>
          <a:p>
            <a:pPr>
              <a:spcBef>
                <a:spcPts val="0"/>
              </a:spcBef>
            </a:pPr>
            <a:r>
              <a:rPr lang="en-US" sz="1100" b="0" i="0" u="none" strike="noStrike" kern="1200" baseline="0" dirty="0">
                <a:solidFill>
                  <a:schemeClr val="tx1"/>
                </a:solidFill>
                <a:latin typeface="+mn-lt"/>
                <a:ea typeface="+mn-ea"/>
                <a:cs typeface="+mn-cs"/>
              </a:rPr>
              <a:t>     Offensive linemen may block defensive players in the back in the free-blocking zone as long as the blocker is on his line of scrimmage and in the free-blocking zone at the snap, the opponent is in the free-blocking zone at the snap, and the contact is in the zone.</a:t>
            </a:r>
          </a:p>
          <a:p>
            <a:pPr>
              <a:spcBef>
                <a:spcPts val="0"/>
              </a:spcBef>
            </a:pPr>
            <a:r>
              <a:rPr lang="en-US" sz="1100" b="0" i="0" u="none" strike="noStrike" kern="1200" baseline="0" dirty="0">
                <a:solidFill>
                  <a:schemeClr val="tx1"/>
                </a:solidFill>
                <a:latin typeface="+mn-lt"/>
                <a:ea typeface="+mn-ea"/>
                <a:cs typeface="+mn-cs"/>
              </a:rPr>
              <a:t>     To determine whether blocking below the waist and blocking in the back are legal, game officials must first determine whether players are in the free-blocking zone at the snap. Since offensive linemen are in the zone if any part of their body is in the zone at the snap, game officials must check the spacing between offensive linemen. As long as the line is using “normal” splits and the formation is “balanced” (i.e., the distance between the outside foot of each lineman and the inside foot of the adjacent linemen is no greater than 2 feet and an equal number of linemen are on each side of the snapper), all players, including the tight end, are deemed to be in the zone at the snap. If the splits are wider than 2 feet, the tight end is considered out of the zone and therefore cannot legally block below the waist or in the back.</a:t>
            </a:r>
          </a:p>
          <a:p>
            <a:endParaRPr lang="en-US" b="0" u="none"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31</a:t>
            </a:fld>
            <a:endParaRPr lang="en-US"/>
          </a:p>
        </p:txBody>
      </p:sp>
    </p:spTree>
    <p:extLst>
      <p:ext uri="{BB962C8B-B14F-4D97-AF65-F5344CB8AC3E}">
        <p14:creationId xmlns:p14="http://schemas.microsoft.com/office/powerpoint/2010/main" val="17266814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Free-Blocking Zone and Legal Blocking  (Point of Emphasis) - continued:</a:t>
            </a:r>
          </a:p>
          <a:p>
            <a:endParaRPr lang="en-US" dirty="0"/>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     Once game officials determine which players are in the zone at the snap, the next determination is whether a block below the waist or a block in the back occurs in the free-blocking zone. Because the free-blocking zone disintegrates once the ball leaves the zone, it may be difficult to determine whether the ball is in the zone at the time the block occurs when the offense is using a “shotgun” formation (a formation where there is no direct hand-to-hand snap and the player who receives the snap is more than 3 yards behind his line of scrimmage), due to the very short time interval between the snap and the ball leaving the zone.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     In addition to observing blocking by offensive linemen, game officials must also be alert to defenders “cutting” running backs and wide receivers who are not on their line of scrimmage or in the free-blocking zone at the snap. Restrictions on blocking below the waist apply equally to offensive and defensive players. Finally, offensive players in the backfield can never legally block below the waist or in the back.</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32</a:t>
            </a:fld>
            <a:endParaRPr lang="en-US"/>
          </a:p>
        </p:txBody>
      </p:sp>
    </p:spTree>
    <p:extLst>
      <p:ext uri="{BB962C8B-B14F-4D97-AF65-F5344CB8AC3E}">
        <p14:creationId xmlns:p14="http://schemas.microsoft.com/office/powerpoint/2010/main" val="27866802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Free-Blocking Zone and Legal Blocking  (Point of Emphasis) - continued:</a:t>
            </a:r>
          </a:p>
          <a:p>
            <a:pPr>
              <a:spcBef>
                <a:spcPts val="0"/>
              </a:spcBef>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See comments on slide.</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a:spcBef>
                <a:spcPts val="0"/>
              </a:spcBef>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33</a:t>
            </a:fld>
            <a:endParaRPr lang="en-US"/>
          </a:p>
        </p:txBody>
      </p:sp>
    </p:spTree>
    <p:extLst>
      <p:ext uri="{BB962C8B-B14F-4D97-AF65-F5344CB8AC3E}">
        <p14:creationId xmlns:p14="http://schemas.microsoft.com/office/powerpoint/2010/main" val="22063302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Free-Blocking Zone and Legal Blocking  (Point of Emphasis) - continued:</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schemeClr val="tx1"/>
                </a:solidFill>
                <a:effectLst/>
                <a:uLnTx/>
                <a:uFillTx/>
                <a:latin typeface="+mn-lt"/>
                <a:ea typeface="+mn-ea"/>
                <a:cs typeface="+mn-cs"/>
              </a:rPr>
              <a:t>See comments on slide.</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34</a:t>
            </a:fld>
            <a:endParaRPr lang="en-US"/>
          </a:p>
        </p:txBody>
      </p:sp>
    </p:spTree>
    <p:extLst>
      <p:ext uri="{BB962C8B-B14F-4D97-AF65-F5344CB8AC3E}">
        <p14:creationId xmlns:p14="http://schemas.microsoft.com/office/powerpoint/2010/main" val="13149517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Free-Blocking Zone and Legal Blocking  (Point of Emphasis) - continued:</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schemeClr val="tx1"/>
                </a:solidFill>
                <a:effectLst/>
                <a:uLnTx/>
                <a:uFillTx/>
                <a:latin typeface="+mn-lt"/>
                <a:ea typeface="+mn-ea"/>
                <a:cs typeface="+mn-cs"/>
              </a:rPr>
              <a:t>See comments on slide.</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29021594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Free-Blocking Zone and Legal Blocking  (Point of Emphasis) - continued:</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schemeClr val="tx1"/>
                </a:solidFill>
                <a:effectLst/>
                <a:uLnTx/>
                <a:uFillTx/>
                <a:latin typeface="+mn-lt"/>
                <a:ea typeface="+mn-ea"/>
                <a:cs typeface="+mn-cs"/>
              </a:rPr>
              <a:t>See comments on slide.</a:t>
            </a:r>
            <a:endParaRPr kumimoji="0" lang="en-US" altLang="en-US"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36</a:t>
            </a:fld>
            <a:endParaRPr lang="en-US"/>
          </a:p>
        </p:txBody>
      </p:sp>
    </p:spTree>
    <p:extLst>
      <p:ext uri="{BB962C8B-B14F-4D97-AF65-F5344CB8AC3E}">
        <p14:creationId xmlns:p14="http://schemas.microsoft.com/office/powerpoint/2010/main" val="7016340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37</a:t>
            </a:fld>
            <a:endParaRPr lang="en-US"/>
          </a:p>
        </p:txBody>
      </p:sp>
    </p:spTree>
    <p:extLst>
      <p:ext uri="{BB962C8B-B14F-4D97-AF65-F5344CB8AC3E}">
        <p14:creationId xmlns:p14="http://schemas.microsoft.com/office/powerpoint/2010/main" val="6004704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3 - SECTION 4  STARTING AND STOPPING THE CLOCK</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7 . . . </a:t>
            </a:r>
            <a:r>
              <a:rPr kumimoji="0" lang="en-US" sz="900" b="0" i="0" u="none" strike="noStrike" kern="1200" cap="none" spc="0" normalizeH="0" baseline="0" noProof="0" dirty="0">
                <a:ln>
                  <a:noFill/>
                </a:ln>
                <a:solidFill>
                  <a:prstClr val="black"/>
                </a:solidFill>
                <a:effectLst/>
                <a:uLnTx/>
                <a:uFillTx/>
                <a:latin typeface="+mn-lt"/>
                <a:ea typeface="+mn-ea"/>
                <a:cs typeface="+mn-cs"/>
              </a:rPr>
              <a:t>When a penalty is accepted with less than two minutes remaining in either half, the offended team will have the option to start the game clock on the snap.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Rule change in 2017.  The committee added an option for the offended team on an accepted penalty inside the last two minutes of either half.  The referee continues to have the authority to start or stop the game clock if a team attempts to conserve or consume time illegally.</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Case Book:</a:t>
            </a:r>
            <a:r>
              <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See SITUATIONS 3.3.3D, 3.3.4A, 3.3.4B, 3.4.2A, 3.4.2B, 3.4.2D, 3.4.6 COMMENT, 3.4.7A, 3.4.7B, 3.4.7C  </a:t>
            </a:r>
            <a:endPar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38</a:t>
            </a:fld>
            <a:endParaRPr lang="en-US"/>
          </a:p>
        </p:txBody>
      </p:sp>
    </p:spTree>
    <p:extLst>
      <p:ext uri="{BB962C8B-B14F-4D97-AF65-F5344CB8AC3E}">
        <p14:creationId xmlns:p14="http://schemas.microsoft.com/office/powerpoint/2010/main" val="37952405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7 - SECTION 1  BEFORE THE SNAP</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6 . . . </a:t>
            </a:r>
            <a:r>
              <a:rPr kumimoji="0" lang="en-US" sz="900" b="0" i="0" u="none" strike="noStrike" kern="1200" cap="none" spc="0" normalizeH="0" baseline="0" noProof="0" dirty="0">
                <a:ln>
                  <a:noFill/>
                </a:ln>
                <a:solidFill>
                  <a:prstClr val="black"/>
                </a:solidFill>
                <a:effectLst/>
                <a:uLnTx/>
                <a:uFillTx/>
                <a:latin typeface="+mn-lt"/>
                <a:ea typeface="+mn-ea"/>
                <a:cs typeface="+mn-cs"/>
              </a:rPr>
              <a:t>Following the ready for play and after the snapper has placed his hand(s) on the ball, encroachment occurs if:</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a.  Any other player breaks the plane of the neutral zone;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b.  A defensive player makes contact with the ball prior to the end of the snap; or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c.  A defensive player makes contact with the hand(s) or arm(s) of the snapper prior to the snapper releasing the ball. …</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Rule change in 2017.  Defensive players are restricted from contacting the ball or the snapper's hand(s) or arm(s) until the snapper has released the ball.</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39</a:t>
            </a:fld>
            <a:endParaRPr lang="en-US"/>
          </a:p>
        </p:txBody>
      </p:sp>
    </p:spTree>
    <p:extLst>
      <p:ext uri="{BB962C8B-B14F-4D97-AF65-F5344CB8AC3E}">
        <p14:creationId xmlns:p14="http://schemas.microsoft.com/office/powerpoint/2010/main" val="33494525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Rules Reminder</a:t>
            </a: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RULE 7 - SECTION 5  FORWARD-PASS CLASSIFICATION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ART. 10 . . . </a:t>
            </a:r>
            <a:r>
              <a:rPr kumimoji="0" lang="en-US" sz="900" b="0" i="0" u="none" strike="noStrike" kern="1200" cap="none" spc="0" normalizeH="0" baseline="0" noProof="0" dirty="0">
                <a:ln>
                  <a:noFill/>
                </a:ln>
                <a:solidFill>
                  <a:prstClr val="black"/>
                </a:solidFill>
                <a:effectLst/>
                <a:uLnTx/>
                <a:uFillTx/>
                <a:latin typeface="+mn-lt"/>
                <a:ea typeface="+mn-ea"/>
                <a:cs typeface="+mn-cs"/>
              </a:rPr>
              <a:t>It is forward-pass interference if any player of A or B who is beyond the neutral zone interferes with an eligible opponent's opportunity to move toward, catch or bat the pass. …</a:t>
            </a:r>
            <a:endParaRPr kumimoji="0" lang="en-US" altLang="en-US" sz="9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Arial" panose="020B0604020202020204" pitchFamily="34" charset="0"/>
              </a:rPr>
              <a:t>Comment on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Rule change in 2017.  This change eliminated the previous foul for non-contact face guarding forward-pass interference.</a:t>
            </a:r>
            <a:endParaRPr kumimoji="0" lang="en-US" altLang="en-US" sz="9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40</a:t>
            </a:fld>
            <a:endParaRPr lang="en-US"/>
          </a:p>
        </p:txBody>
      </p:sp>
    </p:spTree>
    <p:extLst>
      <p:ext uri="{BB962C8B-B14F-4D97-AF65-F5344CB8AC3E}">
        <p14:creationId xmlns:p14="http://schemas.microsoft.com/office/powerpoint/2010/main" val="10744779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41</a:t>
            </a:fld>
            <a:endParaRPr lang="en-US"/>
          </a:p>
        </p:txBody>
      </p:sp>
    </p:spTree>
    <p:extLst>
      <p:ext uri="{BB962C8B-B14F-4D97-AF65-F5344CB8AC3E}">
        <p14:creationId xmlns:p14="http://schemas.microsoft.com/office/powerpoint/2010/main" val="5006731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Reminders for 2019 from the NFHS Football Game Officials Manual Committee on the 2018-2019 NFHS Football Game Officials Manual and other items.  </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See comments on the slide.</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42</a:t>
            </a:fld>
            <a:endParaRPr lang="en-US"/>
          </a:p>
        </p:txBody>
      </p:sp>
    </p:spTree>
    <p:extLst>
      <p:ext uri="{BB962C8B-B14F-4D97-AF65-F5344CB8AC3E}">
        <p14:creationId xmlns:p14="http://schemas.microsoft.com/office/powerpoint/2010/main" val="26953051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See comments on the slide.  This signal will not be updated in the 2018-2019 NFHS Football Game Officials Manual (Page 24) since it is a non-print year for </a:t>
            </a:r>
            <a:r>
              <a:rPr kumimoji="0" lang="en-US" altLang="en-US" sz="900" b="0" i="0" u="none" strike="noStrike" kern="1200" cap="none" spc="0" normalizeH="0" baseline="0" noProof="0">
                <a:ln>
                  <a:noFill/>
                </a:ln>
                <a:solidFill>
                  <a:prstClr val="black"/>
                </a:solidFill>
                <a:effectLst/>
                <a:uLnTx/>
                <a:uFillTx/>
                <a:latin typeface="+mn-lt"/>
                <a:ea typeface="+mn-ea"/>
                <a:cs typeface="+mn-cs"/>
              </a:rPr>
              <a:t>the Manual. </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43</a:t>
            </a:fld>
            <a:endParaRPr lang="en-US"/>
          </a:p>
        </p:txBody>
      </p:sp>
    </p:spTree>
    <p:extLst>
      <p:ext uri="{BB962C8B-B14F-4D97-AF65-F5344CB8AC3E}">
        <p14:creationId xmlns:p14="http://schemas.microsoft.com/office/powerpoint/2010/main" val="302087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44</a:t>
            </a:fld>
            <a:endParaRPr lang="en-US"/>
          </a:p>
        </p:txBody>
      </p:sp>
    </p:spTree>
    <p:extLst>
      <p:ext uri="{BB962C8B-B14F-4D97-AF65-F5344CB8AC3E}">
        <p14:creationId xmlns:p14="http://schemas.microsoft.com/office/powerpoint/2010/main" val="10186109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p>
          <a:p>
            <a:pPr marL="0" marR="0" lvl="0" indent="0" algn="l" defTabSz="912813" rtl="0" eaLnBrk="1" fontAlgn="base" latinLnBrk="0" hangingPunct="1">
              <a:lnSpc>
                <a:spcPct val="100000"/>
              </a:lnSpc>
              <a:spcBef>
                <a:spcPct val="30000"/>
              </a:spcBef>
              <a:spcAft>
                <a:spcPct val="0"/>
              </a:spcAft>
              <a:buClrTx/>
              <a:buSzTx/>
              <a:buFont typeface="Wingdings" panose="05000000000000000000" pitchFamily="2" charset="2"/>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Overview of NFHS Rules Books as E-Books.</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45</a:t>
            </a:fld>
            <a:endParaRPr lang="en-US"/>
          </a:p>
        </p:txBody>
      </p:sp>
    </p:spTree>
    <p:extLst>
      <p:ext uri="{BB962C8B-B14F-4D97-AF65-F5344CB8AC3E}">
        <p14:creationId xmlns:p14="http://schemas.microsoft.com/office/powerpoint/2010/main" val="32668558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46</a:t>
            </a:fld>
            <a:endParaRPr lang="en-US"/>
          </a:p>
        </p:txBody>
      </p:sp>
    </p:spTree>
    <p:extLst>
      <p:ext uri="{BB962C8B-B14F-4D97-AF65-F5344CB8AC3E}">
        <p14:creationId xmlns:p14="http://schemas.microsoft.com/office/powerpoint/2010/main" val="15700077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mn-cs"/>
              </a:rPr>
              <a:t>:</a:t>
            </a: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See comments on slide.  </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47</a:t>
            </a:fld>
            <a:endParaRPr lang="en-US"/>
          </a:p>
        </p:txBody>
      </p:sp>
    </p:spTree>
    <p:extLst>
      <p:ext uri="{BB962C8B-B14F-4D97-AF65-F5344CB8AC3E}">
        <p14:creationId xmlns:p14="http://schemas.microsoft.com/office/powerpoint/2010/main" val="10572694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Char char="v"/>
              <a:tabLst/>
              <a:defRPr/>
            </a:pPr>
            <a:r>
              <a:rPr kumimoji="0" lang="en-US" altLang="en-US" sz="900" b="1" i="0" u="sng" strike="noStrike" kern="1200" cap="none" spc="0" normalizeH="0" baseline="0" noProof="0" dirty="0">
                <a:ln>
                  <a:noFill/>
                </a:ln>
                <a:solidFill>
                  <a:prstClr val="black"/>
                </a:solidFill>
                <a:effectLst/>
                <a:uLnTx/>
                <a:uFillTx/>
                <a:latin typeface="+mn-lt"/>
                <a:ea typeface="+mn-ea"/>
                <a:cs typeface="+mn-cs"/>
              </a:rPr>
              <a:t>Comment on Slide</a:t>
            </a:r>
            <a:r>
              <a:rPr kumimoji="0" lang="en-US" altLang="en-US" sz="900" b="1" i="0" u="none" strike="noStrike" kern="1200" cap="none" spc="0" normalizeH="0" baseline="0" noProof="0" dirty="0">
                <a:ln>
                  <a:noFill/>
                </a:ln>
                <a:solidFill>
                  <a:prstClr val="black"/>
                </a:solidFill>
                <a:effectLst/>
                <a:uLnTx/>
                <a:uFillTx/>
                <a:latin typeface="+mn-lt"/>
                <a:ea typeface="+mn-ea"/>
                <a:cs typeface="+mn-cs"/>
              </a:rPr>
              <a:t>:</a:t>
            </a: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defRPr/>
            </a:pPr>
            <a:r>
              <a:rPr kumimoji="0" lang="en-US" altLang="en-US" sz="900" b="0" i="0" u="none" strike="noStrike" kern="1200" cap="none" spc="0" normalizeH="0" baseline="0" noProof="0" dirty="0">
                <a:ln>
                  <a:noFill/>
                </a:ln>
                <a:solidFill>
                  <a:prstClr val="black"/>
                </a:solidFill>
                <a:effectLst/>
                <a:uLnTx/>
                <a:uFillTx/>
                <a:latin typeface="+mn-lt"/>
                <a:ea typeface="+mn-ea"/>
                <a:cs typeface="+mn-cs"/>
              </a:rPr>
              <a:t>See comments on slide.  </a:t>
            </a:r>
            <a:endParaRPr kumimoji="0" lang="en-US" altLang="en-US" sz="900" b="1" i="0" u="sng"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48</a:t>
            </a:fld>
            <a:endParaRPr lang="en-US"/>
          </a:p>
        </p:txBody>
      </p:sp>
    </p:spTree>
    <p:extLst>
      <p:ext uri="{BB962C8B-B14F-4D97-AF65-F5344CB8AC3E}">
        <p14:creationId xmlns:p14="http://schemas.microsoft.com/office/powerpoint/2010/main" val="29881351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sz="900" b="1" i="0" u="sng" strike="noStrike" kern="1200" cap="none" spc="0" normalizeH="0" baseline="0" noProof="0" dirty="0">
                <a:ln>
                  <a:noFill/>
                </a:ln>
                <a:solidFill>
                  <a:prstClr val="black"/>
                </a:solidFill>
                <a:effectLst/>
                <a:uLnTx/>
                <a:uFillTx/>
                <a:latin typeface="+mn-lt"/>
                <a:ea typeface="+mn-ea"/>
                <a:cs typeface="Arial" pitchFamily="34" charset="0"/>
              </a:rPr>
              <a:t>Comment on Slide:</a:t>
            </a:r>
            <a:endParaRPr kumimoji="0" lang="en-US" sz="900" b="0" i="0" u="none" strike="noStrike" kern="1200" cap="none" spc="0" normalizeH="0" baseline="0" noProof="0" dirty="0">
              <a:ln>
                <a:noFill/>
              </a:ln>
              <a:solidFill>
                <a:prstClr val="black"/>
              </a:solidFill>
              <a:effectLst/>
              <a:uLnTx/>
              <a:uFillTx/>
              <a:latin typeface="+mn-lt"/>
              <a:ea typeface="+mn-ea"/>
              <a:cs typeface="Arial"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mn-lt"/>
              <a:ea typeface="+mn-ea"/>
              <a:cs typeface="Arial"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Arial" pitchFamily="34" charset="0"/>
              </a:rPr>
              <a:t>About:  </a:t>
            </a:r>
            <a:r>
              <a:rPr kumimoji="0" lang="en-US" sz="900" b="0" i="0" u="none" strike="noStrike" kern="1200" cap="none" spc="0" normalizeH="0" baseline="0" noProof="0" dirty="0">
                <a:ln>
                  <a:noFill/>
                </a:ln>
                <a:solidFill>
                  <a:prstClr val="black"/>
                </a:solidFill>
                <a:effectLst/>
                <a:uLnTx/>
                <a:uFillTx/>
                <a:latin typeface="+mn-lt"/>
                <a:ea typeface="+mn-ea"/>
                <a:cs typeface="Arial" pitchFamily="34" charset="0"/>
              </a:rPr>
              <a:t>The NFHS has teamed up with the Centers for Disease Control and Prevention (CDC) to educate coaches, officials, parents and students on the importance of proper concussion recognition and management in high school sports. This free course highlights the impact of sports-related concussion on athletes, teaches how to recognize a suspected concussion, and provides protocols to manage a suspected concussion with steps to help players return to play safely after a concussion.  Each state's requirements for concussion management are included as part of the course.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Arial" pitchFamily="34" charset="0"/>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www.nfhslearn.com</a:t>
            </a:r>
            <a:endParaRPr kumimoji="0" lang="en-US" sz="900" b="0" i="0" u="none" strike="noStrike" kern="1200" cap="none" spc="0" normalizeH="0" baseline="0" noProof="0" dirty="0">
              <a:ln>
                <a:noFill/>
              </a:ln>
              <a:solidFill>
                <a:prstClr val="black"/>
              </a:solidFill>
              <a:effectLst/>
              <a:uLnTx/>
              <a:uFillTx/>
              <a:latin typeface="+mn-lt"/>
              <a:ea typeface="+mn-ea"/>
              <a:cs typeface="Arial" pitchFamily="34" charset="0"/>
            </a:endParaRPr>
          </a:p>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050D54-84B1-458C-AAB4-B90D893DDF5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53662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kumimoji="0" lang="en-US" sz="900" b="1" i="0" u="sng" strike="noStrike" kern="1200" cap="none" spc="0" normalizeH="0" baseline="0" noProof="0" dirty="0">
                <a:ln>
                  <a:noFill/>
                </a:ln>
                <a:solidFill>
                  <a:prstClr val="black"/>
                </a:solidFill>
                <a:effectLst/>
                <a:uLnTx/>
                <a:uFillTx/>
                <a:latin typeface="+mn-lt"/>
                <a:ea typeface="+mn-ea"/>
                <a:cs typeface="Arial" pitchFamily="34" charset="0"/>
              </a:rPr>
              <a:t>Comment on Slide:</a:t>
            </a:r>
            <a:endParaRPr kumimoji="0" lang="en-US" sz="900" b="0" i="0" u="none" strike="noStrike" kern="1200" cap="none" spc="0" normalizeH="0" baseline="0" noProof="0" dirty="0">
              <a:ln>
                <a:noFill/>
              </a:ln>
              <a:solidFill>
                <a:prstClr val="black"/>
              </a:solidFill>
              <a:effectLst/>
              <a:uLnTx/>
              <a:uFillTx/>
              <a:latin typeface="+mn-lt"/>
              <a:ea typeface="+mn-ea"/>
              <a:cs typeface="Arial"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mn-lt"/>
              <a:ea typeface="+mn-ea"/>
              <a:cs typeface="Arial"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Arial" pitchFamily="34" charset="0"/>
              </a:rPr>
              <a:t>About:  </a:t>
            </a:r>
            <a:r>
              <a:rPr kumimoji="0" lang="en-US" sz="900" b="0" i="0" u="none" strike="noStrike" kern="1200" cap="none" spc="0" normalizeH="0" baseline="0" noProof="0" dirty="0">
                <a:ln>
                  <a:noFill/>
                </a:ln>
                <a:solidFill>
                  <a:prstClr val="black"/>
                </a:solidFill>
                <a:effectLst/>
                <a:uLnTx/>
                <a:uFillTx/>
                <a:latin typeface="+mn-lt"/>
                <a:ea typeface="+mn-ea"/>
                <a:cs typeface="+mn-cs"/>
              </a:rPr>
              <a:t>Concussion for Students, developed in Partnership with the Barrow Neurological Institute, has been designed specifically for students to inform them on how to identify, react to, and prevent concussions.  This free course is presented as a social media conversation, showing how four different students learn about concussion in different ways.  It includes high school students and medical professionals discussing concussion.  The key goal is for students to be able to identify signs and symptoms of a concussion so that they can get immediate help before any further injury can occur.</a:t>
            </a:r>
            <a:endParaRPr kumimoji="0" lang="en-US" sz="900" b="0" i="0" u="none" strike="noStrike" kern="1200" cap="none" spc="0" normalizeH="0" baseline="0" noProof="0" dirty="0">
              <a:ln>
                <a:noFill/>
              </a:ln>
              <a:solidFill>
                <a:prstClr val="black"/>
              </a:solidFill>
              <a:effectLst/>
              <a:uLnTx/>
              <a:uFillTx/>
              <a:latin typeface="+mn-lt"/>
              <a:ea typeface="+mn-ea"/>
              <a:cs typeface="Arial"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mn-lt"/>
                <a:ea typeface="+mn-ea"/>
                <a:cs typeface="+mn-cs"/>
              </a:rPr>
              <a:t>www.nfhslearn.com</a:t>
            </a:r>
            <a:endParaRPr kumimoji="0" lang="en-US" sz="900" b="0" i="0" u="none" strike="noStrike" kern="1200" cap="none" spc="0" normalizeH="0" baseline="0" noProof="0" dirty="0">
              <a:ln>
                <a:noFill/>
              </a:ln>
              <a:solidFill>
                <a:prstClr val="black"/>
              </a:solidFill>
              <a:effectLst/>
              <a:uLnTx/>
              <a:uFillTx/>
              <a:latin typeface="+mn-lt"/>
              <a:ea typeface="+mn-ea"/>
              <a:cs typeface="+mn-cs"/>
            </a:endParaRPr>
          </a:p>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050D54-84B1-458C-AAB4-B90D893DDF5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56980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51</a:t>
            </a:fld>
            <a:endParaRPr lang="en-US"/>
          </a:p>
        </p:txBody>
      </p:sp>
    </p:spTree>
    <p:extLst>
      <p:ext uri="{BB962C8B-B14F-4D97-AF65-F5344CB8AC3E}">
        <p14:creationId xmlns:p14="http://schemas.microsoft.com/office/powerpoint/2010/main" val="26578753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454009" y="4525963"/>
            <a:ext cx="1830950" cy="430887"/>
          </a:xfrm>
          <a:prstGeom prst="rect">
            <a:avLst/>
          </a:prstGeom>
          <a:noFill/>
        </p:spPr>
        <p:txBody>
          <a:bodyPr wrap="none">
            <a:spAutoFit/>
          </a:bodyPr>
          <a:lstStyle/>
          <a:p>
            <a:pPr algn="ctr">
              <a:defRPr/>
            </a:pPr>
            <a:r>
              <a:rPr lang="en-US" sz="1100" dirty="0">
                <a:solidFill>
                  <a:schemeClr val="accent3"/>
                </a:solidFill>
                <a:latin typeface="+mn-lt"/>
                <a:cs typeface="Arial" charset="0"/>
              </a:rPr>
              <a:t>National Federation of State </a:t>
            </a:r>
          </a:p>
          <a:p>
            <a:pPr algn="ctr">
              <a:defRPr/>
            </a:pPr>
            <a:r>
              <a:rPr lang="en-US" sz="1100" dirty="0">
                <a:solidFill>
                  <a:schemeClr val="accent3"/>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picture containing tree, stop, sky, road&#10;&#10;Description generated with high confidence">
            <a:extLst>
              <a:ext uri="{FF2B5EF4-FFF2-40B4-BE49-F238E27FC236}">
                <a16:creationId xmlns:a16="http://schemas.microsoft.com/office/drawing/2014/main" id="{50C36D08-A412-4152-9250-9C41C546D36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8982" y="5012771"/>
            <a:ext cx="1019147" cy="148875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54044FD-6659-4381-8671-FA44E06FAF5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7914"/>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TextBox 10">
            <a:extLst>
              <a:ext uri="{FF2B5EF4-FFF2-40B4-BE49-F238E27FC236}">
                <a16:creationId xmlns:a16="http://schemas.microsoft.com/office/drawing/2014/main" id="{C8D7C1F6-D338-4966-BD8B-EF51DC3F1BAC}"/>
              </a:ext>
            </a:extLst>
          </p:cNvPr>
          <p:cNvSpPr txBox="1"/>
          <p:nvPr userDrawn="1"/>
        </p:nvSpPr>
        <p:spPr>
          <a:xfrm>
            <a:off x="454009" y="4525963"/>
            <a:ext cx="1830950" cy="430887"/>
          </a:xfrm>
          <a:prstGeom prst="rect">
            <a:avLst/>
          </a:prstGeom>
          <a:noFill/>
        </p:spPr>
        <p:txBody>
          <a:bodyPr wrap="none">
            <a:spAutoFit/>
          </a:bodyPr>
          <a:lstStyle/>
          <a:p>
            <a:pPr algn="ctr">
              <a:defRPr/>
            </a:pPr>
            <a:r>
              <a:rPr lang="en-US" sz="1100" dirty="0">
                <a:solidFill>
                  <a:schemeClr val="accent3"/>
                </a:solidFill>
                <a:latin typeface="+mn-lt"/>
                <a:cs typeface="Arial" charset="0"/>
              </a:rPr>
              <a:t>National Federation of State </a:t>
            </a:r>
          </a:p>
          <a:p>
            <a:pPr algn="ctr">
              <a:defRPr/>
            </a:pPr>
            <a:r>
              <a:rPr lang="en-US" sz="1100" dirty="0">
                <a:solidFill>
                  <a:schemeClr val="accent3"/>
                </a:solidFill>
                <a:latin typeface="+mn-lt"/>
                <a:cs typeface="Arial" charset="0"/>
              </a:rPr>
              <a:t>High School Associations</a:t>
            </a:r>
          </a:p>
        </p:txBody>
      </p:sp>
      <p:pic>
        <p:nvPicPr>
          <p:cNvPr id="12" name="Picture 11" descr="A picture containing tree, stop, sky, road&#10;&#10;Description generated with high confidence">
            <a:extLst>
              <a:ext uri="{FF2B5EF4-FFF2-40B4-BE49-F238E27FC236}">
                <a16:creationId xmlns:a16="http://schemas.microsoft.com/office/drawing/2014/main" id="{23F1C778-8A79-4D19-A9BA-64014EEC5A4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8982" y="5012771"/>
            <a:ext cx="1019147" cy="148875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7/8/19</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7/8/19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7/8/19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7/8/19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7/8/19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7/8/19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39CE985-9C8D-4896-B8AD-836B6E1652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7914"/>
            <a:ext cx="12192000" cy="4408510"/>
          </a:xfrm>
          <a:prstGeom prst="rect">
            <a:avLst/>
          </a:prstGeom>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pic>
        <p:nvPicPr>
          <p:cNvPr id="8" name="Picture 7" descr="A picture containing tree, stop, sky, road&#10;&#10;Description generated with high confidence">
            <a:extLst>
              <a:ext uri="{FF2B5EF4-FFF2-40B4-BE49-F238E27FC236}">
                <a16:creationId xmlns:a16="http://schemas.microsoft.com/office/drawing/2014/main" id="{3E10C273-8EC8-496A-8043-4AD3708735E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8566" y="4649789"/>
            <a:ext cx="914233" cy="1335498"/>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7/8/19</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EED58DB-0473-49E7-8FCF-E3C60A592785}" type="datetimeFigureOut">
              <a:rPr kumimoji="0" lang="en-US" sz="1200" b="0" i="0" u="none" strike="noStrike" kern="1200" cap="none" spc="0" normalizeH="0" baseline="0" noProof="0">
                <a:ln>
                  <a:noFill/>
                </a:ln>
                <a:solidFill>
                  <a:srgbClr val="414B56">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7/8/19</a:t>
            </a:fld>
            <a:endParaRPr kumimoji="0" lang="en-US" sz="1200" b="0" i="0" u="none" strike="noStrike" kern="1200" cap="none" spc="0" normalizeH="0" baseline="0" noProof="0">
              <a:ln>
                <a:noFill/>
              </a:ln>
              <a:solidFill>
                <a:srgbClr val="414B56">
                  <a:tint val="75000"/>
                </a:srgb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E1C6EB7-24C7-4ADB-A469-6D576C7B8402}" type="slidenum">
              <a:rPr kumimoji="0" lang="en-US" sz="1200" b="0" i="0" u="none" strike="noStrike" kern="1200" cap="none" spc="0" normalizeH="0" baseline="0" noProof="0">
                <a:ln>
                  <a:noFill/>
                </a:ln>
                <a:solidFill>
                  <a:srgbClr val="414B56">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414B56">
                  <a:tint val="75000"/>
                </a:srgbClr>
              </a:solidFill>
              <a:effectLst/>
              <a:uLnTx/>
              <a:uFillTx/>
              <a:latin typeface="Calibri"/>
              <a:ea typeface="+mn-ea"/>
              <a:cs typeface="+mn-cs"/>
            </a:endParaRPr>
          </a:p>
        </p:txBody>
      </p:sp>
    </p:spTree>
    <p:extLst>
      <p:ext uri="{BB962C8B-B14F-4D97-AF65-F5344CB8AC3E}">
        <p14:creationId xmlns:p14="http://schemas.microsoft.com/office/powerpoint/2010/main" val="2269988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B7C7865-41B5-42E4-9714-A0DAAF35712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7/8/19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1E3065-4887-487E-8BEF-8A169CDC0AE0}"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017399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454009" y="4525963"/>
            <a:ext cx="1830950" cy="430887"/>
          </a:xfrm>
          <a:prstGeom prst="rect">
            <a:avLst/>
          </a:prstGeom>
          <a:noFill/>
        </p:spPr>
        <p:txBody>
          <a:bodyPr wrap="none">
            <a:spAutoFit/>
          </a:bodyPr>
          <a:lstStyle/>
          <a:p>
            <a:pPr algn="ctr">
              <a:defRPr/>
            </a:pPr>
            <a:r>
              <a:rPr lang="en-US" sz="1100" dirty="0">
                <a:solidFill>
                  <a:schemeClr val="accent3"/>
                </a:solidFill>
                <a:latin typeface="+mn-lt"/>
                <a:cs typeface="Arial" charset="0"/>
              </a:rPr>
              <a:t>National Federation of State </a:t>
            </a:r>
          </a:p>
          <a:p>
            <a:pPr algn="ctr">
              <a:defRPr/>
            </a:pPr>
            <a:r>
              <a:rPr lang="en-US" sz="1100" dirty="0">
                <a:solidFill>
                  <a:schemeClr val="accent3"/>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picture containing tree, stop, sky, road&#10;&#10;Description generated with high confidence">
            <a:extLst>
              <a:ext uri="{FF2B5EF4-FFF2-40B4-BE49-F238E27FC236}">
                <a16:creationId xmlns:a16="http://schemas.microsoft.com/office/drawing/2014/main" id="{50C36D08-A412-4152-9250-9C41C546D36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8982" y="5012771"/>
            <a:ext cx="1019147" cy="1488754"/>
          </a:xfrm>
          <a:prstGeom prst="rect">
            <a:avLst/>
          </a:prstGeom>
        </p:spPr>
      </p:pic>
    </p:spTree>
    <p:extLst>
      <p:ext uri="{BB962C8B-B14F-4D97-AF65-F5344CB8AC3E}">
        <p14:creationId xmlns:p14="http://schemas.microsoft.com/office/powerpoint/2010/main" val="4092163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TextBox 10">
            <a:extLst>
              <a:ext uri="{FF2B5EF4-FFF2-40B4-BE49-F238E27FC236}">
                <a16:creationId xmlns:a16="http://schemas.microsoft.com/office/drawing/2014/main" id="{C8D7C1F6-D338-4966-BD8B-EF51DC3F1BAC}"/>
              </a:ext>
            </a:extLst>
          </p:cNvPr>
          <p:cNvSpPr txBox="1"/>
          <p:nvPr userDrawn="1"/>
        </p:nvSpPr>
        <p:spPr>
          <a:xfrm>
            <a:off x="454009" y="4525963"/>
            <a:ext cx="1830950" cy="430887"/>
          </a:xfrm>
          <a:prstGeom prst="rect">
            <a:avLst/>
          </a:prstGeom>
          <a:noFill/>
        </p:spPr>
        <p:txBody>
          <a:bodyPr wrap="none">
            <a:spAutoFit/>
          </a:bodyPr>
          <a:lstStyle/>
          <a:p>
            <a:pPr algn="ctr">
              <a:defRPr/>
            </a:pPr>
            <a:r>
              <a:rPr lang="en-US" sz="1100" dirty="0">
                <a:solidFill>
                  <a:schemeClr val="accent3"/>
                </a:solidFill>
                <a:latin typeface="+mn-lt"/>
                <a:cs typeface="Arial" charset="0"/>
              </a:rPr>
              <a:t>National Federation of State </a:t>
            </a:r>
          </a:p>
          <a:p>
            <a:pPr algn="ctr">
              <a:defRPr/>
            </a:pPr>
            <a:r>
              <a:rPr lang="en-US" sz="1100" dirty="0">
                <a:solidFill>
                  <a:schemeClr val="accent3"/>
                </a:solidFill>
                <a:latin typeface="+mn-lt"/>
                <a:cs typeface="Arial" charset="0"/>
              </a:rPr>
              <a:t>High School Associations</a:t>
            </a:r>
          </a:p>
        </p:txBody>
      </p:sp>
      <p:pic>
        <p:nvPicPr>
          <p:cNvPr id="12" name="Picture 11" descr="A picture containing tree, stop, sky, road&#10;&#10;Description generated with high confidence">
            <a:extLst>
              <a:ext uri="{FF2B5EF4-FFF2-40B4-BE49-F238E27FC236}">
                <a16:creationId xmlns:a16="http://schemas.microsoft.com/office/drawing/2014/main" id="{23F1C778-8A79-4D19-A9BA-64014EEC5A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8982" y="5012771"/>
            <a:ext cx="1019147" cy="1488754"/>
          </a:xfrm>
          <a:prstGeom prst="rect">
            <a:avLst/>
          </a:prstGeom>
        </p:spPr>
      </p:pic>
    </p:spTree>
    <p:extLst>
      <p:ext uri="{BB962C8B-B14F-4D97-AF65-F5344CB8AC3E}">
        <p14:creationId xmlns:p14="http://schemas.microsoft.com/office/powerpoint/2010/main" val="1542601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7/8/19</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1069735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7/8/19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1162762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7/8/19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445724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7/8/19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3027602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7/8/19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39515305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7/8/19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20027776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picture containing tree, stop, sky, road&#10;&#10;Description generated with high confidence">
            <a:extLst>
              <a:ext uri="{FF2B5EF4-FFF2-40B4-BE49-F238E27FC236}">
                <a16:creationId xmlns:a16="http://schemas.microsoft.com/office/drawing/2014/main" id="{3E10C273-8EC8-496A-8043-4AD3708735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8566" y="4649789"/>
            <a:ext cx="914233" cy="1335498"/>
          </a:xfrm>
          <a:prstGeom prst="rect">
            <a:avLst/>
          </a:prstGeom>
        </p:spPr>
      </p:pic>
    </p:spTree>
    <p:extLst>
      <p:ext uri="{BB962C8B-B14F-4D97-AF65-F5344CB8AC3E}">
        <p14:creationId xmlns:p14="http://schemas.microsoft.com/office/powerpoint/2010/main" val="2239853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7/8/19</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21019685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1715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7/8/19</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picture containing tree, stop, sky, road&#10;&#10;Description generated with high confidence">
            <a:extLst>
              <a:ext uri="{FF2B5EF4-FFF2-40B4-BE49-F238E27FC236}">
                <a16:creationId xmlns:a16="http://schemas.microsoft.com/office/drawing/2014/main" id="{430C26C4-853B-4C32-A9E1-108CCE7F783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549398" y="5815794"/>
            <a:ext cx="645337" cy="942698"/>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7/8/19</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picture containing tree, stop, sky, road&#10;&#10;Description generated with high confidence">
            <a:extLst>
              <a:ext uri="{FF2B5EF4-FFF2-40B4-BE49-F238E27FC236}">
                <a16:creationId xmlns:a16="http://schemas.microsoft.com/office/drawing/2014/main" id="{430C26C4-853B-4C32-A9E1-108CCE7F783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9398" y="5815794"/>
            <a:ext cx="645337" cy="942698"/>
          </a:xfrm>
          <a:prstGeom prst="rect">
            <a:avLst/>
          </a:prstGeom>
        </p:spPr>
      </p:pic>
    </p:spTree>
    <p:extLst>
      <p:ext uri="{BB962C8B-B14F-4D97-AF65-F5344CB8AC3E}">
        <p14:creationId xmlns:p14="http://schemas.microsoft.com/office/powerpoint/2010/main" val="1943943501"/>
      </p:ext>
    </p:extLst>
  </p:cSld>
  <p:clrMap bg1="lt1" tx1="dk1" bg2="lt2" tx2="dk2" accent1="accent1" accent2="accent2" accent3="accent3" accent4="accent4" accent5="accent5" accent6="accent6" hlink="hlink" folHlink="folHlink"/>
  <p:sldLayoutIdLst>
    <p:sldLayoutId id="2147483804" r:id="rId1"/>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C7865-41B5-42E4-9714-A0DAAF35712B}" type="datetimeFigureOut">
              <a:rPr lang="en-US" smtClean="0"/>
              <a:t>7/8/19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1E3065-4887-487E-8BEF-8A169CDC0AE0}" type="slidenum">
              <a:rPr lang="en-US" smtClean="0"/>
              <a:t>‹#›</a:t>
            </a:fld>
            <a:endParaRPr lang="en-US"/>
          </a:p>
        </p:txBody>
      </p:sp>
    </p:spTree>
    <p:extLst>
      <p:ext uri="{BB962C8B-B14F-4D97-AF65-F5344CB8AC3E}">
        <p14:creationId xmlns:p14="http://schemas.microsoft.com/office/powerpoint/2010/main" val="3902704960"/>
      </p:ext>
    </p:extLst>
  </p:cSld>
  <p:clrMap bg1="lt1" tx1="dk1" bg2="lt2" tx2="dk2" accent1="accent1" accent2="accent2" accent3="accent3" accent4="accent4" accent5="accent5" accent6="accent6" hlink="hlink" folHlink="folHlink"/>
  <p:sldLayoutIdLst>
    <p:sldLayoutId id="214748382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7/8/19</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picture containing tree, stop, sky, road&#10;&#10;Description generated with high confidence">
            <a:extLst>
              <a:ext uri="{FF2B5EF4-FFF2-40B4-BE49-F238E27FC236}">
                <a16:creationId xmlns:a16="http://schemas.microsoft.com/office/drawing/2014/main" id="{430C26C4-853B-4C32-A9E1-108CCE7F783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549398" y="5815794"/>
            <a:ext cx="645337" cy="942698"/>
          </a:xfrm>
          <a:prstGeom prst="rect">
            <a:avLst/>
          </a:prstGeom>
        </p:spPr>
      </p:pic>
    </p:spTree>
    <p:extLst>
      <p:ext uri="{BB962C8B-B14F-4D97-AF65-F5344CB8AC3E}">
        <p14:creationId xmlns:p14="http://schemas.microsoft.com/office/powerpoint/2010/main" val="1463206698"/>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hyperlink" Target="mailto:mark@nchsaa.org" TargetMode="Externa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hyperlink" Target="https://www.nchsaa.org/sites/default/files/attachments/NCHSAANew40SecondClockRule_0.pdf" TargetMode="External"/><Relationship Id="rId2" Type="http://schemas.openxmlformats.org/officeDocument/2006/relationships/hyperlink" Target="https://www.nchsaa.org/sites/default/files/attachments/NCHSAA_ClockOperatorInstructions.pdf" TargetMode="Externa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13.xml"/><Relationship Id="rId5" Type="http://schemas.openxmlformats.org/officeDocument/2006/relationships/image" Target="../media/image39.png"/><Relationship Id="rId4" Type="http://schemas.openxmlformats.org/officeDocument/2006/relationships/image" Target="../media/image38.png"/></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3.xml"/><Relationship Id="rId5" Type="http://schemas.openxmlformats.org/officeDocument/2006/relationships/image" Target="../media/image41.png"/><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4F8B954-E19D-4B39-AE66-DC58800B4BB4}"/>
              </a:ext>
            </a:extLst>
          </p:cNvPr>
          <p:cNvSpPr>
            <a:spLocks noGrp="1"/>
          </p:cNvSpPr>
          <p:nvPr>
            <p:ph type="ctrTitle"/>
          </p:nvPr>
        </p:nvSpPr>
        <p:spPr/>
        <p:txBody>
          <a:bodyPr/>
          <a:lstStyle/>
          <a:p>
            <a:pPr algn="ctr"/>
            <a:r>
              <a:rPr lang="en-US" dirty="0"/>
              <a:t>2019 </a:t>
            </a:r>
            <a:r>
              <a:rPr lang="en-US" dirty="0" err="1"/>
              <a:t>nfhs</a:t>
            </a:r>
            <a:r>
              <a:rPr lang="en-US" dirty="0"/>
              <a:t> football rules </a:t>
            </a:r>
            <a:r>
              <a:rPr lang="en-US" dirty="0" err="1"/>
              <a:t>powerpoint</a:t>
            </a:r>
            <a:endParaRPr lang="en-US" dirty="0"/>
          </a:p>
        </p:txBody>
      </p:sp>
      <p:sp>
        <p:nvSpPr>
          <p:cNvPr id="7" name="Subtitle 6">
            <a:extLst>
              <a:ext uri="{FF2B5EF4-FFF2-40B4-BE49-F238E27FC236}">
                <a16:creationId xmlns:a16="http://schemas.microsoft.com/office/drawing/2014/main" id="{D3C4359C-FC37-4BB0-987A-C57956B63CC9}"/>
              </a:ext>
            </a:extLst>
          </p:cNvPr>
          <p:cNvSpPr>
            <a:spLocks noGrp="1"/>
          </p:cNvSpPr>
          <p:nvPr>
            <p:ph type="subTitle" idx="1"/>
          </p:nvPr>
        </p:nvSpPr>
        <p:spPr/>
        <p:txBody>
          <a:bodyPr/>
          <a:lstStyle/>
          <a:p>
            <a:pPr algn="ctr"/>
            <a:r>
              <a:rPr lang="en-US" sz="2800" b="1" dirty="0"/>
              <a:t>NCHSAA</a:t>
            </a:r>
          </a:p>
          <a:p>
            <a:pPr algn="ctr"/>
            <a:r>
              <a:rPr lang="en-US" sz="2800" b="1" dirty="0"/>
              <a:t>State Rules Clinic</a:t>
            </a:r>
          </a:p>
          <a:p>
            <a:pPr algn="ctr"/>
            <a:endParaRPr lang="en-US" sz="2800" b="1" dirty="0"/>
          </a:p>
          <a:p>
            <a:pPr algn="ctr"/>
            <a:r>
              <a:rPr lang="en-US" sz="2800" b="1" dirty="0"/>
              <a:t>Mark Dreibelbis/Associate Commissioner</a:t>
            </a:r>
          </a:p>
        </p:txBody>
      </p:sp>
    </p:spTree>
    <p:extLst>
      <p:ext uri="{BB962C8B-B14F-4D97-AF65-F5344CB8AC3E}">
        <p14:creationId xmlns:p14="http://schemas.microsoft.com/office/powerpoint/2010/main" val="1022543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C7948-295B-4A41-BE91-694501CF27BE}"/>
              </a:ext>
            </a:extLst>
          </p:cNvPr>
          <p:cNvSpPr>
            <a:spLocks noGrp="1"/>
          </p:cNvSpPr>
          <p:nvPr>
            <p:ph type="title"/>
          </p:nvPr>
        </p:nvSpPr>
        <p:spPr/>
        <p:txBody>
          <a:bodyPr/>
          <a:lstStyle/>
          <a:p>
            <a:pPr algn="ctr"/>
            <a:r>
              <a:rPr lang="en-US" dirty="0"/>
              <a:t>Rule 7-5-2e – Penalty exception</a:t>
            </a:r>
          </a:p>
        </p:txBody>
      </p:sp>
      <p:sp>
        <p:nvSpPr>
          <p:cNvPr id="3" name="Content Placeholder 2">
            <a:extLst>
              <a:ext uri="{FF2B5EF4-FFF2-40B4-BE49-F238E27FC236}">
                <a16:creationId xmlns:a16="http://schemas.microsoft.com/office/drawing/2014/main" id="{852F4ECB-D9C0-46B2-9FA6-0630BF7763E9}"/>
              </a:ext>
            </a:extLst>
          </p:cNvPr>
          <p:cNvSpPr>
            <a:spLocks noGrp="1"/>
          </p:cNvSpPr>
          <p:nvPr>
            <p:ph idx="1"/>
          </p:nvPr>
        </p:nvSpPr>
        <p:spPr/>
        <p:txBody>
          <a:bodyPr/>
          <a:lstStyle/>
          <a:p>
            <a:r>
              <a:rPr lang="en-US" sz="3200" b="1" dirty="0">
                <a:solidFill>
                  <a:srgbClr val="FF0000"/>
                </a:solidFill>
              </a:rPr>
              <a:t>This is a North Carolina experimental rule for 2019.</a:t>
            </a:r>
            <a:endParaRPr lang="en-US" sz="3200" b="1" dirty="0"/>
          </a:p>
          <a:p>
            <a:endParaRPr lang="en-US" sz="3200" b="1" dirty="0"/>
          </a:p>
          <a:p>
            <a:r>
              <a:rPr lang="en-US" sz="3600" b="1" dirty="0"/>
              <a:t>It is legal </a:t>
            </a:r>
            <a:r>
              <a:rPr lang="en-US" sz="3600" b="1" u="sng" dirty="0"/>
              <a:t>for a player positioned directly behind the snapper</a:t>
            </a:r>
            <a:r>
              <a:rPr lang="en-US" sz="3600" b="1" dirty="0"/>
              <a:t> to conserve time intentionally </a:t>
            </a:r>
            <a:r>
              <a:rPr lang="en-US" sz="3600" b="1" u="sng" dirty="0"/>
              <a:t>by</a:t>
            </a:r>
            <a:r>
              <a:rPr lang="en-US" sz="3600" b="1" dirty="0"/>
              <a:t> throwing the ball forward to the ground immediately after receiving </a:t>
            </a:r>
            <a:r>
              <a:rPr lang="en-US" sz="3600" b="1" strike="sngStrike" dirty="0"/>
              <a:t>a direct hand to hand</a:t>
            </a:r>
            <a:r>
              <a:rPr lang="en-US" sz="3600" b="1" dirty="0"/>
              <a:t> </a:t>
            </a:r>
            <a:r>
              <a:rPr lang="en-US" sz="3600" b="1" u="sng" dirty="0"/>
              <a:t>the</a:t>
            </a:r>
            <a:r>
              <a:rPr lang="en-US" sz="3600" b="1" dirty="0"/>
              <a:t> snap </a:t>
            </a:r>
            <a:r>
              <a:rPr lang="en-US" sz="3600" b="1" u="sng" dirty="0"/>
              <a:t>that has not touched the ground.</a:t>
            </a:r>
            <a:endParaRPr lang="en-US" sz="3600" b="1" dirty="0"/>
          </a:p>
        </p:txBody>
      </p:sp>
      <p:sp>
        <p:nvSpPr>
          <p:cNvPr id="4" name="Footer Placeholder 3">
            <a:extLst>
              <a:ext uri="{FF2B5EF4-FFF2-40B4-BE49-F238E27FC236}">
                <a16:creationId xmlns:a16="http://schemas.microsoft.com/office/drawing/2014/main" id="{15385B2F-0B22-435A-B206-1BFE32BDF80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889701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E74B8-568F-4F2E-BF8D-6ABE68085C7F}"/>
              </a:ext>
            </a:extLst>
          </p:cNvPr>
          <p:cNvSpPr>
            <a:spLocks noGrp="1"/>
          </p:cNvSpPr>
          <p:nvPr>
            <p:ph type="title"/>
          </p:nvPr>
        </p:nvSpPr>
        <p:spPr/>
        <p:txBody>
          <a:bodyPr/>
          <a:lstStyle/>
          <a:p>
            <a:pPr algn="ctr"/>
            <a:r>
              <a:rPr lang="en-US" dirty="0"/>
              <a:t>Rule 7-5-2e – Penalty exception</a:t>
            </a:r>
          </a:p>
        </p:txBody>
      </p:sp>
      <p:sp>
        <p:nvSpPr>
          <p:cNvPr id="3" name="Content Placeholder 2">
            <a:extLst>
              <a:ext uri="{FF2B5EF4-FFF2-40B4-BE49-F238E27FC236}">
                <a16:creationId xmlns:a16="http://schemas.microsoft.com/office/drawing/2014/main" id="{409BD18F-046E-493C-BC4C-C916E9D91157}"/>
              </a:ext>
            </a:extLst>
          </p:cNvPr>
          <p:cNvSpPr>
            <a:spLocks noGrp="1"/>
          </p:cNvSpPr>
          <p:nvPr>
            <p:ph idx="1"/>
          </p:nvPr>
        </p:nvSpPr>
        <p:spPr/>
        <p:txBody>
          <a:bodyPr/>
          <a:lstStyle/>
          <a:p>
            <a:r>
              <a:rPr lang="en-US" sz="3200" b="1" dirty="0"/>
              <a:t>RATIONALE:  Many teams utilize the spread offense and run all offensive plays from the shotgun formation.  Making teams go under center for a direct, hand-to-hand snap is not keeping up with current trends of the game.</a:t>
            </a:r>
          </a:p>
          <a:p>
            <a:endParaRPr lang="en-US" sz="3200" b="1" dirty="0"/>
          </a:p>
          <a:p>
            <a:r>
              <a:rPr lang="en-US" sz="3200" b="1" dirty="0">
                <a:solidFill>
                  <a:srgbClr val="FF0000"/>
                </a:solidFill>
              </a:rPr>
              <a:t>REFEREE – Report # of times utilized in a game to Mark Dreibelbis, Supervisor of Officials @ </a:t>
            </a:r>
            <a:r>
              <a:rPr lang="en-US" sz="3200" b="1" dirty="0">
                <a:solidFill>
                  <a:srgbClr val="FF0000"/>
                </a:solidFill>
                <a:hlinkClick r:id="rId2"/>
              </a:rPr>
              <a:t>mark@nchsaa.org</a:t>
            </a:r>
            <a:r>
              <a:rPr lang="en-US" sz="3200" b="1" dirty="0">
                <a:solidFill>
                  <a:srgbClr val="FF0000"/>
                </a:solidFill>
              </a:rPr>
              <a:t>. </a:t>
            </a:r>
          </a:p>
        </p:txBody>
      </p:sp>
      <p:sp>
        <p:nvSpPr>
          <p:cNvPr id="4" name="Footer Placeholder 3">
            <a:extLst>
              <a:ext uri="{FF2B5EF4-FFF2-40B4-BE49-F238E27FC236}">
                <a16:creationId xmlns:a16="http://schemas.microsoft.com/office/drawing/2014/main" id="{A886A577-012A-4DD9-B7B1-3809E294678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355758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CDB7903-4CAB-421B-BBCF-C81CFBCF1B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84120" y="1898968"/>
            <a:ext cx="8183880" cy="4617720"/>
          </a:xfrm>
          <a:prstGeom prst="rect">
            <a:avLst/>
          </a:prstGeom>
        </p:spPr>
      </p:pic>
      <p:sp>
        <p:nvSpPr>
          <p:cNvPr id="7" name="Title 6"/>
          <p:cNvSpPr>
            <a:spLocks noGrp="1"/>
          </p:cNvSpPr>
          <p:nvPr>
            <p:ph type="title"/>
          </p:nvPr>
        </p:nvSpPr>
        <p:spPr>
          <a:xfrm>
            <a:off x="1940985" y="582615"/>
            <a:ext cx="10026649" cy="1204912"/>
          </a:xfrm>
        </p:spPr>
        <p:txBody>
          <a:bodyPr/>
          <a:lstStyle/>
          <a:p>
            <a:pPr algn="ctr"/>
            <a:r>
              <a:rPr lang="en-US" dirty="0">
                <a:solidFill>
                  <a:srgbClr val="1F497D"/>
                </a:solidFill>
              </a:rPr>
              <a:t>Postseason instant REPLAY </a:t>
            </a:r>
            <a:br>
              <a:rPr lang="en-US" dirty="0">
                <a:solidFill>
                  <a:srgbClr val="1F497D"/>
                </a:solidFill>
              </a:rPr>
            </a:br>
            <a:r>
              <a:rPr lang="en-US" dirty="0">
                <a:solidFill>
                  <a:srgbClr val="1F497D"/>
                </a:solidFill>
              </a:rPr>
              <a:t>RULES 1-3-7 NOTE (NEW), </a:t>
            </a:r>
            <a:br>
              <a:rPr lang="en-US" dirty="0">
                <a:solidFill>
                  <a:srgbClr val="1F497D"/>
                </a:solidFill>
              </a:rPr>
            </a:br>
            <a:r>
              <a:rPr lang="en-US" dirty="0">
                <a:solidFill>
                  <a:srgbClr val="1F497D"/>
                </a:solidFill>
              </a:rPr>
              <a:t>TABLE 1-7 — 1-3-7 NOTE (NEW)</a:t>
            </a:r>
            <a:endParaRPr lang="en-US" cap="none" dirty="0"/>
          </a:p>
        </p:txBody>
      </p:sp>
      <p:sp>
        <p:nvSpPr>
          <p:cNvPr id="8" name="Footer Placeholder 3"/>
          <p:cNvSpPr>
            <a:spLocks noGrp="1"/>
          </p:cNvSpPr>
          <p:nvPr>
            <p:ph type="ftr" sz="quarter" idx="11"/>
          </p:nvPr>
        </p:nvSpPr>
        <p:spPr/>
        <p:txBody>
          <a:bodyPr/>
          <a:lstStyle/>
          <a:p>
            <a:pPr>
              <a:defRPr/>
            </a:pPr>
            <a:r>
              <a:rPr lang="en-US" dirty="0"/>
              <a:t>www.nfhs.org</a:t>
            </a:r>
          </a:p>
        </p:txBody>
      </p:sp>
      <p:pic>
        <p:nvPicPr>
          <p:cNvPr id="11" name="Content Placeholder 10">
            <a:extLst>
              <a:ext uri="{FF2B5EF4-FFF2-40B4-BE49-F238E27FC236}">
                <a16:creationId xmlns:a16="http://schemas.microsoft.com/office/drawing/2014/main" id="{87DF64AC-C895-4B95-B2C6-C61916998FD5}"/>
              </a:ext>
            </a:extLst>
          </p:cNvPr>
          <p:cNvPicPr>
            <a:picLocks noGrp="1" noChangeAspect="1"/>
          </p:cNvPicPr>
          <p:nvPr>
            <p:ph idx="1"/>
          </p:nvPr>
        </p:nvPicPr>
        <p:blipFill>
          <a:blip r:embed="rId4">
            <a:extLst>
              <a:ext uri="{28A0092B-C50C-407E-A947-70E740481C1C}">
                <a14:useLocalDpi xmlns:a14="http://schemas.microsoft.com/office/drawing/2010/main"/>
              </a:ext>
            </a:extLst>
          </a:blip>
          <a:stretch>
            <a:fillRect/>
          </a:stretch>
        </p:blipFill>
        <p:spPr>
          <a:xfrm>
            <a:off x="1523999" y="2061530"/>
            <a:ext cx="5055451" cy="4010658"/>
          </a:xfrm>
          <a:prstGeom prst="rect">
            <a:avLst/>
          </a:prstGeom>
        </p:spPr>
      </p:pic>
      <p:sp>
        <p:nvSpPr>
          <p:cNvPr id="6" name="TextBox 5">
            <a:extLst>
              <a:ext uri="{FF2B5EF4-FFF2-40B4-BE49-F238E27FC236}">
                <a16:creationId xmlns:a16="http://schemas.microsoft.com/office/drawing/2014/main" id="{E10066BF-54AA-4B4E-808A-F50A93E9D358}"/>
              </a:ext>
            </a:extLst>
          </p:cNvPr>
          <p:cNvSpPr txBox="1"/>
          <p:nvPr/>
        </p:nvSpPr>
        <p:spPr>
          <a:xfrm>
            <a:off x="8249921" y="2631440"/>
            <a:ext cx="184731" cy="369332"/>
          </a:xfrm>
          <a:prstGeom prst="rect">
            <a:avLst/>
          </a:prstGeom>
          <a:noFill/>
        </p:spPr>
        <p:txBody>
          <a:bodyPr wrap="none" rtlCol="0">
            <a:spAutoFit/>
          </a:bodyPr>
          <a:lstStyle/>
          <a:p>
            <a:endParaRPr lang="en-US" dirty="0"/>
          </a:p>
        </p:txBody>
      </p:sp>
      <p:sp>
        <p:nvSpPr>
          <p:cNvPr id="12" name="Content Placeholder 2">
            <a:extLst>
              <a:ext uri="{FF2B5EF4-FFF2-40B4-BE49-F238E27FC236}">
                <a16:creationId xmlns:a16="http://schemas.microsoft.com/office/drawing/2014/main" id="{A286727B-12B0-417A-B1EE-E48C61AE8401}"/>
              </a:ext>
            </a:extLst>
          </p:cNvPr>
          <p:cNvSpPr txBox="1">
            <a:spLocks/>
          </p:cNvSpPr>
          <p:nvPr/>
        </p:nvSpPr>
        <p:spPr bwMode="auto">
          <a:xfrm>
            <a:off x="7000874" y="1975802"/>
            <a:ext cx="4872921" cy="343915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t>By adoption, state associations may create instant replay procedures that permit game or replay officials to use a replay monitor during state postseason contests to determine if a decision by the on-field game officials is incorrect.</a:t>
            </a:r>
          </a:p>
        </p:txBody>
      </p:sp>
    </p:spTree>
    <p:extLst>
      <p:ext uri="{BB962C8B-B14F-4D97-AF65-F5344CB8AC3E}">
        <p14:creationId xmlns:p14="http://schemas.microsoft.com/office/powerpoint/2010/main" val="3482776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08FE0-7C4F-4C41-952F-AE871A8B5CF9}"/>
              </a:ext>
            </a:extLst>
          </p:cNvPr>
          <p:cNvSpPr>
            <a:spLocks noGrp="1"/>
          </p:cNvSpPr>
          <p:nvPr>
            <p:ph type="title"/>
          </p:nvPr>
        </p:nvSpPr>
        <p:spPr/>
        <p:txBody>
          <a:bodyPr/>
          <a:lstStyle/>
          <a:p>
            <a:pPr algn="ctr"/>
            <a:r>
              <a:rPr lang="en-US" dirty="0"/>
              <a:t>FOOTBALL JERSEY NUMBERS </a:t>
            </a:r>
            <a:br>
              <a:rPr lang="en-US" dirty="0"/>
            </a:br>
            <a:r>
              <a:rPr lang="en-US" dirty="0"/>
              <a:t>RULE 1-5-1</a:t>
            </a:r>
            <a:r>
              <a:rPr lang="en-US" cap="none" dirty="0"/>
              <a:t>c</a:t>
            </a:r>
            <a:endParaRPr lang="en-US" dirty="0"/>
          </a:p>
        </p:txBody>
      </p:sp>
      <p:sp>
        <p:nvSpPr>
          <p:cNvPr id="4" name="Footer Placeholder 3">
            <a:extLst>
              <a:ext uri="{FF2B5EF4-FFF2-40B4-BE49-F238E27FC236}">
                <a16:creationId xmlns:a16="http://schemas.microsoft.com/office/drawing/2014/main" id="{98F407D0-9353-4EE2-88B9-F00E8467DDC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18" name="Content Placeholder 17">
            <a:extLst>
              <a:ext uri="{FF2B5EF4-FFF2-40B4-BE49-F238E27FC236}">
                <a16:creationId xmlns:a16="http://schemas.microsoft.com/office/drawing/2014/main" id="{F921BBBA-B23B-4BA7-876D-9B04C3C91FE4}"/>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316507" y="2213753"/>
            <a:ext cx="6613056" cy="4042210"/>
          </a:xfrm>
        </p:spPr>
      </p:pic>
      <p:sp>
        <p:nvSpPr>
          <p:cNvPr id="19" name="Content Placeholder 2">
            <a:extLst>
              <a:ext uri="{FF2B5EF4-FFF2-40B4-BE49-F238E27FC236}">
                <a16:creationId xmlns:a16="http://schemas.microsoft.com/office/drawing/2014/main" id="{6FD2F367-0E02-4166-844F-274771D2F82C}"/>
              </a:ext>
            </a:extLst>
          </p:cNvPr>
          <p:cNvSpPr txBox="1">
            <a:spLocks/>
          </p:cNvSpPr>
          <p:nvPr/>
        </p:nvSpPr>
        <p:spPr bwMode="auto">
          <a:xfrm>
            <a:off x="8143875" y="2543175"/>
            <a:ext cx="3823758" cy="3128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800" b="0" i="0" u="none" strike="noStrike" kern="1200" cap="none" spc="0" normalizeH="0" baseline="0" noProof="0" dirty="0">
                <a:ln>
                  <a:noFill/>
                </a:ln>
                <a:solidFill>
                  <a:srgbClr val="414B56"/>
                </a:solidFill>
                <a:effectLst/>
                <a:uLnTx/>
                <a:uFillTx/>
                <a:latin typeface="Calibri"/>
                <a:ea typeface="+mn-ea"/>
                <a:cs typeface="+mn-cs"/>
              </a:rPr>
              <a:t>The entire body of the number (the continuous horizontal bars and vertical strokes) exclusive of any border(s) shall be approximately 1</a:t>
            </a:r>
            <a:r>
              <a:rPr lang="en-US" sz="2800" dirty="0">
                <a:solidFill>
                  <a:srgbClr val="414B56"/>
                </a:solidFill>
                <a:latin typeface="Calibri"/>
              </a:rPr>
              <a:t>½ </a:t>
            </a:r>
            <a:r>
              <a:rPr kumimoji="0" lang="en-US" sz="2800" b="0" i="0" u="none" strike="noStrike" kern="1200" cap="none" spc="0" normalizeH="0" baseline="0" noProof="0" dirty="0">
                <a:ln>
                  <a:noFill/>
                </a:ln>
                <a:solidFill>
                  <a:srgbClr val="414B56"/>
                </a:solidFill>
                <a:effectLst/>
                <a:uLnTx/>
                <a:uFillTx/>
                <a:latin typeface="Calibri"/>
                <a:ea typeface="+mn-ea"/>
                <a:cs typeface="+mn-cs"/>
              </a:rPr>
              <a:t>– inches wide.</a:t>
            </a:r>
          </a:p>
        </p:txBody>
      </p:sp>
    </p:spTree>
    <p:extLst>
      <p:ext uri="{BB962C8B-B14F-4D97-AF65-F5344CB8AC3E}">
        <p14:creationId xmlns:p14="http://schemas.microsoft.com/office/powerpoint/2010/main" val="2815547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24C61-97A6-4327-AAF3-31031972F0D8}"/>
              </a:ext>
            </a:extLst>
          </p:cNvPr>
          <p:cNvSpPr>
            <a:spLocks noGrp="1"/>
          </p:cNvSpPr>
          <p:nvPr>
            <p:ph type="title"/>
          </p:nvPr>
        </p:nvSpPr>
        <p:spPr/>
        <p:txBody>
          <a:bodyPr/>
          <a:lstStyle/>
          <a:p>
            <a:pPr algn="ctr"/>
            <a:r>
              <a:rPr lang="en-US" dirty="0"/>
              <a:t>Football JERSEY numbers </a:t>
            </a:r>
            <a:br>
              <a:rPr lang="en-US" dirty="0"/>
            </a:br>
            <a:r>
              <a:rPr lang="en-US" dirty="0"/>
              <a:t>RULES 1-5-1</a:t>
            </a:r>
            <a:r>
              <a:rPr lang="en-US" cap="none" dirty="0"/>
              <a:t>c,</a:t>
            </a:r>
            <a:r>
              <a:rPr lang="en-US" dirty="0"/>
              <a:t> 1-5-1</a:t>
            </a:r>
            <a:r>
              <a:rPr lang="en-US" cap="none" dirty="0"/>
              <a:t>c</a:t>
            </a:r>
            <a:r>
              <a:rPr lang="en-US" dirty="0"/>
              <a:t>(6) (NEW)</a:t>
            </a:r>
          </a:p>
        </p:txBody>
      </p:sp>
      <p:sp>
        <p:nvSpPr>
          <p:cNvPr id="3" name="Content Placeholder 2">
            <a:extLst>
              <a:ext uri="{FF2B5EF4-FFF2-40B4-BE49-F238E27FC236}">
                <a16:creationId xmlns:a16="http://schemas.microsoft.com/office/drawing/2014/main" id="{F44A4B71-CA34-4124-AA21-FB84A92F1368}"/>
              </a:ext>
            </a:extLst>
          </p:cNvPr>
          <p:cNvSpPr>
            <a:spLocks noGrp="1"/>
          </p:cNvSpPr>
          <p:nvPr>
            <p:ph idx="1"/>
          </p:nvPr>
        </p:nvSpPr>
        <p:spPr>
          <a:xfrm>
            <a:off x="1940985" y="5042399"/>
            <a:ext cx="10026649" cy="1285377"/>
          </a:xfrm>
        </p:spPr>
        <p:txBody>
          <a:bodyPr/>
          <a:lstStyle/>
          <a:p>
            <a:pPr marL="0" indent="0">
              <a:buNone/>
            </a:pPr>
            <a:r>
              <a:rPr lang="en-US" dirty="0"/>
              <a:t>The style of the numbers on all four of these jerseys are legal now and will be in 2024 as well.</a:t>
            </a:r>
            <a:endParaRPr lang="en-US" sz="4800" dirty="0"/>
          </a:p>
        </p:txBody>
      </p:sp>
      <p:sp>
        <p:nvSpPr>
          <p:cNvPr id="4" name="Footer Placeholder 3">
            <a:extLst>
              <a:ext uri="{FF2B5EF4-FFF2-40B4-BE49-F238E27FC236}">
                <a16:creationId xmlns:a16="http://schemas.microsoft.com/office/drawing/2014/main" id="{E59B190E-5967-47B4-983C-0C0684685A7D}"/>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4">
            <a:extLst>
              <a:ext uri="{FF2B5EF4-FFF2-40B4-BE49-F238E27FC236}">
                <a16:creationId xmlns:a16="http://schemas.microsoft.com/office/drawing/2014/main" id="{10BB4A47-A01E-4504-9A35-2467775FBA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40984" y="1989139"/>
            <a:ext cx="10026649" cy="2794496"/>
          </a:xfrm>
          <a:prstGeom prst="rect">
            <a:avLst/>
          </a:prstGeom>
        </p:spPr>
      </p:pic>
      <p:grpSp>
        <p:nvGrpSpPr>
          <p:cNvPr id="6" name="Group 5">
            <a:extLst>
              <a:ext uri="{FF2B5EF4-FFF2-40B4-BE49-F238E27FC236}">
                <a16:creationId xmlns:a16="http://schemas.microsoft.com/office/drawing/2014/main" id="{6D66B3DB-7DB3-4F5D-8CD6-9D10C3B2BBFD}"/>
              </a:ext>
            </a:extLst>
          </p:cNvPr>
          <p:cNvGrpSpPr/>
          <p:nvPr/>
        </p:nvGrpSpPr>
        <p:grpSpPr>
          <a:xfrm>
            <a:off x="1894945" y="1949490"/>
            <a:ext cx="7962885" cy="495053"/>
            <a:chOff x="1123950" y="3211177"/>
            <a:chExt cx="6143625" cy="381949"/>
          </a:xfrm>
        </p:grpSpPr>
        <p:sp>
          <p:nvSpPr>
            <p:cNvPr id="7" name="TextBox 6">
              <a:extLst>
                <a:ext uri="{FF2B5EF4-FFF2-40B4-BE49-F238E27FC236}">
                  <a16:creationId xmlns:a16="http://schemas.microsoft.com/office/drawing/2014/main" id="{6658FC82-0A80-4470-B03D-EC049EB1A77A}"/>
                </a:ext>
              </a:extLst>
            </p:cNvPr>
            <p:cNvSpPr txBox="1"/>
            <p:nvPr/>
          </p:nvSpPr>
          <p:spPr>
            <a:xfrm>
              <a:off x="1123950" y="3223794"/>
              <a:ext cx="28575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A</a:t>
              </a:r>
            </a:p>
          </p:txBody>
        </p:sp>
        <p:sp>
          <p:nvSpPr>
            <p:cNvPr id="8" name="TextBox 7">
              <a:extLst>
                <a:ext uri="{FF2B5EF4-FFF2-40B4-BE49-F238E27FC236}">
                  <a16:creationId xmlns:a16="http://schemas.microsoft.com/office/drawing/2014/main" id="{51A989F4-70A0-4C36-9A89-E44328ADCAB1}"/>
                </a:ext>
              </a:extLst>
            </p:cNvPr>
            <p:cNvSpPr txBox="1"/>
            <p:nvPr/>
          </p:nvSpPr>
          <p:spPr>
            <a:xfrm>
              <a:off x="3076575" y="3223794"/>
              <a:ext cx="28575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B</a:t>
              </a:r>
            </a:p>
          </p:txBody>
        </p:sp>
        <p:sp>
          <p:nvSpPr>
            <p:cNvPr id="9" name="TextBox 8">
              <a:extLst>
                <a:ext uri="{FF2B5EF4-FFF2-40B4-BE49-F238E27FC236}">
                  <a16:creationId xmlns:a16="http://schemas.microsoft.com/office/drawing/2014/main" id="{4E2BEDE0-F88B-4E46-A3FD-4F147CCCFEF3}"/>
                </a:ext>
              </a:extLst>
            </p:cNvPr>
            <p:cNvSpPr txBox="1"/>
            <p:nvPr/>
          </p:nvSpPr>
          <p:spPr>
            <a:xfrm>
              <a:off x="6981825" y="3211177"/>
              <a:ext cx="28575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D</a:t>
              </a:r>
            </a:p>
          </p:txBody>
        </p:sp>
        <p:sp>
          <p:nvSpPr>
            <p:cNvPr id="10" name="TextBox 9">
              <a:extLst>
                <a:ext uri="{FF2B5EF4-FFF2-40B4-BE49-F238E27FC236}">
                  <a16:creationId xmlns:a16="http://schemas.microsoft.com/office/drawing/2014/main" id="{78BE6A6D-9630-4AA5-B38B-7782D1240212}"/>
                </a:ext>
              </a:extLst>
            </p:cNvPr>
            <p:cNvSpPr txBox="1"/>
            <p:nvPr/>
          </p:nvSpPr>
          <p:spPr>
            <a:xfrm>
              <a:off x="5029200" y="3211177"/>
              <a:ext cx="28575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C</a:t>
              </a:r>
            </a:p>
          </p:txBody>
        </p:sp>
      </p:grpSp>
    </p:spTree>
    <p:extLst>
      <p:ext uri="{BB962C8B-B14F-4D97-AF65-F5344CB8AC3E}">
        <p14:creationId xmlns:p14="http://schemas.microsoft.com/office/powerpoint/2010/main" val="1111551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7B2B2-8E9C-4C20-BC38-0814C066CF4C}"/>
              </a:ext>
            </a:extLst>
          </p:cNvPr>
          <p:cNvSpPr>
            <a:spLocks noGrp="1"/>
          </p:cNvSpPr>
          <p:nvPr>
            <p:ph type="title"/>
          </p:nvPr>
        </p:nvSpPr>
        <p:spPr/>
        <p:txBody>
          <a:bodyPr/>
          <a:lstStyle/>
          <a:p>
            <a:pPr algn="ctr"/>
            <a:r>
              <a:rPr lang="en-US" dirty="0"/>
              <a:t>Football JERSEY numbers </a:t>
            </a:r>
            <a:br>
              <a:rPr lang="en-US" dirty="0"/>
            </a:br>
            <a:r>
              <a:rPr lang="en-US" dirty="0"/>
              <a:t>RULES 1-5-1</a:t>
            </a:r>
            <a:r>
              <a:rPr lang="en-US" cap="none" dirty="0"/>
              <a:t>c,</a:t>
            </a:r>
            <a:r>
              <a:rPr lang="en-US" dirty="0"/>
              <a:t> 1-5-1</a:t>
            </a:r>
            <a:r>
              <a:rPr lang="en-US" cap="none" dirty="0"/>
              <a:t>c</a:t>
            </a:r>
            <a:r>
              <a:rPr lang="en-US" dirty="0"/>
              <a:t>(6) (NEW)</a:t>
            </a:r>
          </a:p>
        </p:txBody>
      </p:sp>
      <p:sp>
        <p:nvSpPr>
          <p:cNvPr id="3" name="Content Placeholder 2">
            <a:extLst>
              <a:ext uri="{FF2B5EF4-FFF2-40B4-BE49-F238E27FC236}">
                <a16:creationId xmlns:a16="http://schemas.microsoft.com/office/drawing/2014/main" id="{74007B84-0B09-4A36-BD07-F2C2998172A0}"/>
              </a:ext>
            </a:extLst>
          </p:cNvPr>
          <p:cNvSpPr>
            <a:spLocks noGrp="1"/>
          </p:cNvSpPr>
          <p:nvPr>
            <p:ph idx="1"/>
          </p:nvPr>
        </p:nvSpPr>
        <p:spPr>
          <a:xfrm>
            <a:off x="1940985" y="5039286"/>
            <a:ext cx="10026649" cy="1288490"/>
          </a:xfrm>
        </p:spPr>
        <p:txBody>
          <a:bodyPr/>
          <a:lstStyle/>
          <a:p>
            <a:pPr marL="0" indent="0">
              <a:buNone/>
            </a:pPr>
            <a:r>
              <a:rPr lang="en-US" dirty="0"/>
              <a:t>The style of the numbers on these jerseys are legal through the 2023 season. The following four types of number designs will be illegal in 2024.</a:t>
            </a:r>
          </a:p>
          <a:p>
            <a:pPr marL="0" indent="0">
              <a:buNone/>
            </a:pPr>
            <a:endParaRPr lang="en-US" dirty="0"/>
          </a:p>
        </p:txBody>
      </p:sp>
      <p:sp>
        <p:nvSpPr>
          <p:cNvPr id="4" name="Footer Placeholder 3">
            <a:extLst>
              <a:ext uri="{FF2B5EF4-FFF2-40B4-BE49-F238E27FC236}">
                <a16:creationId xmlns:a16="http://schemas.microsoft.com/office/drawing/2014/main" id="{7DB4FFB1-03CD-4D8D-B559-03E8CEC49838}"/>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4">
            <a:extLst>
              <a:ext uri="{FF2B5EF4-FFF2-40B4-BE49-F238E27FC236}">
                <a16:creationId xmlns:a16="http://schemas.microsoft.com/office/drawing/2014/main" id="{296205BF-8730-4EE5-BC2C-86E5545C6E8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40985" y="1989139"/>
            <a:ext cx="10026649" cy="2791383"/>
          </a:xfrm>
          <a:prstGeom prst="rect">
            <a:avLst/>
          </a:prstGeom>
        </p:spPr>
      </p:pic>
      <p:grpSp>
        <p:nvGrpSpPr>
          <p:cNvPr id="6" name="Group 5">
            <a:extLst>
              <a:ext uri="{FF2B5EF4-FFF2-40B4-BE49-F238E27FC236}">
                <a16:creationId xmlns:a16="http://schemas.microsoft.com/office/drawing/2014/main" id="{9F732576-E87D-4833-846F-8A919914D58C}"/>
              </a:ext>
            </a:extLst>
          </p:cNvPr>
          <p:cNvGrpSpPr/>
          <p:nvPr/>
        </p:nvGrpSpPr>
        <p:grpSpPr>
          <a:xfrm>
            <a:off x="1900525" y="1953956"/>
            <a:ext cx="7962884" cy="495052"/>
            <a:chOff x="1123950" y="3211177"/>
            <a:chExt cx="6143625" cy="381949"/>
          </a:xfrm>
        </p:grpSpPr>
        <p:sp>
          <p:nvSpPr>
            <p:cNvPr id="7" name="TextBox 6">
              <a:extLst>
                <a:ext uri="{FF2B5EF4-FFF2-40B4-BE49-F238E27FC236}">
                  <a16:creationId xmlns:a16="http://schemas.microsoft.com/office/drawing/2014/main" id="{45525760-705D-4EA9-9EF8-76EE08F9E17F}"/>
                </a:ext>
              </a:extLst>
            </p:cNvPr>
            <p:cNvSpPr txBox="1"/>
            <p:nvPr/>
          </p:nvSpPr>
          <p:spPr>
            <a:xfrm>
              <a:off x="1123950" y="3223794"/>
              <a:ext cx="28575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A</a:t>
              </a:r>
            </a:p>
          </p:txBody>
        </p:sp>
        <p:sp>
          <p:nvSpPr>
            <p:cNvPr id="8" name="TextBox 7">
              <a:extLst>
                <a:ext uri="{FF2B5EF4-FFF2-40B4-BE49-F238E27FC236}">
                  <a16:creationId xmlns:a16="http://schemas.microsoft.com/office/drawing/2014/main" id="{D8D9F91F-13BD-4DB6-B2B4-A1FD05B998D6}"/>
                </a:ext>
              </a:extLst>
            </p:cNvPr>
            <p:cNvSpPr txBox="1"/>
            <p:nvPr/>
          </p:nvSpPr>
          <p:spPr>
            <a:xfrm>
              <a:off x="3076575" y="3223794"/>
              <a:ext cx="28575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B</a:t>
              </a:r>
            </a:p>
          </p:txBody>
        </p:sp>
        <p:sp>
          <p:nvSpPr>
            <p:cNvPr id="9" name="TextBox 8">
              <a:extLst>
                <a:ext uri="{FF2B5EF4-FFF2-40B4-BE49-F238E27FC236}">
                  <a16:creationId xmlns:a16="http://schemas.microsoft.com/office/drawing/2014/main" id="{108D6856-2FD3-473E-823B-60F9C24A5784}"/>
                </a:ext>
              </a:extLst>
            </p:cNvPr>
            <p:cNvSpPr txBox="1"/>
            <p:nvPr/>
          </p:nvSpPr>
          <p:spPr>
            <a:xfrm>
              <a:off x="6981825" y="3211177"/>
              <a:ext cx="28575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D</a:t>
              </a:r>
            </a:p>
          </p:txBody>
        </p:sp>
        <p:sp>
          <p:nvSpPr>
            <p:cNvPr id="10" name="TextBox 9">
              <a:extLst>
                <a:ext uri="{FF2B5EF4-FFF2-40B4-BE49-F238E27FC236}">
                  <a16:creationId xmlns:a16="http://schemas.microsoft.com/office/drawing/2014/main" id="{C8932AF1-D697-47F7-B4C5-3620F54A1C7F}"/>
                </a:ext>
              </a:extLst>
            </p:cNvPr>
            <p:cNvSpPr txBox="1"/>
            <p:nvPr/>
          </p:nvSpPr>
          <p:spPr>
            <a:xfrm>
              <a:off x="5029200" y="3211177"/>
              <a:ext cx="28575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C</a:t>
              </a:r>
            </a:p>
          </p:txBody>
        </p:sp>
      </p:grpSp>
    </p:spTree>
    <p:extLst>
      <p:ext uri="{BB962C8B-B14F-4D97-AF65-F5344CB8AC3E}">
        <p14:creationId xmlns:p14="http://schemas.microsoft.com/office/powerpoint/2010/main" val="1308886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460FD75-E7E1-45AE-A2C9-8A6111904C6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69687" y="1989137"/>
            <a:ext cx="5481371" cy="4343400"/>
          </a:xfrm>
          <a:prstGeom prst="rect">
            <a:avLst/>
          </a:prstGeom>
        </p:spPr>
      </p:pic>
      <p:sp>
        <p:nvSpPr>
          <p:cNvPr id="2" name="Title 1">
            <a:extLst>
              <a:ext uri="{FF2B5EF4-FFF2-40B4-BE49-F238E27FC236}">
                <a16:creationId xmlns:a16="http://schemas.microsoft.com/office/drawing/2014/main" id="{A86CC6C3-2E90-446C-BDDE-6B9E76861D58}"/>
              </a:ext>
            </a:extLst>
          </p:cNvPr>
          <p:cNvSpPr>
            <a:spLocks noGrp="1"/>
          </p:cNvSpPr>
          <p:nvPr>
            <p:ph type="title"/>
          </p:nvPr>
        </p:nvSpPr>
        <p:spPr/>
        <p:txBody>
          <a:bodyPr/>
          <a:lstStyle/>
          <a:p>
            <a:pPr algn="ctr"/>
            <a:r>
              <a:rPr lang="en-US" dirty="0"/>
              <a:t>FORMATION </a:t>
            </a:r>
            <a:br>
              <a:rPr lang="en-US" dirty="0"/>
            </a:br>
            <a:r>
              <a:rPr lang="en-US" dirty="0" err="1"/>
              <a:t>ruleS</a:t>
            </a:r>
            <a:r>
              <a:rPr lang="en-US" dirty="0"/>
              <a:t> 2-14-1, 7-2-5</a:t>
            </a:r>
            <a:r>
              <a:rPr lang="en-US" cap="none" dirty="0"/>
              <a:t>a</a:t>
            </a:r>
            <a:endParaRPr lang="en-US" dirty="0"/>
          </a:p>
        </p:txBody>
      </p:sp>
      <p:sp>
        <p:nvSpPr>
          <p:cNvPr id="3" name="Content Placeholder 2">
            <a:extLst>
              <a:ext uri="{FF2B5EF4-FFF2-40B4-BE49-F238E27FC236}">
                <a16:creationId xmlns:a16="http://schemas.microsoft.com/office/drawing/2014/main" id="{31949514-E6B2-41DC-97EF-379C589EE7F5}"/>
              </a:ext>
            </a:extLst>
          </p:cNvPr>
          <p:cNvSpPr>
            <a:spLocks noGrp="1"/>
          </p:cNvSpPr>
          <p:nvPr>
            <p:ph idx="1"/>
          </p:nvPr>
        </p:nvSpPr>
        <p:spPr>
          <a:xfrm>
            <a:off x="7107320" y="2343150"/>
            <a:ext cx="4860314" cy="3615934"/>
          </a:xfrm>
        </p:spPr>
        <p:txBody>
          <a:bodyPr/>
          <a:lstStyle/>
          <a:p>
            <a:pPr marL="0" indent="0">
              <a:buNone/>
            </a:pPr>
            <a:r>
              <a:rPr lang="en-US" sz="2800" dirty="0"/>
              <a:t>A scrimmage formation requires a minimum of five A players legally on their line and no more than four players behind their line at the snap. This formation would be a foul at the snap.</a:t>
            </a:r>
          </a:p>
        </p:txBody>
      </p:sp>
      <p:sp>
        <p:nvSpPr>
          <p:cNvPr id="4" name="Footer Placeholder 3">
            <a:extLst>
              <a:ext uri="{FF2B5EF4-FFF2-40B4-BE49-F238E27FC236}">
                <a16:creationId xmlns:a16="http://schemas.microsoft.com/office/drawing/2014/main" id="{B2FB5CD6-DD37-41B2-A212-092C5D10505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2354686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9689D-D34B-4C30-AACF-417DF2B37FAD}"/>
              </a:ext>
            </a:extLst>
          </p:cNvPr>
          <p:cNvSpPr>
            <a:spLocks noGrp="1"/>
          </p:cNvSpPr>
          <p:nvPr>
            <p:ph type="title"/>
          </p:nvPr>
        </p:nvSpPr>
        <p:spPr/>
        <p:txBody>
          <a:bodyPr/>
          <a:lstStyle/>
          <a:p>
            <a:pPr algn="ctr"/>
            <a:r>
              <a:rPr lang="en-US" dirty="0"/>
              <a:t>FORMATION </a:t>
            </a:r>
            <a:br>
              <a:rPr lang="en-US" dirty="0"/>
            </a:br>
            <a:r>
              <a:rPr lang="en-US" dirty="0" err="1"/>
              <a:t>ruleS</a:t>
            </a:r>
            <a:r>
              <a:rPr lang="en-US" dirty="0"/>
              <a:t> 2-14-1, 7-2-5</a:t>
            </a:r>
            <a:r>
              <a:rPr lang="en-US" cap="none" dirty="0"/>
              <a:t>a</a:t>
            </a:r>
            <a:endParaRPr lang="en-US" dirty="0"/>
          </a:p>
        </p:txBody>
      </p:sp>
      <p:sp>
        <p:nvSpPr>
          <p:cNvPr id="4" name="Footer Placeholder 3">
            <a:extLst>
              <a:ext uri="{FF2B5EF4-FFF2-40B4-BE49-F238E27FC236}">
                <a16:creationId xmlns:a16="http://schemas.microsoft.com/office/drawing/2014/main" id="{931B599D-0521-4D53-BF3F-3FDD1CA069BE}"/>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8" name="Content Placeholder 2">
            <a:extLst>
              <a:ext uri="{FF2B5EF4-FFF2-40B4-BE49-F238E27FC236}">
                <a16:creationId xmlns:a16="http://schemas.microsoft.com/office/drawing/2014/main" id="{22184A28-7E40-46F1-8392-5839511AE695}"/>
              </a:ext>
            </a:extLst>
          </p:cNvPr>
          <p:cNvSpPr txBox="1">
            <a:spLocks/>
          </p:cNvSpPr>
          <p:nvPr/>
        </p:nvSpPr>
        <p:spPr bwMode="auto">
          <a:xfrm>
            <a:off x="7107320" y="2400300"/>
            <a:ext cx="4860314" cy="35587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800" b="0" i="0" u="none" strike="noStrike" kern="1200" cap="none" spc="0" normalizeH="0" baseline="0" noProof="0" dirty="0">
                <a:ln>
                  <a:noFill/>
                </a:ln>
                <a:solidFill>
                  <a:srgbClr val="414B56"/>
                </a:solidFill>
                <a:effectLst/>
                <a:uLnTx/>
                <a:uFillTx/>
                <a:latin typeface="Calibri"/>
                <a:ea typeface="+mn-ea"/>
                <a:cs typeface="+mn-cs"/>
              </a:rPr>
              <a:t>Even though there are only 10 Team A players on the field, because there are at least five linemen properly numbered and no more than four backs, this formation is legal.</a:t>
            </a:r>
          </a:p>
        </p:txBody>
      </p:sp>
      <p:pic>
        <p:nvPicPr>
          <p:cNvPr id="5" name="Picture 4">
            <a:extLst>
              <a:ext uri="{FF2B5EF4-FFF2-40B4-BE49-F238E27FC236}">
                <a16:creationId xmlns:a16="http://schemas.microsoft.com/office/drawing/2014/main" id="{5005B4FA-3525-44F4-835B-7374A65403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53082" y="2259015"/>
            <a:ext cx="5601227" cy="2868611"/>
          </a:xfrm>
          <a:prstGeom prst="rect">
            <a:avLst/>
          </a:prstGeom>
        </p:spPr>
      </p:pic>
    </p:spTree>
    <p:extLst>
      <p:ext uri="{BB962C8B-B14F-4D97-AF65-F5344CB8AC3E}">
        <p14:creationId xmlns:p14="http://schemas.microsoft.com/office/powerpoint/2010/main" val="1667548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4">
            <a:extLst>
              <a:ext uri="{FF2B5EF4-FFF2-40B4-BE49-F238E27FC236}">
                <a16:creationId xmlns:a16="http://schemas.microsoft.com/office/drawing/2014/main" id="{08BF4F54-1CB7-4302-8B6F-6E2C40DD7DE2}"/>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670860" y="1989137"/>
            <a:ext cx="4960163" cy="4343400"/>
          </a:xfrm>
        </p:spPr>
      </p:pic>
      <p:sp>
        <p:nvSpPr>
          <p:cNvPr id="2" name="Title 1">
            <a:extLst>
              <a:ext uri="{FF2B5EF4-FFF2-40B4-BE49-F238E27FC236}">
                <a16:creationId xmlns:a16="http://schemas.microsoft.com/office/drawing/2014/main" id="{DD6A48E7-9228-4CDC-859A-BE08985F3DA8}"/>
              </a:ext>
            </a:extLst>
          </p:cNvPr>
          <p:cNvSpPr>
            <a:spLocks noGrp="1"/>
          </p:cNvSpPr>
          <p:nvPr>
            <p:ph type="title"/>
          </p:nvPr>
        </p:nvSpPr>
        <p:spPr/>
        <p:txBody>
          <a:bodyPr/>
          <a:lstStyle/>
          <a:p>
            <a:pPr algn="ctr"/>
            <a:r>
              <a:rPr lang="en-US" dirty="0"/>
              <a:t>PLAY CLOCK </a:t>
            </a:r>
            <a:br>
              <a:rPr lang="en-US" dirty="0"/>
            </a:br>
            <a:r>
              <a:rPr lang="en-US" dirty="0"/>
              <a:t>RULES 2-35, 3-6-1, 3-6-2</a:t>
            </a:r>
            <a:r>
              <a:rPr lang="en-US" cap="none" dirty="0"/>
              <a:t>a,</a:t>
            </a:r>
            <a:r>
              <a:rPr lang="en-US" dirty="0"/>
              <a:t> 7-2-1</a:t>
            </a:r>
          </a:p>
        </p:txBody>
      </p:sp>
      <p:sp>
        <p:nvSpPr>
          <p:cNvPr id="4" name="Footer Placeholder 3">
            <a:extLst>
              <a:ext uri="{FF2B5EF4-FFF2-40B4-BE49-F238E27FC236}">
                <a16:creationId xmlns:a16="http://schemas.microsoft.com/office/drawing/2014/main" id="{606E3595-EF7E-4A60-80E9-BFE1CE241CDE}"/>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8" name="Content Placeholder 2">
            <a:extLst>
              <a:ext uri="{FF2B5EF4-FFF2-40B4-BE49-F238E27FC236}">
                <a16:creationId xmlns:a16="http://schemas.microsoft.com/office/drawing/2014/main" id="{538D818E-6D2E-4535-8699-2770F6ECB423}"/>
              </a:ext>
            </a:extLst>
          </p:cNvPr>
          <p:cNvSpPr txBox="1">
            <a:spLocks/>
          </p:cNvSpPr>
          <p:nvPr/>
        </p:nvSpPr>
        <p:spPr bwMode="auto">
          <a:xfrm>
            <a:off x="6791325" y="2328863"/>
            <a:ext cx="5176309" cy="36302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800" b="0" i="0" u="none" strike="noStrike" kern="1200" cap="none" spc="0" normalizeH="0" baseline="0" noProof="0" dirty="0">
                <a:ln>
                  <a:noFill/>
                </a:ln>
                <a:solidFill>
                  <a:srgbClr val="414B56"/>
                </a:solidFill>
                <a:effectLst/>
                <a:uLnTx/>
                <a:uFillTx/>
                <a:latin typeface="Calibri"/>
                <a:ea typeface="+mn-ea"/>
                <a:cs typeface="+mn-cs"/>
              </a:rPr>
              <a:t>Referee gives ready-for-play signal and 25-second play clock begins before a try following a score; to start </a:t>
            </a:r>
            <a:r>
              <a:rPr lang="en-US" sz="2800" dirty="0">
                <a:solidFill>
                  <a:srgbClr val="414B56"/>
                </a:solidFill>
                <a:latin typeface="Calibri"/>
              </a:rPr>
              <a:t>a </a:t>
            </a:r>
            <a:r>
              <a:rPr kumimoji="0" lang="en-US" sz="2800" b="0" i="0" u="none" strike="noStrike" kern="1200" cap="none" spc="0" normalizeH="0" baseline="0" noProof="0" dirty="0">
                <a:ln>
                  <a:noFill/>
                </a:ln>
                <a:solidFill>
                  <a:srgbClr val="414B56"/>
                </a:solidFill>
                <a:effectLst/>
                <a:uLnTx/>
                <a:uFillTx/>
                <a:latin typeface="Calibri"/>
                <a:ea typeface="+mn-ea"/>
                <a:cs typeface="+mn-cs"/>
              </a:rPr>
              <a:t>period or overtime series; following administration of an inadvertent whistle; following a charged timeout and following an officials timeout.</a:t>
            </a:r>
            <a:endParaRPr kumimoji="0" lang="en-US" sz="3600" b="0" i="0" u="none" strike="noStrike" kern="1200" cap="none" spc="0" normalizeH="0" baseline="0" noProof="0" dirty="0">
              <a:ln>
                <a:noFill/>
              </a:ln>
              <a:solidFill>
                <a:srgbClr val="414B56"/>
              </a:solidFill>
              <a:effectLst/>
              <a:uLnTx/>
              <a:uFillTx/>
              <a:latin typeface="Calibri"/>
              <a:ea typeface="+mn-ea"/>
              <a:cs typeface="+mn-cs"/>
            </a:endParaRPr>
          </a:p>
        </p:txBody>
      </p:sp>
    </p:spTree>
    <p:extLst>
      <p:ext uri="{BB962C8B-B14F-4D97-AF65-F5344CB8AC3E}">
        <p14:creationId xmlns:p14="http://schemas.microsoft.com/office/powerpoint/2010/main" val="2844267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2BEE-BACB-4995-8F47-BBF7D4C7ADFE}"/>
              </a:ext>
            </a:extLst>
          </p:cNvPr>
          <p:cNvSpPr>
            <a:spLocks noGrp="1"/>
          </p:cNvSpPr>
          <p:nvPr>
            <p:ph type="title"/>
          </p:nvPr>
        </p:nvSpPr>
        <p:spPr/>
        <p:txBody>
          <a:bodyPr/>
          <a:lstStyle/>
          <a:p>
            <a:pPr algn="ctr"/>
            <a:r>
              <a:rPr lang="en-US" dirty="0">
                <a:solidFill>
                  <a:srgbClr val="1F497D"/>
                </a:solidFill>
              </a:rPr>
              <a:t>PLAY CLOCK </a:t>
            </a:r>
            <a:br>
              <a:rPr lang="en-US" dirty="0">
                <a:solidFill>
                  <a:srgbClr val="1F497D"/>
                </a:solidFill>
              </a:rPr>
            </a:br>
            <a:r>
              <a:rPr lang="en-US" dirty="0">
                <a:solidFill>
                  <a:srgbClr val="1F497D"/>
                </a:solidFill>
              </a:rPr>
              <a:t>RULES 2-35, 3-6-1, 3-6-2</a:t>
            </a:r>
            <a:r>
              <a:rPr lang="en-US" cap="none" dirty="0">
                <a:solidFill>
                  <a:srgbClr val="1F497D"/>
                </a:solidFill>
              </a:rPr>
              <a:t>a,</a:t>
            </a:r>
            <a:r>
              <a:rPr lang="en-US" dirty="0">
                <a:solidFill>
                  <a:srgbClr val="1F497D"/>
                </a:solidFill>
              </a:rPr>
              <a:t> 7-2-1</a:t>
            </a:r>
            <a:endParaRPr lang="en-US" dirty="0"/>
          </a:p>
        </p:txBody>
      </p:sp>
      <p:sp>
        <p:nvSpPr>
          <p:cNvPr id="3" name="Content Placeholder 2">
            <a:extLst>
              <a:ext uri="{FF2B5EF4-FFF2-40B4-BE49-F238E27FC236}">
                <a16:creationId xmlns:a16="http://schemas.microsoft.com/office/drawing/2014/main" id="{CEE590E6-AE04-4543-9E6A-0DE65078DD2A}"/>
              </a:ext>
            </a:extLst>
          </p:cNvPr>
          <p:cNvSpPr>
            <a:spLocks noGrp="1"/>
          </p:cNvSpPr>
          <p:nvPr>
            <p:ph idx="1"/>
          </p:nvPr>
        </p:nvSpPr>
        <p:spPr/>
        <p:txBody>
          <a:bodyPr/>
          <a:lstStyle/>
          <a:p>
            <a:r>
              <a:rPr lang="en-US" b="1" dirty="0"/>
              <a:t>Administrative Stoppage (25-Second Play Clock)</a:t>
            </a:r>
          </a:p>
          <a:p>
            <a:pPr lvl="1"/>
            <a:r>
              <a:rPr lang="en-US" sz="2800" dirty="0">
                <a:solidFill>
                  <a:srgbClr val="0070C0"/>
                </a:solidFill>
              </a:rPr>
              <a:t>Following a touchback</a:t>
            </a:r>
          </a:p>
          <a:p>
            <a:pPr lvl="1"/>
            <a:r>
              <a:rPr lang="en-US" sz="2800" dirty="0">
                <a:solidFill>
                  <a:srgbClr val="0070C0"/>
                </a:solidFill>
              </a:rPr>
              <a:t>Following a charged time out</a:t>
            </a:r>
          </a:p>
          <a:p>
            <a:pPr lvl="1"/>
            <a:r>
              <a:rPr lang="en-US" sz="2800" dirty="0">
                <a:solidFill>
                  <a:srgbClr val="0070C0"/>
                </a:solidFill>
              </a:rPr>
              <a:t>Following penalty enforcement</a:t>
            </a:r>
          </a:p>
          <a:p>
            <a:pPr lvl="1"/>
            <a:r>
              <a:rPr lang="en-US" sz="2800" dirty="0">
                <a:solidFill>
                  <a:srgbClr val="0070C0"/>
                </a:solidFill>
              </a:rPr>
              <a:t>Following an injury timeout</a:t>
            </a:r>
          </a:p>
          <a:p>
            <a:pPr lvl="1"/>
            <a:r>
              <a:rPr lang="en-US" sz="2800" dirty="0">
                <a:solidFill>
                  <a:srgbClr val="0070C0"/>
                </a:solidFill>
              </a:rPr>
              <a:t>Start of a quarter</a:t>
            </a:r>
          </a:p>
          <a:p>
            <a:pPr lvl="1"/>
            <a:r>
              <a:rPr lang="en-US" sz="2800" dirty="0">
                <a:solidFill>
                  <a:srgbClr val="0070C0"/>
                </a:solidFill>
              </a:rPr>
              <a:t>Following a change of possession</a:t>
            </a:r>
          </a:p>
          <a:p>
            <a:pPr lvl="1"/>
            <a:r>
              <a:rPr lang="en-US" sz="2800" dirty="0">
                <a:solidFill>
                  <a:srgbClr val="0070C0"/>
                </a:solidFill>
              </a:rPr>
              <a:t>Following an official’s timeout for measurement</a:t>
            </a:r>
          </a:p>
          <a:p>
            <a:pPr lvl="1"/>
            <a:r>
              <a:rPr lang="en-US" sz="2800" dirty="0">
                <a:solidFill>
                  <a:srgbClr val="0070C0"/>
                </a:solidFill>
              </a:rPr>
              <a:t>Try for point</a:t>
            </a:r>
          </a:p>
          <a:p>
            <a:pPr lvl="1"/>
            <a:r>
              <a:rPr lang="en-US" sz="2800" dirty="0">
                <a:solidFill>
                  <a:srgbClr val="0070C0"/>
                </a:solidFill>
              </a:rPr>
              <a:t>Free kick following a try, field goal, or safety</a:t>
            </a:r>
          </a:p>
        </p:txBody>
      </p:sp>
      <p:sp>
        <p:nvSpPr>
          <p:cNvPr id="4" name="Footer Placeholder 3">
            <a:extLst>
              <a:ext uri="{FF2B5EF4-FFF2-40B4-BE49-F238E27FC236}">
                <a16:creationId xmlns:a16="http://schemas.microsoft.com/office/drawing/2014/main" id="{66FA2FBD-23E0-438C-BD6C-502036B9B4B5}"/>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240756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8E8DD-8C06-4281-B30C-09C26C491991}"/>
              </a:ext>
            </a:extLst>
          </p:cNvPr>
          <p:cNvSpPr>
            <a:spLocks noGrp="1"/>
          </p:cNvSpPr>
          <p:nvPr>
            <p:ph type="title"/>
          </p:nvPr>
        </p:nvSpPr>
        <p:spPr/>
        <p:txBody>
          <a:bodyPr/>
          <a:lstStyle/>
          <a:p>
            <a:pPr algn="ctr"/>
            <a:r>
              <a:rPr lang="en-US" dirty="0"/>
              <a:t>PLAY CLOCK </a:t>
            </a:r>
            <a:br>
              <a:rPr lang="en-US" dirty="0"/>
            </a:br>
            <a:r>
              <a:rPr lang="en-US" dirty="0"/>
              <a:t>RULES 2-35, 3-6-1, 3-6-2</a:t>
            </a:r>
            <a:r>
              <a:rPr lang="en-US" cap="none" dirty="0"/>
              <a:t>a,</a:t>
            </a:r>
            <a:r>
              <a:rPr lang="en-US" dirty="0"/>
              <a:t> 7-2-1</a:t>
            </a:r>
          </a:p>
        </p:txBody>
      </p:sp>
      <p:sp>
        <p:nvSpPr>
          <p:cNvPr id="4" name="Footer Placeholder 3">
            <a:extLst>
              <a:ext uri="{FF2B5EF4-FFF2-40B4-BE49-F238E27FC236}">
                <a16:creationId xmlns:a16="http://schemas.microsoft.com/office/drawing/2014/main" id="{0152B557-831E-40CE-8391-E896D560A72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id="{DE44C504-64E9-4916-8BC2-158F557C8D0C}"/>
              </a:ext>
            </a:extLst>
          </p:cNvPr>
          <p:cNvSpPr>
            <a:spLocks noGrp="1"/>
          </p:cNvSpPr>
          <p:nvPr>
            <p:ph idx="1"/>
          </p:nvPr>
        </p:nvSpPr>
        <p:spPr>
          <a:xfrm>
            <a:off x="7107320" y="2700338"/>
            <a:ext cx="4860314" cy="3258746"/>
          </a:xfrm>
        </p:spPr>
        <p:txBody>
          <a:bodyPr/>
          <a:lstStyle/>
          <a:p>
            <a:pPr marL="0" indent="0">
              <a:buNone/>
            </a:pPr>
            <a:r>
              <a:rPr lang="en-US" sz="2800" dirty="0"/>
              <a:t>The play clock is set to 40 and is  started immediately when a running play ends, team A gains a first down or after an incomplete pass.</a:t>
            </a:r>
          </a:p>
        </p:txBody>
      </p:sp>
      <p:pic>
        <p:nvPicPr>
          <p:cNvPr id="9" name="Picture 8">
            <a:extLst>
              <a:ext uri="{FF2B5EF4-FFF2-40B4-BE49-F238E27FC236}">
                <a16:creationId xmlns:a16="http://schemas.microsoft.com/office/drawing/2014/main" id="{E040B782-B7FE-4B7A-8B65-40E5635E399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37012" y="2092323"/>
            <a:ext cx="5614044" cy="4240214"/>
          </a:xfrm>
          <a:prstGeom prst="rect">
            <a:avLst/>
          </a:prstGeom>
        </p:spPr>
      </p:pic>
    </p:spTree>
    <p:extLst>
      <p:ext uri="{BB962C8B-B14F-4D97-AF65-F5344CB8AC3E}">
        <p14:creationId xmlns:p14="http://schemas.microsoft.com/office/powerpoint/2010/main" val="1749163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C50C-CBF3-443B-9F99-F1D040E21E2F}"/>
              </a:ext>
            </a:extLst>
          </p:cNvPr>
          <p:cNvSpPr>
            <a:spLocks noGrp="1"/>
          </p:cNvSpPr>
          <p:nvPr>
            <p:ph type="title"/>
          </p:nvPr>
        </p:nvSpPr>
        <p:spPr/>
        <p:txBody>
          <a:bodyPr/>
          <a:lstStyle/>
          <a:p>
            <a:pPr marL="342900" lvl="0" indent="-342900" algn="ctr">
              <a:lnSpc>
                <a:spcPct val="100000"/>
              </a:lnSpc>
            </a:pPr>
            <a:r>
              <a:rPr lang="en-US" dirty="0">
                <a:solidFill>
                  <a:srgbClr val="1F497D"/>
                </a:solidFill>
                <a:ea typeface="+mn-ea"/>
                <a:cs typeface="+mn-cs"/>
              </a:rPr>
              <a:t>PLAY CLOCK </a:t>
            </a:r>
            <a:br>
              <a:rPr lang="en-US" dirty="0">
                <a:solidFill>
                  <a:srgbClr val="1F497D"/>
                </a:solidFill>
                <a:ea typeface="+mn-ea"/>
                <a:cs typeface="+mn-cs"/>
              </a:rPr>
            </a:br>
            <a:r>
              <a:rPr lang="en-US" dirty="0">
                <a:solidFill>
                  <a:srgbClr val="1F497D"/>
                </a:solidFill>
                <a:ea typeface="+mn-ea"/>
                <a:cs typeface="+mn-cs"/>
              </a:rPr>
              <a:t>RULES 2-35, 3-6-1, 3-6-2</a:t>
            </a:r>
            <a:r>
              <a:rPr lang="en-US" cap="none" dirty="0">
                <a:solidFill>
                  <a:srgbClr val="1F497D"/>
                </a:solidFill>
                <a:ea typeface="+mn-ea"/>
                <a:cs typeface="+mn-cs"/>
              </a:rPr>
              <a:t>a,</a:t>
            </a:r>
            <a:r>
              <a:rPr lang="en-US" dirty="0">
                <a:solidFill>
                  <a:srgbClr val="1F497D"/>
                </a:solidFill>
                <a:ea typeface="+mn-ea"/>
                <a:cs typeface="+mn-cs"/>
              </a:rPr>
              <a:t> 7-2-1</a:t>
            </a:r>
            <a:br>
              <a:rPr lang="en-US" sz="2600" b="0" cap="none" dirty="0">
                <a:solidFill>
                  <a:srgbClr val="414B56"/>
                </a:solidFill>
                <a:ea typeface="+mn-ea"/>
                <a:cs typeface="+mn-cs"/>
              </a:rPr>
            </a:br>
            <a:endParaRPr lang="en-US" dirty="0"/>
          </a:p>
        </p:txBody>
      </p:sp>
      <p:sp>
        <p:nvSpPr>
          <p:cNvPr id="3" name="Content Placeholder 2">
            <a:extLst>
              <a:ext uri="{FF2B5EF4-FFF2-40B4-BE49-F238E27FC236}">
                <a16:creationId xmlns:a16="http://schemas.microsoft.com/office/drawing/2014/main" id="{6B6EF7E5-2685-4324-BD96-19E7E6A912BA}"/>
              </a:ext>
            </a:extLst>
          </p:cNvPr>
          <p:cNvSpPr>
            <a:spLocks noGrp="1"/>
          </p:cNvSpPr>
          <p:nvPr>
            <p:ph idx="1"/>
          </p:nvPr>
        </p:nvSpPr>
        <p:spPr/>
        <p:txBody>
          <a:bodyPr/>
          <a:lstStyle/>
          <a:p>
            <a:r>
              <a:rPr lang="en-US" sz="3600" b="1" dirty="0"/>
              <a:t>40 Second Play Clock</a:t>
            </a:r>
          </a:p>
          <a:p>
            <a:endParaRPr lang="en-US" sz="3600" b="1" dirty="0"/>
          </a:p>
          <a:p>
            <a:pPr lvl="1"/>
            <a:r>
              <a:rPr lang="en-US" sz="3600" dirty="0">
                <a:solidFill>
                  <a:srgbClr val="0070C0"/>
                </a:solidFill>
              </a:rPr>
              <a:t>End of a running play – </a:t>
            </a:r>
            <a:r>
              <a:rPr lang="en-US" sz="3600" u="sng" dirty="0">
                <a:solidFill>
                  <a:srgbClr val="0070C0"/>
                </a:solidFill>
              </a:rPr>
              <a:t>inbounds or out of bounds</a:t>
            </a:r>
          </a:p>
          <a:p>
            <a:pPr lvl="1"/>
            <a:endParaRPr lang="en-US" sz="3600" u="sng" dirty="0">
              <a:solidFill>
                <a:srgbClr val="0070C0"/>
              </a:solidFill>
            </a:endParaRPr>
          </a:p>
          <a:p>
            <a:pPr lvl="1"/>
            <a:r>
              <a:rPr lang="en-US" sz="3600" dirty="0">
                <a:solidFill>
                  <a:srgbClr val="0070C0"/>
                </a:solidFill>
              </a:rPr>
              <a:t>End of a pass play – </a:t>
            </a:r>
            <a:r>
              <a:rPr lang="en-US" sz="3600" u="sng" dirty="0">
                <a:solidFill>
                  <a:srgbClr val="0070C0"/>
                </a:solidFill>
              </a:rPr>
              <a:t>complete or incomplete</a:t>
            </a:r>
            <a:endParaRPr lang="en-US" sz="3600" dirty="0">
              <a:solidFill>
                <a:srgbClr val="0070C0"/>
              </a:solidFill>
            </a:endParaRPr>
          </a:p>
        </p:txBody>
      </p:sp>
      <p:sp>
        <p:nvSpPr>
          <p:cNvPr id="4" name="Footer Placeholder 3">
            <a:extLst>
              <a:ext uri="{FF2B5EF4-FFF2-40B4-BE49-F238E27FC236}">
                <a16:creationId xmlns:a16="http://schemas.microsoft.com/office/drawing/2014/main" id="{D9EAC01F-A97F-4544-96F1-EE29BB12751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062910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87003-E8D1-4E09-B242-620FE3F999E4}"/>
              </a:ext>
            </a:extLst>
          </p:cNvPr>
          <p:cNvSpPr>
            <a:spLocks noGrp="1"/>
          </p:cNvSpPr>
          <p:nvPr>
            <p:ph type="title"/>
          </p:nvPr>
        </p:nvSpPr>
        <p:spPr/>
        <p:txBody>
          <a:bodyPr/>
          <a:lstStyle/>
          <a:p>
            <a:pPr algn="ctr"/>
            <a:r>
              <a:rPr lang="en-US" dirty="0"/>
              <a:t>PLAY CLOCK </a:t>
            </a:r>
            <a:br>
              <a:rPr lang="en-US" dirty="0"/>
            </a:br>
            <a:r>
              <a:rPr lang="en-US" dirty="0"/>
              <a:t>RULES 2-35, 3-6-1, 3-6-2</a:t>
            </a:r>
            <a:r>
              <a:rPr lang="en-US" cap="none" dirty="0"/>
              <a:t>a,</a:t>
            </a:r>
            <a:r>
              <a:rPr lang="en-US" dirty="0"/>
              <a:t> 7-2-1</a:t>
            </a:r>
          </a:p>
        </p:txBody>
      </p:sp>
      <p:sp>
        <p:nvSpPr>
          <p:cNvPr id="3" name="Content Placeholder 2">
            <a:extLst>
              <a:ext uri="{FF2B5EF4-FFF2-40B4-BE49-F238E27FC236}">
                <a16:creationId xmlns:a16="http://schemas.microsoft.com/office/drawing/2014/main" id="{4FBF2DE6-680D-4D9A-8637-35F5E7294B8A}"/>
              </a:ext>
            </a:extLst>
          </p:cNvPr>
          <p:cNvSpPr>
            <a:spLocks noGrp="1"/>
          </p:cNvSpPr>
          <p:nvPr>
            <p:ph idx="1"/>
          </p:nvPr>
        </p:nvSpPr>
        <p:spPr>
          <a:xfrm>
            <a:off x="8585650" y="2303464"/>
            <a:ext cx="3381984" cy="4024312"/>
          </a:xfrm>
        </p:spPr>
        <p:txBody>
          <a:bodyPr/>
          <a:lstStyle/>
          <a:p>
            <a:pPr marL="0" indent="0">
              <a:buNone/>
            </a:pPr>
            <a:r>
              <a:rPr lang="en-US" sz="2400" dirty="0"/>
              <a:t>Runner goes out of bounds (</a:t>
            </a:r>
            <a:r>
              <a:rPr lang="en-US" sz="2400" dirty="0" err="1"/>
              <a:t>PlayPic</a:t>
            </a:r>
            <a:r>
              <a:rPr lang="en-US" sz="2400" dirty="0"/>
              <a:t> A). Play clock is set to 40  and is  started immediately (PlayPic B). The ball is marked ready for play when the umpire sets the ball and walks away to his position (PlayPic C).</a:t>
            </a:r>
          </a:p>
        </p:txBody>
      </p:sp>
      <p:sp>
        <p:nvSpPr>
          <p:cNvPr id="4" name="Footer Placeholder 3">
            <a:extLst>
              <a:ext uri="{FF2B5EF4-FFF2-40B4-BE49-F238E27FC236}">
                <a16:creationId xmlns:a16="http://schemas.microsoft.com/office/drawing/2014/main" id="{47A8A823-E861-4842-8066-DFDD49FA15F5}"/>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8" name="Picture 7">
            <a:extLst>
              <a:ext uri="{FF2B5EF4-FFF2-40B4-BE49-F238E27FC236}">
                <a16:creationId xmlns:a16="http://schemas.microsoft.com/office/drawing/2014/main" id="{B2DAE082-8817-4F9E-85E3-DF7D1D1C4C0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85851" y="2303464"/>
            <a:ext cx="7283064" cy="3117750"/>
          </a:xfrm>
          <a:prstGeom prst="rect">
            <a:avLst/>
          </a:prstGeom>
        </p:spPr>
      </p:pic>
    </p:spTree>
    <p:extLst>
      <p:ext uri="{BB962C8B-B14F-4D97-AF65-F5344CB8AC3E}">
        <p14:creationId xmlns:p14="http://schemas.microsoft.com/office/powerpoint/2010/main" val="4137486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95FAC-758E-4EB2-B77F-B7C0C27845D9}"/>
              </a:ext>
            </a:extLst>
          </p:cNvPr>
          <p:cNvSpPr>
            <a:spLocks noGrp="1"/>
          </p:cNvSpPr>
          <p:nvPr>
            <p:ph type="title"/>
          </p:nvPr>
        </p:nvSpPr>
        <p:spPr/>
        <p:txBody>
          <a:bodyPr/>
          <a:lstStyle/>
          <a:p>
            <a:pPr algn="ctr"/>
            <a:r>
              <a:rPr lang="en-US" dirty="0"/>
              <a:t>PLAY CLOCK </a:t>
            </a:r>
            <a:br>
              <a:rPr lang="en-US" dirty="0"/>
            </a:br>
            <a:r>
              <a:rPr lang="en-US" dirty="0"/>
              <a:t>RULES 2-35, 3-6-1, 3-6-2</a:t>
            </a:r>
            <a:r>
              <a:rPr lang="en-US" cap="none" dirty="0"/>
              <a:t>a,</a:t>
            </a:r>
            <a:r>
              <a:rPr lang="en-US" dirty="0"/>
              <a:t> 7-2-1</a:t>
            </a:r>
          </a:p>
        </p:txBody>
      </p:sp>
      <p:sp>
        <p:nvSpPr>
          <p:cNvPr id="4" name="Footer Placeholder 3">
            <a:extLst>
              <a:ext uri="{FF2B5EF4-FFF2-40B4-BE49-F238E27FC236}">
                <a16:creationId xmlns:a16="http://schemas.microsoft.com/office/drawing/2014/main" id="{91965773-BF94-4ABD-9066-38A69455C1F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 name="Content Placeholder 2">
            <a:extLst>
              <a:ext uri="{FF2B5EF4-FFF2-40B4-BE49-F238E27FC236}">
                <a16:creationId xmlns:a16="http://schemas.microsoft.com/office/drawing/2014/main" id="{CDA687EA-02B5-4371-B549-28066E23C40B}"/>
              </a:ext>
            </a:extLst>
          </p:cNvPr>
          <p:cNvSpPr txBox="1">
            <a:spLocks/>
          </p:cNvSpPr>
          <p:nvPr/>
        </p:nvSpPr>
        <p:spPr bwMode="auto">
          <a:xfrm>
            <a:off x="6791325" y="2443163"/>
            <a:ext cx="5176309" cy="35159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800" b="0" i="0" u="none" strike="noStrike" kern="1200" cap="none" spc="0" normalizeH="0" baseline="0" noProof="0" dirty="0">
                <a:ln>
                  <a:noFill/>
                </a:ln>
                <a:solidFill>
                  <a:srgbClr val="414B56"/>
                </a:solidFill>
                <a:effectLst/>
                <a:uLnTx/>
                <a:uFillTx/>
                <a:latin typeface="Calibri"/>
                <a:ea typeface="+mn-ea"/>
                <a:cs typeface="+mn-cs"/>
              </a:rPr>
              <a:t>When the 40-second play clock is in force, the ball is considered ready for play when the ball is placed and the umpire has </a:t>
            </a:r>
            <a:r>
              <a:rPr lang="en-US" sz="2800" dirty="0">
                <a:solidFill>
                  <a:srgbClr val="414B56"/>
                </a:solidFill>
                <a:latin typeface="Calibri"/>
              </a:rPr>
              <a:t>moved</a:t>
            </a:r>
            <a:r>
              <a:rPr kumimoji="0" lang="en-US" sz="2800" b="0" i="0" u="none" strike="noStrike" kern="1200" cap="none" spc="0" normalizeH="0" baseline="0" noProof="0" dirty="0">
                <a:ln>
                  <a:noFill/>
                </a:ln>
                <a:solidFill>
                  <a:srgbClr val="414B56"/>
                </a:solidFill>
                <a:effectLst/>
                <a:uLnTx/>
                <a:uFillTx/>
                <a:latin typeface="Calibri"/>
                <a:ea typeface="+mn-ea"/>
                <a:cs typeface="+mn-cs"/>
              </a:rPr>
              <a:t> to his position.</a:t>
            </a:r>
          </a:p>
        </p:txBody>
      </p:sp>
      <p:pic>
        <p:nvPicPr>
          <p:cNvPr id="7" name="Picture 6">
            <a:extLst>
              <a:ext uri="{FF2B5EF4-FFF2-40B4-BE49-F238E27FC236}">
                <a16:creationId xmlns:a16="http://schemas.microsoft.com/office/drawing/2014/main" id="{0423277E-A25C-40A0-8238-A5BC9BF8952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70026" y="2163763"/>
            <a:ext cx="5260997" cy="4168774"/>
          </a:xfrm>
          <a:prstGeom prst="rect">
            <a:avLst/>
          </a:prstGeom>
        </p:spPr>
      </p:pic>
    </p:spTree>
    <p:extLst>
      <p:ext uri="{BB962C8B-B14F-4D97-AF65-F5344CB8AC3E}">
        <p14:creationId xmlns:p14="http://schemas.microsoft.com/office/powerpoint/2010/main" val="2033544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0508D76-55FD-43C4-84C6-3BE0DC0D231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96756" y="1989139"/>
            <a:ext cx="5377129" cy="4343401"/>
          </a:xfrm>
          <a:prstGeom prst="rect">
            <a:avLst/>
          </a:prstGeom>
        </p:spPr>
      </p:pic>
      <p:sp>
        <p:nvSpPr>
          <p:cNvPr id="2" name="Title 1">
            <a:extLst>
              <a:ext uri="{FF2B5EF4-FFF2-40B4-BE49-F238E27FC236}">
                <a16:creationId xmlns:a16="http://schemas.microsoft.com/office/drawing/2014/main" id="{9766267E-4C0D-44B5-8A79-627EF7B23D42}"/>
              </a:ext>
            </a:extLst>
          </p:cNvPr>
          <p:cNvSpPr>
            <a:spLocks noGrp="1"/>
          </p:cNvSpPr>
          <p:nvPr>
            <p:ph type="title"/>
          </p:nvPr>
        </p:nvSpPr>
        <p:spPr/>
        <p:txBody>
          <a:bodyPr/>
          <a:lstStyle/>
          <a:p>
            <a:pPr algn="ctr"/>
            <a:r>
              <a:rPr lang="en-US" dirty="0"/>
              <a:t>PLAY CLOCK </a:t>
            </a:r>
            <a:br>
              <a:rPr lang="en-US" dirty="0"/>
            </a:br>
            <a:r>
              <a:rPr lang="en-US" dirty="0"/>
              <a:t>RULES 2-35, 3-6-1, 3-6-2</a:t>
            </a:r>
            <a:r>
              <a:rPr lang="en-US" cap="none" dirty="0"/>
              <a:t>a,</a:t>
            </a:r>
            <a:r>
              <a:rPr lang="en-US" dirty="0"/>
              <a:t> 7-2-1</a:t>
            </a:r>
          </a:p>
        </p:txBody>
      </p:sp>
      <p:sp>
        <p:nvSpPr>
          <p:cNvPr id="4" name="Footer Placeholder 3">
            <a:extLst>
              <a:ext uri="{FF2B5EF4-FFF2-40B4-BE49-F238E27FC236}">
                <a16:creationId xmlns:a16="http://schemas.microsoft.com/office/drawing/2014/main" id="{FD6B4966-8FE7-41DA-88B7-92B29D49813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id="{47967495-D28F-4027-BC90-9B20309480FC}"/>
              </a:ext>
            </a:extLst>
          </p:cNvPr>
          <p:cNvSpPr txBox="1">
            <a:spLocks/>
          </p:cNvSpPr>
          <p:nvPr/>
        </p:nvSpPr>
        <p:spPr bwMode="auto">
          <a:xfrm>
            <a:off x="7043738" y="2362592"/>
            <a:ext cx="4923896" cy="396994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800" b="0" i="0" u="none" strike="noStrike" kern="1200" cap="none" spc="0" normalizeH="0" baseline="0" noProof="0" dirty="0">
                <a:ln>
                  <a:noFill/>
                </a:ln>
                <a:solidFill>
                  <a:srgbClr val="414B56"/>
                </a:solidFill>
                <a:effectLst/>
                <a:uLnTx/>
                <a:uFillTx/>
                <a:latin typeface="Calibri"/>
                <a:ea typeface="+mn-ea"/>
                <a:cs typeface="+mn-cs"/>
              </a:rPr>
              <a:t>When the covering official declares the ball dead with an upraised arm, the play clock begins its countdown from 40 seconds.</a:t>
            </a:r>
          </a:p>
        </p:txBody>
      </p:sp>
    </p:spTree>
    <p:extLst>
      <p:ext uri="{BB962C8B-B14F-4D97-AF65-F5344CB8AC3E}">
        <p14:creationId xmlns:p14="http://schemas.microsoft.com/office/powerpoint/2010/main" val="1879153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112E349-58CF-4047-B04D-4A40A6B078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46278" y="1989136"/>
            <a:ext cx="7171067" cy="2792472"/>
          </a:xfrm>
          <a:prstGeom prst="rect">
            <a:avLst/>
          </a:prstGeom>
        </p:spPr>
      </p:pic>
      <p:sp>
        <p:nvSpPr>
          <p:cNvPr id="2" name="Title 1">
            <a:extLst>
              <a:ext uri="{FF2B5EF4-FFF2-40B4-BE49-F238E27FC236}">
                <a16:creationId xmlns:a16="http://schemas.microsoft.com/office/drawing/2014/main" id="{6D183531-B4EF-46F5-A2F1-B69839B61177}"/>
              </a:ext>
            </a:extLst>
          </p:cNvPr>
          <p:cNvSpPr>
            <a:spLocks noGrp="1"/>
          </p:cNvSpPr>
          <p:nvPr>
            <p:ph type="title"/>
          </p:nvPr>
        </p:nvSpPr>
        <p:spPr/>
        <p:txBody>
          <a:bodyPr/>
          <a:lstStyle/>
          <a:p>
            <a:pPr algn="ctr"/>
            <a:r>
              <a:rPr lang="en-US" dirty="0"/>
              <a:t>PLAY CLOCK </a:t>
            </a:r>
            <a:br>
              <a:rPr lang="en-US" dirty="0"/>
            </a:br>
            <a:r>
              <a:rPr lang="en-US" dirty="0"/>
              <a:t>RULE 7-2-1</a:t>
            </a:r>
          </a:p>
        </p:txBody>
      </p:sp>
      <p:sp>
        <p:nvSpPr>
          <p:cNvPr id="4" name="Footer Placeholder 3">
            <a:extLst>
              <a:ext uri="{FF2B5EF4-FFF2-40B4-BE49-F238E27FC236}">
                <a16:creationId xmlns:a16="http://schemas.microsoft.com/office/drawing/2014/main" id="{BE7FD5C6-8501-484F-A8B2-8D081DA767CD}"/>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id="{A683C255-2F3A-403D-A38A-259524CED91D}"/>
              </a:ext>
            </a:extLst>
          </p:cNvPr>
          <p:cNvSpPr txBox="1">
            <a:spLocks/>
          </p:cNvSpPr>
          <p:nvPr/>
        </p:nvSpPr>
        <p:spPr bwMode="auto">
          <a:xfrm>
            <a:off x="1940984" y="4863313"/>
            <a:ext cx="9824835" cy="15296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1800" b="0" i="0" u="none" strike="noStrike" kern="1200" cap="none" spc="0" normalizeH="0" baseline="0" noProof="0" dirty="0">
                <a:ln>
                  <a:noFill/>
                </a:ln>
                <a:solidFill>
                  <a:srgbClr val="414B56"/>
                </a:solidFill>
                <a:effectLst/>
                <a:uLnTx/>
                <a:uFillTx/>
                <a:latin typeface="Calibri"/>
                <a:ea typeface="+mn-ea"/>
                <a:cs typeface="+mn-cs"/>
              </a:rPr>
              <a:t>In </a:t>
            </a:r>
            <a:r>
              <a:rPr kumimoji="0" lang="en-US" sz="1800" b="0" i="0" u="none" strike="noStrike" kern="1200" cap="none" spc="0" normalizeH="0" baseline="0" noProof="0" dirty="0" err="1">
                <a:ln>
                  <a:noFill/>
                </a:ln>
                <a:solidFill>
                  <a:srgbClr val="414B56"/>
                </a:solidFill>
                <a:effectLst/>
                <a:uLnTx/>
                <a:uFillTx/>
                <a:latin typeface="Calibri"/>
                <a:ea typeface="+mn-ea"/>
                <a:cs typeface="+mn-cs"/>
              </a:rPr>
              <a:t>MechaniGram</a:t>
            </a:r>
            <a:r>
              <a:rPr kumimoji="0" lang="en-US" sz="1800" b="0" i="0" u="none" strike="noStrike" kern="1200" cap="none" spc="0" normalizeH="0" baseline="0" noProof="0" dirty="0">
                <a:ln>
                  <a:noFill/>
                </a:ln>
                <a:solidFill>
                  <a:srgbClr val="414B56"/>
                </a:solidFill>
                <a:effectLst/>
                <a:uLnTx/>
                <a:uFillTx/>
                <a:latin typeface="Calibri"/>
                <a:ea typeface="+mn-ea"/>
                <a:cs typeface="+mn-cs"/>
              </a:rPr>
              <a:t> A, A1, who was downfield on the previous play, comes back inside the 9-yard marks prior to the umpire setting the ball with 35 seconds on the play clock and then immediately goes outside the marks after the ready-for-play. In </a:t>
            </a:r>
            <a:r>
              <a:rPr kumimoji="0" lang="en-US" sz="1800" b="0" i="0" u="none" strike="noStrike" kern="1200" cap="none" spc="0" normalizeH="0" baseline="0" noProof="0" dirty="0" err="1">
                <a:ln>
                  <a:noFill/>
                </a:ln>
                <a:solidFill>
                  <a:srgbClr val="414B56"/>
                </a:solidFill>
                <a:effectLst/>
                <a:uLnTx/>
                <a:uFillTx/>
                <a:latin typeface="Calibri"/>
                <a:ea typeface="+mn-ea"/>
                <a:cs typeface="+mn-cs"/>
              </a:rPr>
              <a:t>MechaniGram</a:t>
            </a:r>
            <a:r>
              <a:rPr kumimoji="0" lang="en-US" sz="1800" b="0" i="0" u="none" strike="noStrike" kern="1200" cap="none" spc="0" normalizeH="0" baseline="0" noProof="0" dirty="0">
                <a:ln>
                  <a:noFill/>
                </a:ln>
                <a:solidFill>
                  <a:srgbClr val="414B56"/>
                </a:solidFill>
                <a:effectLst/>
                <a:uLnTx/>
                <a:uFillTx/>
                <a:latin typeface="Calibri"/>
                <a:ea typeface="+mn-ea"/>
                <a:cs typeface="+mn-cs"/>
              </a:rPr>
              <a:t> B, A1 remains outside the 9-yard marks with 32 seconds on the play clock when the ball is placed by the umpire. The requirement remains in place that all players get inside the 9-yard marks after the ready-for-play and before the snap.</a:t>
            </a:r>
          </a:p>
        </p:txBody>
      </p:sp>
      <p:sp>
        <p:nvSpPr>
          <p:cNvPr id="3" name="TextBox 2">
            <a:extLst>
              <a:ext uri="{FF2B5EF4-FFF2-40B4-BE49-F238E27FC236}">
                <a16:creationId xmlns:a16="http://schemas.microsoft.com/office/drawing/2014/main" id="{6A4E21A3-E4AA-4183-8278-810186E81A18}"/>
              </a:ext>
            </a:extLst>
          </p:cNvPr>
          <p:cNvSpPr txBox="1"/>
          <p:nvPr/>
        </p:nvSpPr>
        <p:spPr>
          <a:xfrm>
            <a:off x="4471988" y="4314630"/>
            <a:ext cx="914400" cy="338554"/>
          </a:xfrm>
          <a:prstGeom prst="rect">
            <a:avLst/>
          </a:prstGeom>
          <a:noFill/>
        </p:spPr>
        <p:txBody>
          <a:bodyPr wrap="square" rtlCol="0">
            <a:spAutoFit/>
          </a:bodyPr>
          <a:lstStyle/>
          <a:p>
            <a:r>
              <a:rPr lang="en-US" sz="1600" b="1" dirty="0"/>
              <a:t>LEGAL</a:t>
            </a:r>
          </a:p>
        </p:txBody>
      </p:sp>
      <p:sp>
        <p:nvSpPr>
          <p:cNvPr id="6" name="TextBox 5">
            <a:extLst>
              <a:ext uri="{FF2B5EF4-FFF2-40B4-BE49-F238E27FC236}">
                <a16:creationId xmlns:a16="http://schemas.microsoft.com/office/drawing/2014/main" id="{ABDE4461-32B3-4291-9E4B-6E30CE6A0093}"/>
              </a:ext>
            </a:extLst>
          </p:cNvPr>
          <p:cNvSpPr txBox="1"/>
          <p:nvPr/>
        </p:nvSpPr>
        <p:spPr>
          <a:xfrm>
            <a:off x="8043862" y="4304715"/>
            <a:ext cx="1071563" cy="615553"/>
          </a:xfrm>
          <a:prstGeom prst="rect">
            <a:avLst/>
          </a:prstGeom>
          <a:noFill/>
        </p:spPr>
        <p:txBody>
          <a:bodyPr wrap="square" rtlCol="0">
            <a:spAutoFit/>
          </a:bodyPr>
          <a:lstStyle/>
          <a:p>
            <a:r>
              <a:rPr lang="en-US" sz="1600" b="1" dirty="0"/>
              <a:t>ILLEGAL</a:t>
            </a:r>
          </a:p>
          <a:p>
            <a:endParaRPr lang="en-US" dirty="0"/>
          </a:p>
        </p:txBody>
      </p:sp>
    </p:spTree>
    <p:extLst>
      <p:ext uri="{BB962C8B-B14F-4D97-AF65-F5344CB8AC3E}">
        <p14:creationId xmlns:p14="http://schemas.microsoft.com/office/powerpoint/2010/main" val="260279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83531-B4EF-46F5-A2F1-B69839B61177}"/>
              </a:ext>
            </a:extLst>
          </p:cNvPr>
          <p:cNvSpPr>
            <a:spLocks noGrp="1"/>
          </p:cNvSpPr>
          <p:nvPr>
            <p:ph type="title"/>
          </p:nvPr>
        </p:nvSpPr>
        <p:spPr/>
        <p:txBody>
          <a:bodyPr/>
          <a:lstStyle/>
          <a:p>
            <a:pPr algn="ctr"/>
            <a:r>
              <a:rPr lang="en-US" dirty="0"/>
              <a:t>PLAY CLOCK </a:t>
            </a:r>
            <a:br>
              <a:rPr lang="en-US" dirty="0"/>
            </a:br>
            <a:r>
              <a:rPr lang="en-US" dirty="0"/>
              <a:t>RULE 7-2-1</a:t>
            </a:r>
          </a:p>
        </p:txBody>
      </p:sp>
      <p:sp>
        <p:nvSpPr>
          <p:cNvPr id="4" name="Footer Placeholder 3">
            <a:extLst>
              <a:ext uri="{FF2B5EF4-FFF2-40B4-BE49-F238E27FC236}">
                <a16:creationId xmlns:a16="http://schemas.microsoft.com/office/drawing/2014/main" id="{BE7FD5C6-8501-484F-A8B2-8D081DA767CD}"/>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id="{A683C255-2F3A-403D-A38A-259524CED91D}"/>
              </a:ext>
            </a:extLst>
          </p:cNvPr>
          <p:cNvSpPr txBox="1">
            <a:spLocks/>
          </p:cNvSpPr>
          <p:nvPr/>
        </p:nvSpPr>
        <p:spPr bwMode="auto">
          <a:xfrm>
            <a:off x="1940984" y="4863313"/>
            <a:ext cx="9824835" cy="1204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1800" b="0" i="0" u="none" strike="noStrike" kern="1200" cap="none" spc="0" normalizeH="0" baseline="0" noProof="0" dirty="0">
                <a:ln>
                  <a:noFill/>
                </a:ln>
                <a:solidFill>
                  <a:srgbClr val="414B56"/>
                </a:solidFill>
                <a:effectLst/>
                <a:uLnTx/>
                <a:uFillTx/>
                <a:latin typeface="Calibri"/>
                <a:ea typeface="+mn-ea"/>
                <a:cs typeface="+mn-cs"/>
              </a:rPr>
              <a:t>In </a:t>
            </a:r>
            <a:r>
              <a:rPr kumimoji="0" lang="en-US" sz="1800" b="0" i="0" u="none" strike="noStrike" kern="1200" cap="none" spc="0" normalizeH="0" baseline="0" noProof="0" dirty="0" err="1">
                <a:ln>
                  <a:noFill/>
                </a:ln>
                <a:solidFill>
                  <a:srgbClr val="414B56"/>
                </a:solidFill>
                <a:effectLst/>
                <a:uLnTx/>
                <a:uFillTx/>
                <a:latin typeface="Calibri"/>
                <a:ea typeface="+mn-ea"/>
                <a:cs typeface="+mn-cs"/>
              </a:rPr>
              <a:t>MechaniGram</a:t>
            </a:r>
            <a:r>
              <a:rPr kumimoji="0" lang="en-US" sz="1800" b="0" i="0" u="none" strike="noStrike" kern="1200" cap="none" spc="0" normalizeH="0" baseline="0" noProof="0" dirty="0">
                <a:ln>
                  <a:noFill/>
                </a:ln>
                <a:solidFill>
                  <a:srgbClr val="414B56"/>
                </a:solidFill>
                <a:effectLst/>
                <a:uLnTx/>
                <a:uFillTx/>
                <a:latin typeface="Calibri"/>
                <a:ea typeface="+mn-ea"/>
                <a:cs typeface="+mn-cs"/>
              </a:rPr>
              <a:t> A, the ball is placed by the umpire with 35 seconds on the play clock and A1, who was downfield on the previous play, then comes back inside the 9-yard marks. In </a:t>
            </a:r>
            <a:r>
              <a:rPr kumimoji="0" lang="en-US" sz="1800" b="0" i="0" u="none" strike="noStrike" kern="1200" cap="none" spc="0" normalizeH="0" baseline="0" noProof="0" dirty="0" err="1">
                <a:ln>
                  <a:noFill/>
                </a:ln>
                <a:solidFill>
                  <a:srgbClr val="414B56"/>
                </a:solidFill>
                <a:effectLst/>
                <a:uLnTx/>
                <a:uFillTx/>
                <a:latin typeface="Calibri"/>
                <a:ea typeface="+mn-ea"/>
                <a:cs typeface="+mn-cs"/>
              </a:rPr>
              <a:t>MechaniGram</a:t>
            </a:r>
            <a:r>
              <a:rPr kumimoji="0" lang="en-US" sz="1800" b="0" i="0" u="none" strike="noStrike" kern="1200" cap="none" spc="0" normalizeH="0" baseline="0" noProof="0" dirty="0">
                <a:ln>
                  <a:noFill/>
                </a:ln>
                <a:solidFill>
                  <a:srgbClr val="414B56"/>
                </a:solidFill>
                <a:effectLst/>
                <a:uLnTx/>
                <a:uFillTx/>
                <a:latin typeface="Calibri"/>
                <a:ea typeface="+mn-ea"/>
                <a:cs typeface="+mn-cs"/>
              </a:rPr>
              <a:t> B, A1 then goes outside the 9-yard marks with 32 seconds on the play clock. That is legal. A1 has met the requirement to be inside the 9-yard marks after the ready-for-play and before the snap.</a:t>
            </a:r>
          </a:p>
        </p:txBody>
      </p:sp>
      <p:pic>
        <p:nvPicPr>
          <p:cNvPr id="8" name="Picture 7">
            <a:extLst>
              <a:ext uri="{FF2B5EF4-FFF2-40B4-BE49-F238E27FC236}">
                <a16:creationId xmlns:a16="http://schemas.microsoft.com/office/drawing/2014/main" id="{F1B2A76E-9F79-4DD9-B926-1D31F8FDDC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46278" y="1989136"/>
            <a:ext cx="7171067" cy="2792473"/>
          </a:xfrm>
          <a:prstGeom prst="rect">
            <a:avLst/>
          </a:prstGeom>
        </p:spPr>
      </p:pic>
      <p:sp>
        <p:nvSpPr>
          <p:cNvPr id="3" name="TextBox 2">
            <a:extLst>
              <a:ext uri="{FF2B5EF4-FFF2-40B4-BE49-F238E27FC236}">
                <a16:creationId xmlns:a16="http://schemas.microsoft.com/office/drawing/2014/main" id="{E348B4E6-EDA6-465A-9CB2-3BB31AFBD939}"/>
              </a:ext>
            </a:extLst>
          </p:cNvPr>
          <p:cNvSpPr txBox="1"/>
          <p:nvPr/>
        </p:nvSpPr>
        <p:spPr>
          <a:xfrm>
            <a:off x="8086725" y="4216982"/>
            <a:ext cx="878767" cy="615553"/>
          </a:xfrm>
          <a:prstGeom prst="rect">
            <a:avLst/>
          </a:prstGeom>
          <a:noFill/>
        </p:spPr>
        <p:txBody>
          <a:bodyPr wrap="none" rtlCol="0">
            <a:spAutoFit/>
          </a:bodyPr>
          <a:lstStyle/>
          <a:p>
            <a:r>
              <a:rPr lang="en-US" sz="1600" b="1" dirty="0"/>
              <a:t>LEGAL</a:t>
            </a:r>
          </a:p>
          <a:p>
            <a:endParaRPr lang="en-US" dirty="0"/>
          </a:p>
        </p:txBody>
      </p:sp>
    </p:spTree>
    <p:extLst>
      <p:ext uri="{BB962C8B-B14F-4D97-AF65-F5344CB8AC3E}">
        <p14:creationId xmlns:p14="http://schemas.microsoft.com/office/powerpoint/2010/main" val="2385547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A8598-8393-43C8-8182-6FC792B83CF6}"/>
              </a:ext>
            </a:extLst>
          </p:cNvPr>
          <p:cNvSpPr>
            <a:spLocks noGrp="1"/>
          </p:cNvSpPr>
          <p:nvPr>
            <p:ph type="title"/>
          </p:nvPr>
        </p:nvSpPr>
        <p:spPr/>
        <p:txBody>
          <a:bodyPr/>
          <a:lstStyle/>
          <a:p>
            <a:pPr algn="ctr"/>
            <a:r>
              <a:rPr lang="en-US" dirty="0"/>
              <a:t>WWW.NCHSAA.ORG</a:t>
            </a:r>
          </a:p>
        </p:txBody>
      </p:sp>
      <p:sp>
        <p:nvSpPr>
          <p:cNvPr id="3" name="Content Placeholder 2">
            <a:extLst>
              <a:ext uri="{FF2B5EF4-FFF2-40B4-BE49-F238E27FC236}">
                <a16:creationId xmlns:a16="http://schemas.microsoft.com/office/drawing/2014/main" id="{E6B4E891-CFB1-4E71-9B43-38805127C153}"/>
              </a:ext>
            </a:extLst>
          </p:cNvPr>
          <p:cNvSpPr>
            <a:spLocks noGrp="1"/>
          </p:cNvSpPr>
          <p:nvPr>
            <p:ph idx="1"/>
          </p:nvPr>
        </p:nvSpPr>
        <p:spPr/>
        <p:txBody>
          <a:bodyPr/>
          <a:lstStyle/>
          <a:p>
            <a:r>
              <a:rPr lang="en-US" sz="3600" dirty="0">
                <a:solidFill>
                  <a:srgbClr val="FF0000"/>
                </a:solidFill>
              </a:rPr>
              <a:t>OFFICIALS</a:t>
            </a:r>
          </a:p>
          <a:p>
            <a:r>
              <a:rPr lang="en-US" sz="3600" dirty="0">
                <a:solidFill>
                  <a:srgbClr val="FF0000"/>
                </a:solidFill>
              </a:rPr>
              <a:t>EDUCATION</a:t>
            </a:r>
          </a:p>
          <a:p>
            <a:r>
              <a:rPr lang="en-US" sz="3600" dirty="0">
                <a:solidFill>
                  <a:srgbClr val="FF0000"/>
                </a:solidFill>
              </a:rPr>
              <a:t>FOOTBALL</a:t>
            </a:r>
            <a:endParaRPr lang="en-US" sz="3600" dirty="0"/>
          </a:p>
          <a:p>
            <a:r>
              <a:rPr lang="en-US" sz="3600" b="1" dirty="0">
                <a:solidFill>
                  <a:srgbClr val="0070C0"/>
                </a:solidFill>
              </a:rPr>
              <a:t>NCHSAA </a:t>
            </a:r>
            <a:r>
              <a:rPr lang="en-US" sz="3600" b="1" dirty="0">
                <a:solidFill>
                  <a:srgbClr val="0070C0"/>
                </a:solidFill>
                <a:hlinkClick r:id="rId2">
                  <a:extLst>
                    <a:ext uri="{A12FA001-AC4F-418D-AE19-62706E023703}">
                      <ahyp:hlinkClr xmlns:ahyp="http://schemas.microsoft.com/office/drawing/2018/hyperlinkcolor" val="tx"/>
                    </a:ext>
                  </a:extLst>
                </a:hlinkClick>
              </a:rPr>
              <a:t>Clock Operator Instructions</a:t>
            </a:r>
            <a:r>
              <a:rPr lang="en-US" sz="3600" b="1" dirty="0">
                <a:solidFill>
                  <a:srgbClr val="0070C0"/>
                </a:solidFill>
              </a:rPr>
              <a:t> ** New **</a:t>
            </a:r>
          </a:p>
          <a:p>
            <a:r>
              <a:rPr lang="en-US" sz="3600" b="1" dirty="0">
                <a:solidFill>
                  <a:srgbClr val="0070C0"/>
                </a:solidFill>
              </a:rPr>
              <a:t>NCHSAA </a:t>
            </a:r>
            <a:r>
              <a:rPr lang="en-US" sz="3600" b="1" dirty="0">
                <a:solidFill>
                  <a:srgbClr val="0070C0"/>
                </a:solidFill>
                <a:hlinkClick r:id="rId3">
                  <a:extLst>
                    <a:ext uri="{A12FA001-AC4F-418D-AE19-62706E023703}">
                      <ahyp:hlinkClr xmlns:ahyp="http://schemas.microsoft.com/office/drawing/2018/hyperlinkcolor" val="tx"/>
                    </a:ext>
                  </a:extLst>
                </a:hlinkClick>
              </a:rPr>
              <a:t>40-Second Clock Rule</a:t>
            </a:r>
            <a:r>
              <a:rPr lang="en-US" sz="3600" b="1" dirty="0">
                <a:solidFill>
                  <a:srgbClr val="0070C0"/>
                </a:solidFill>
              </a:rPr>
              <a:t> ** New **</a:t>
            </a:r>
          </a:p>
          <a:p>
            <a:endParaRPr lang="en-US" sz="3600" dirty="0">
              <a:solidFill>
                <a:srgbClr val="0070C0"/>
              </a:solidFill>
            </a:endParaRPr>
          </a:p>
          <a:p>
            <a:r>
              <a:rPr lang="en-US" sz="3600" dirty="0"/>
              <a:t>If Clock Operator cannot comply, time will be kept on the field by the Back Judge.</a:t>
            </a:r>
          </a:p>
          <a:p>
            <a:endParaRPr lang="en-US" dirty="0"/>
          </a:p>
        </p:txBody>
      </p:sp>
      <p:sp>
        <p:nvSpPr>
          <p:cNvPr id="4" name="Footer Placeholder 3">
            <a:extLst>
              <a:ext uri="{FF2B5EF4-FFF2-40B4-BE49-F238E27FC236}">
                <a16:creationId xmlns:a16="http://schemas.microsoft.com/office/drawing/2014/main" id="{E551DE1E-7461-4EBA-9936-59D826FE7B8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058457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5F141-E44A-4A38-B901-F3C0F04A374B}"/>
              </a:ext>
            </a:extLst>
          </p:cNvPr>
          <p:cNvSpPr>
            <a:spLocks noGrp="1"/>
          </p:cNvSpPr>
          <p:nvPr>
            <p:ph type="title"/>
          </p:nvPr>
        </p:nvSpPr>
        <p:spPr>
          <a:xfrm>
            <a:off x="1771649" y="568327"/>
            <a:ext cx="10420351" cy="1204912"/>
          </a:xfrm>
        </p:spPr>
        <p:txBody>
          <a:bodyPr/>
          <a:lstStyle/>
          <a:p>
            <a:pPr algn="ctr"/>
            <a:r>
              <a:rPr lang="en-US" dirty="0"/>
              <a:t>Tripping </a:t>
            </a:r>
            <a:br>
              <a:rPr lang="en-US" dirty="0"/>
            </a:br>
            <a:r>
              <a:rPr lang="en-US" dirty="0"/>
              <a:t>rules 2-45, 9-4-3</a:t>
            </a:r>
            <a:r>
              <a:rPr lang="en-US" cap="none" dirty="0"/>
              <a:t>o</a:t>
            </a:r>
            <a:r>
              <a:rPr lang="en-US" dirty="0"/>
              <a:t> (NEW),</a:t>
            </a:r>
            <a:br>
              <a:rPr lang="en-US" dirty="0"/>
            </a:br>
            <a:r>
              <a:rPr lang="en-US" dirty="0"/>
              <a:t>9-4-3</a:t>
            </a:r>
            <a:r>
              <a:rPr lang="en-US" cap="none" dirty="0"/>
              <a:t>o</a:t>
            </a:r>
            <a:r>
              <a:rPr lang="en-US" dirty="0"/>
              <a:t> PENALTY (NEW)</a:t>
            </a:r>
          </a:p>
        </p:txBody>
      </p:sp>
      <p:sp>
        <p:nvSpPr>
          <p:cNvPr id="4" name="Footer Placeholder 3">
            <a:extLst>
              <a:ext uri="{FF2B5EF4-FFF2-40B4-BE49-F238E27FC236}">
                <a16:creationId xmlns:a16="http://schemas.microsoft.com/office/drawing/2014/main" id="{617BF499-FE5A-45B8-8185-5BC49ACC7CE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 name="Content Placeholder 2">
            <a:extLst>
              <a:ext uri="{FF2B5EF4-FFF2-40B4-BE49-F238E27FC236}">
                <a16:creationId xmlns:a16="http://schemas.microsoft.com/office/drawing/2014/main" id="{FBA03BE0-A7F6-4E83-B35E-BDF46B289DD1}"/>
              </a:ext>
            </a:extLst>
          </p:cNvPr>
          <p:cNvSpPr>
            <a:spLocks noGrp="1"/>
          </p:cNvSpPr>
          <p:nvPr>
            <p:ph idx="1"/>
          </p:nvPr>
        </p:nvSpPr>
        <p:spPr>
          <a:xfrm>
            <a:off x="7128487" y="2554679"/>
            <a:ext cx="4860314" cy="3969945"/>
          </a:xfrm>
        </p:spPr>
        <p:txBody>
          <a:bodyPr/>
          <a:lstStyle/>
          <a:p>
            <a:pPr marL="0" indent="0">
              <a:buNone/>
            </a:pPr>
            <a:r>
              <a:rPr lang="en-US" sz="2800" dirty="0"/>
              <a:t>The foul for tripping has been expanded to include the runner. It is now illegal to trip any opponent. Tripping is the intentional use of the lower leg or foot to obstruct an opponent below the knee. The penalty is 15 yards.</a:t>
            </a:r>
            <a:endParaRPr lang="en-US" sz="3600" dirty="0"/>
          </a:p>
        </p:txBody>
      </p:sp>
      <p:pic>
        <p:nvPicPr>
          <p:cNvPr id="7" name="Content Placeholder 2">
            <a:extLst>
              <a:ext uri="{FF2B5EF4-FFF2-40B4-BE49-F238E27FC236}">
                <a16:creationId xmlns:a16="http://schemas.microsoft.com/office/drawing/2014/main" id="{CDA5FCE0-D2CD-418A-B93F-0930F6CF239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1335963" y="2319729"/>
            <a:ext cx="5629382" cy="3969944"/>
          </a:xfrm>
          <a:prstGeom prst="rect">
            <a:avLst/>
          </a:prstGeom>
          <a:noFill/>
          <a:ln w="9525">
            <a:noFill/>
            <a:miter lim="800000"/>
            <a:headEnd/>
            <a:tailEnd/>
          </a:ln>
        </p:spPr>
      </p:pic>
    </p:spTree>
    <p:extLst>
      <p:ext uri="{BB962C8B-B14F-4D97-AF65-F5344CB8AC3E}">
        <p14:creationId xmlns:p14="http://schemas.microsoft.com/office/powerpoint/2010/main" val="22768777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02897-ADB7-49A3-882B-374152995C3D}"/>
              </a:ext>
            </a:extLst>
          </p:cNvPr>
          <p:cNvSpPr>
            <a:spLocks noGrp="1"/>
          </p:cNvSpPr>
          <p:nvPr>
            <p:ph type="title"/>
          </p:nvPr>
        </p:nvSpPr>
        <p:spPr/>
        <p:txBody>
          <a:bodyPr/>
          <a:lstStyle/>
          <a:p>
            <a:pPr algn="ctr"/>
            <a:r>
              <a:rPr lang="en-US" dirty="0"/>
              <a:t>Illegal kicking and batting </a:t>
            </a:r>
            <a:br>
              <a:rPr lang="en-US" dirty="0"/>
            </a:br>
            <a:r>
              <a:rPr lang="en-US" dirty="0"/>
              <a:t>rules 6-2-1 PENALTY, 9-7 PENALTY</a:t>
            </a:r>
          </a:p>
        </p:txBody>
      </p:sp>
      <p:sp>
        <p:nvSpPr>
          <p:cNvPr id="4" name="Footer Placeholder 3">
            <a:extLst>
              <a:ext uri="{FF2B5EF4-FFF2-40B4-BE49-F238E27FC236}">
                <a16:creationId xmlns:a16="http://schemas.microsoft.com/office/drawing/2014/main" id="{1141EAEF-D87A-4983-9BAF-8FE3BC13A27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id="{5FA067EF-4CB0-4C8B-BB96-AC9ACA44D649}"/>
              </a:ext>
            </a:extLst>
          </p:cNvPr>
          <p:cNvSpPr txBox="1">
            <a:spLocks/>
          </p:cNvSpPr>
          <p:nvPr/>
        </p:nvSpPr>
        <p:spPr bwMode="auto">
          <a:xfrm>
            <a:off x="9164483" y="2253447"/>
            <a:ext cx="2629911" cy="40790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800" b="0" i="0" u="none" strike="noStrike" kern="1200" cap="none" spc="0" normalizeH="0" baseline="0" noProof="0" dirty="0">
                <a:ln>
                  <a:noFill/>
                </a:ln>
                <a:solidFill>
                  <a:srgbClr val="414B56"/>
                </a:solidFill>
                <a:effectLst/>
                <a:uLnTx/>
                <a:uFillTx/>
                <a:latin typeface="Calibri"/>
                <a:ea typeface="+mn-ea"/>
                <a:cs typeface="+mn-cs"/>
              </a:rPr>
              <a:t>The penalties for illegally kicking the ball (</a:t>
            </a:r>
            <a:r>
              <a:rPr kumimoji="0" lang="en-US" sz="2800" b="0" i="0" u="none" strike="noStrike" kern="1200" cap="none" spc="0" normalizeH="0" baseline="0" noProof="0" dirty="0" err="1">
                <a:ln>
                  <a:noFill/>
                </a:ln>
                <a:solidFill>
                  <a:srgbClr val="414B56"/>
                </a:solidFill>
                <a:effectLst/>
                <a:uLnTx/>
                <a:uFillTx/>
                <a:latin typeface="Calibri"/>
                <a:ea typeface="+mn-ea"/>
                <a:cs typeface="+mn-cs"/>
              </a:rPr>
              <a:t>PlayPic</a:t>
            </a:r>
            <a:r>
              <a:rPr kumimoji="0" lang="en-US" sz="2800" b="0" i="0" u="none" strike="noStrike" kern="1200" cap="none" spc="0" normalizeH="0" baseline="0" noProof="0" dirty="0">
                <a:ln>
                  <a:noFill/>
                </a:ln>
                <a:solidFill>
                  <a:srgbClr val="414B56"/>
                </a:solidFill>
                <a:effectLst/>
                <a:uLnTx/>
                <a:uFillTx/>
                <a:latin typeface="Calibri"/>
                <a:ea typeface="+mn-ea"/>
                <a:cs typeface="+mn-cs"/>
              </a:rPr>
              <a:t> A) and illegally batting the ball (</a:t>
            </a:r>
            <a:r>
              <a:rPr kumimoji="0" lang="en-US" sz="2800" b="0" i="0" u="none" strike="noStrike" kern="1200" cap="none" spc="0" normalizeH="0" baseline="0" noProof="0" dirty="0" err="1">
                <a:ln>
                  <a:noFill/>
                </a:ln>
                <a:solidFill>
                  <a:srgbClr val="414B56"/>
                </a:solidFill>
                <a:effectLst/>
                <a:uLnTx/>
                <a:uFillTx/>
                <a:latin typeface="Calibri"/>
                <a:ea typeface="+mn-ea"/>
                <a:cs typeface="+mn-cs"/>
              </a:rPr>
              <a:t>PlayPic</a:t>
            </a:r>
            <a:r>
              <a:rPr kumimoji="0" lang="en-US" sz="2800" b="0" i="0" u="none" strike="noStrike" kern="1200" cap="none" spc="0" normalizeH="0" baseline="0" noProof="0" dirty="0">
                <a:ln>
                  <a:noFill/>
                </a:ln>
                <a:solidFill>
                  <a:srgbClr val="414B56"/>
                </a:solidFill>
                <a:effectLst/>
                <a:uLnTx/>
                <a:uFillTx/>
                <a:latin typeface="Calibri"/>
                <a:ea typeface="+mn-ea"/>
                <a:cs typeface="+mn-cs"/>
              </a:rPr>
              <a:t> B) have been reduced from 15 yards to 10 yards.</a:t>
            </a:r>
          </a:p>
        </p:txBody>
      </p:sp>
      <p:pic>
        <p:nvPicPr>
          <p:cNvPr id="7" name="Picture 6">
            <a:extLst>
              <a:ext uri="{FF2B5EF4-FFF2-40B4-BE49-F238E27FC236}">
                <a16:creationId xmlns:a16="http://schemas.microsoft.com/office/drawing/2014/main" id="{1E36C7B2-BFD0-40A6-A865-873729F5256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10563" y="2174872"/>
            <a:ext cx="7815461" cy="3568703"/>
          </a:xfrm>
          <a:prstGeom prst="rect">
            <a:avLst/>
          </a:prstGeom>
        </p:spPr>
      </p:pic>
    </p:spTree>
    <p:extLst>
      <p:ext uri="{BB962C8B-B14F-4D97-AF65-F5344CB8AC3E}">
        <p14:creationId xmlns:p14="http://schemas.microsoft.com/office/powerpoint/2010/main" val="4247059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576-531E-40EB-9E0D-DC227D5B340D}"/>
              </a:ext>
            </a:extLst>
          </p:cNvPr>
          <p:cNvSpPr>
            <a:spLocks noGrp="1"/>
          </p:cNvSpPr>
          <p:nvPr>
            <p:ph type="title"/>
          </p:nvPr>
        </p:nvSpPr>
        <p:spPr/>
        <p:txBody>
          <a:bodyPr/>
          <a:lstStyle/>
          <a:p>
            <a:pPr algn="ctr"/>
            <a:r>
              <a:rPr lang="en-US" dirty="0"/>
              <a:t>ILLEGAL HORSE-COLLAR TACKLE </a:t>
            </a:r>
            <a:br>
              <a:rPr lang="en-US" dirty="0"/>
            </a:br>
            <a:r>
              <a:rPr lang="en-US" dirty="0"/>
              <a:t>RULES 9-4-3</a:t>
            </a:r>
            <a:r>
              <a:rPr lang="en-US" cap="none" dirty="0"/>
              <a:t>k</a:t>
            </a:r>
            <a:endParaRPr lang="en-US" dirty="0"/>
          </a:p>
        </p:txBody>
      </p:sp>
      <p:sp>
        <p:nvSpPr>
          <p:cNvPr id="4" name="Footer Placeholder 3">
            <a:extLst>
              <a:ext uri="{FF2B5EF4-FFF2-40B4-BE49-F238E27FC236}">
                <a16:creationId xmlns:a16="http://schemas.microsoft.com/office/drawing/2014/main" id="{F56C150C-57AA-410D-B0A0-5591FEC88AF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id="{56C5B485-5F7A-4373-ADA4-E1D78828B554}"/>
              </a:ext>
            </a:extLst>
          </p:cNvPr>
          <p:cNvSpPr txBox="1">
            <a:spLocks/>
          </p:cNvSpPr>
          <p:nvPr/>
        </p:nvSpPr>
        <p:spPr bwMode="auto">
          <a:xfrm>
            <a:off x="4741933" y="2230404"/>
            <a:ext cx="7225701" cy="396994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800" b="0" i="0" u="none" strike="noStrike" kern="1200" cap="none" spc="0" normalizeH="0" baseline="0" noProof="0" dirty="0">
                <a:ln>
                  <a:noFill/>
                </a:ln>
                <a:solidFill>
                  <a:srgbClr val="414B56"/>
                </a:solidFill>
                <a:effectLst/>
                <a:uLnTx/>
                <a:uFillTx/>
                <a:latin typeface="Calibri"/>
                <a:ea typeface="+mn-ea"/>
                <a:cs typeface="+mn-cs"/>
              </a:rPr>
              <a:t>The name plate area (directly below the back collar) has been added to the criteria for an illegal horse-collar tackle. It is a foul to grab the inside back, name plate area or side collar of either the shoulder pads or the jersey of the runner and subsequently pull (backwards or sideward) that opponent to the ground, even if possession is lost. The horse-collar is enforced as a live-ball foul.</a:t>
            </a:r>
          </a:p>
        </p:txBody>
      </p:sp>
      <p:pic>
        <p:nvPicPr>
          <p:cNvPr id="7" name="Content Placeholder 2">
            <a:extLst>
              <a:ext uri="{FF2B5EF4-FFF2-40B4-BE49-F238E27FC236}">
                <a16:creationId xmlns:a16="http://schemas.microsoft.com/office/drawing/2014/main" id="{716549B6-0234-47B1-BF8D-0088C171DA16}"/>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485900" y="1989139"/>
            <a:ext cx="2984233" cy="4452477"/>
          </a:xfrm>
        </p:spPr>
      </p:pic>
    </p:spTree>
    <p:extLst>
      <p:ext uri="{BB962C8B-B14F-4D97-AF65-F5344CB8AC3E}">
        <p14:creationId xmlns:p14="http://schemas.microsoft.com/office/powerpoint/2010/main" val="3043720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042EB-8E1C-4990-9D48-13C72E5F0EA7}"/>
              </a:ext>
            </a:extLst>
          </p:cNvPr>
          <p:cNvSpPr>
            <a:spLocks noGrp="1"/>
          </p:cNvSpPr>
          <p:nvPr>
            <p:ph type="title"/>
          </p:nvPr>
        </p:nvSpPr>
        <p:spPr/>
        <p:txBody>
          <a:bodyPr/>
          <a:lstStyle/>
          <a:p>
            <a:r>
              <a:rPr lang="en-US" dirty="0"/>
              <a:t>2019 </a:t>
            </a:r>
            <a:r>
              <a:rPr lang="en-US" dirty="0" err="1"/>
              <a:t>nfhs</a:t>
            </a:r>
            <a:r>
              <a:rPr lang="en-US" dirty="0"/>
              <a:t> football </a:t>
            </a:r>
            <a:br>
              <a:rPr lang="en-US" dirty="0"/>
            </a:br>
            <a:r>
              <a:rPr lang="en-US" dirty="0"/>
              <a:t>editorial changes</a:t>
            </a:r>
          </a:p>
        </p:txBody>
      </p:sp>
      <p:sp>
        <p:nvSpPr>
          <p:cNvPr id="3" name="Text Placeholder 2">
            <a:extLst>
              <a:ext uri="{FF2B5EF4-FFF2-40B4-BE49-F238E27FC236}">
                <a16:creationId xmlns:a16="http://schemas.microsoft.com/office/drawing/2014/main" id="{535591B7-3BF3-4328-8171-C93D133772E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70459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A80012-87E7-4CFB-977E-E6A981AF3A7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40984" y="1989136"/>
            <a:ext cx="4693817" cy="4039430"/>
          </a:xfrm>
          <a:prstGeom prst="rect">
            <a:avLst/>
          </a:prstGeom>
        </p:spPr>
      </p:pic>
      <p:sp>
        <p:nvSpPr>
          <p:cNvPr id="2" name="Title 1">
            <a:extLst>
              <a:ext uri="{FF2B5EF4-FFF2-40B4-BE49-F238E27FC236}">
                <a16:creationId xmlns:a16="http://schemas.microsoft.com/office/drawing/2014/main" id="{0C4C9070-0AB5-4AC0-B7CB-1B454A382E37}"/>
              </a:ext>
            </a:extLst>
          </p:cNvPr>
          <p:cNvSpPr>
            <a:spLocks noGrp="1"/>
          </p:cNvSpPr>
          <p:nvPr>
            <p:ph type="title"/>
          </p:nvPr>
        </p:nvSpPr>
        <p:spPr>
          <a:xfrm>
            <a:off x="1757363" y="582615"/>
            <a:ext cx="10434637" cy="1204912"/>
          </a:xfrm>
        </p:spPr>
        <p:txBody>
          <a:bodyPr/>
          <a:lstStyle/>
          <a:p>
            <a:pPr algn="ctr"/>
            <a:r>
              <a:rPr lang="en-US" dirty="0"/>
              <a:t>Penalty enforcement </a:t>
            </a:r>
            <a:br>
              <a:rPr lang="en-US" dirty="0"/>
            </a:br>
            <a:r>
              <a:rPr lang="en-US" dirty="0"/>
              <a:t>rules 5-2-2, 5-2-4, </a:t>
            </a:r>
            <a:br>
              <a:rPr lang="en-US" dirty="0"/>
            </a:br>
            <a:r>
              <a:rPr lang="en-US" dirty="0"/>
              <a:t>10-4-2</a:t>
            </a:r>
            <a:r>
              <a:rPr lang="en-US" cap="none" dirty="0"/>
              <a:t>c </a:t>
            </a:r>
            <a:r>
              <a:rPr lang="en-US" dirty="0"/>
              <a:t>EXCEPTION, 10-5-1</a:t>
            </a:r>
            <a:r>
              <a:rPr lang="en-US" cap="none" dirty="0"/>
              <a:t>j</a:t>
            </a:r>
            <a:endParaRPr lang="en-US" dirty="0"/>
          </a:p>
        </p:txBody>
      </p:sp>
      <p:sp>
        <p:nvSpPr>
          <p:cNvPr id="4" name="Footer Placeholder 3">
            <a:extLst>
              <a:ext uri="{FF2B5EF4-FFF2-40B4-BE49-F238E27FC236}">
                <a16:creationId xmlns:a16="http://schemas.microsoft.com/office/drawing/2014/main" id="{3C595667-D0CC-4433-93B9-C4EF79E6AEE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id="{C21182CA-9581-4E66-9706-D315FB3E3A9D}"/>
              </a:ext>
            </a:extLst>
          </p:cNvPr>
          <p:cNvSpPr txBox="1">
            <a:spLocks/>
          </p:cNvSpPr>
          <p:nvPr/>
        </p:nvSpPr>
        <p:spPr bwMode="auto">
          <a:xfrm>
            <a:off x="6791325" y="1989139"/>
            <a:ext cx="5176309" cy="396994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800" b="0" i="0" u="none" strike="noStrike" kern="1200" cap="none" spc="0" normalizeH="0" baseline="0" noProof="0" dirty="0">
                <a:ln>
                  <a:noFill/>
                </a:ln>
                <a:solidFill>
                  <a:srgbClr val="414B56"/>
                </a:solidFill>
                <a:effectLst/>
                <a:uLnTx/>
                <a:uFillTx/>
                <a:latin typeface="Calibri"/>
                <a:ea typeface="+mn-ea"/>
                <a:cs typeface="+mn-cs"/>
              </a:rPr>
              <a:t>Team R may choose penalty enforcement from the succeeding spot for a foul other than kick-catching interference that occurs </a:t>
            </a:r>
            <a:r>
              <a:rPr kumimoji="0" lang="en-US" sz="2800" b="1" i="0" u="sng" strike="noStrike" kern="1200" cap="none" spc="0" normalizeH="0" baseline="0" noProof="0" dirty="0">
                <a:ln>
                  <a:noFill/>
                </a:ln>
                <a:solidFill>
                  <a:srgbClr val="414B56"/>
                </a:solidFill>
                <a:effectLst/>
                <a:uLnTx/>
                <a:uFillTx/>
                <a:latin typeface="Calibri"/>
                <a:ea typeface="+mn-ea"/>
                <a:cs typeface="+mn-cs"/>
              </a:rPr>
              <a:t>from the start of a kick down until the kick ends.</a:t>
            </a:r>
          </a:p>
        </p:txBody>
      </p:sp>
    </p:spTree>
    <p:extLst>
      <p:ext uri="{BB962C8B-B14F-4D97-AF65-F5344CB8AC3E}">
        <p14:creationId xmlns:p14="http://schemas.microsoft.com/office/powerpoint/2010/main" val="312998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F2892-812A-4719-93BC-06308450C4F8}"/>
              </a:ext>
            </a:extLst>
          </p:cNvPr>
          <p:cNvSpPr>
            <a:spLocks noGrp="1"/>
          </p:cNvSpPr>
          <p:nvPr>
            <p:ph type="title"/>
          </p:nvPr>
        </p:nvSpPr>
        <p:spPr/>
        <p:txBody>
          <a:bodyPr/>
          <a:lstStyle/>
          <a:p>
            <a:pPr algn="ctr"/>
            <a:r>
              <a:rPr lang="en-US" dirty="0"/>
              <a:t>2019 </a:t>
            </a:r>
            <a:r>
              <a:rPr lang="en-US" dirty="0" err="1"/>
              <a:t>nfhs</a:t>
            </a:r>
            <a:r>
              <a:rPr lang="en-US" dirty="0"/>
              <a:t> football editorial changes</a:t>
            </a:r>
          </a:p>
        </p:txBody>
      </p:sp>
      <p:graphicFrame>
        <p:nvGraphicFramePr>
          <p:cNvPr id="5" name="Content Placeholder 4">
            <a:extLst>
              <a:ext uri="{FF2B5EF4-FFF2-40B4-BE49-F238E27FC236}">
                <a16:creationId xmlns:a16="http://schemas.microsoft.com/office/drawing/2014/main" id="{69D6B556-9955-47B1-ABB7-C3F544377162}"/>
              </a:ext>
            </a:extLst>
          </p:cNvPr>
          <p:cNvGraphicFramePr>
            <a:graphicFrameLocks noGrp="1"/>
          </p:cNvGraphicFramePr>
          <p:nvPr>
            <p:ph idx="1"/>
            <p:extLst>
              <p:ext uri="{D42A27DB-BD31-4B8C-83A1-F6EECF244321}">
                <p14:modId xmlns:p14="http://schemas.microsoft.com/office/powerpoint/2010/main" val="3630251043"/>
              </p:ext>
            </p:extLst>
          </p:nvPr>
        </p:nvGraphicFramePr>
        <p:xfrm>
          <a:off x="1384134" y="2146308"/>
          <a:ext cx="10583500" cy="4212414"/>
        </p:xfrm>
        <a:graphic>
          <a:graphicData uri="http://schemas.openxmlformats.org/drawingml/2006/table">
            <a:tbl>
              <a:tblPr firstRow="1" bandRow="1">
                <a:tableStyleId>{5C22544A-7EE6-4342-B048-85BDC9FD1C3A}</a:tableStyleId>
              </a:tblPr>
              <a:tblGrid>
                <a:gridCol w="2715850">
                  <a:extLst>
                    <a:ext uri="{9D8B030D-6E8A-4147-A177-3AD203B41FA5}">
                      <a16:colId xmlns:a16="http://schemas.microsoft.com/office/drawing/2014/main" val="4172842299"/>
                    </a:ext>
                  </a:extLst>
                </a:gridCol>
                <a:gridCol w="7867650">
                  <a:extLst>
                    <a:ext uri="{9D8B030D-6E8A-4147-A177-3AD203B41FA5}">
                      <a16:colId xmlns:a16="http://schemas.microsoft.com/office/drawing/2014/main" val="2001053681"/>
                    </a:ext>
                  </a:extLst>
                </a:gridCol>
              </a:tblGrid>
              <a:tr h="364751">
                <a:tc>
                  <a:txBody>
                    <a:bodyPr/>
                    <a:lstStyle/>
                    <a:p>
                      <a:r>
                        <a:rPr lang="en-US" b="1" dirty="0">
                          <a:solidFill>
                            <a:schemeClr val="tx1"/>
                          </a:solidFill>
                        </a:rPr>
                        <a:t>1-1-9</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b="0" dirty="0">
                          <a:solidFill>
                            <a:schemeClr val="tx1"/>
                          </a:solidFill>
                        </a:rPr>
                        <a:t>Added reference to Rule 1-3-7 NOTE.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94787253"/>
                  </a:ext>
                </a:extLst>
              </a:tr>
              <a:tr h="899387">
                <a:tc>
                  <a:txBody>
                    <a:bodyPr/>
                    <a:lstStyle/>
                    <a:p>
                      <a:r>
                        <a:rPr lang="en-US" b="1" dirty="0">
                          <a:solidFill>
                            <a:schemeClr val="tx1"/>
                          </a:solidFill>
                        </a:rPr>
                        <a:t>1-3-6, 3-1-2, 3-3-1, 3-4, 3-4-1, 3-4-2, 3-4-3, 3-4-4, 3-4-5, 3-5-9,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“game” before “clock.”</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520376478"/>
                  </a:ext>
                </a:extLst>
              </a:tr>
              <a:tr h="371934">
                <a:tc>
                  <a:txBody>
                    <a:bodyPr/>
                    <a:lstStyle/>
                    <a:p>
                      <a:r>
                        <a:rPr lang="en-US" b="1" dirty="0">
                          <a:solidFill>
                            <a:schemeClr val="tx1"/>
                          </a:solidFill>
                        </a:rPr>
                        <a:t>1-5-5, 9-6-4b</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“intermission” after “halftime.”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25906630"/>
                  </a:ext>
                </a:extLst>
              </a:tr>
              <a:tr h="629571">
                <a:tc>
                  <a:txBody>
                    <a:bodyPr/>
                    <a:lstStyle/>
                    <a:p>
                      <a:r>
                        <a:rPr lang="en-US" b="1" dirty="0">
                          <a:solidFill>
                            <a:schemeClr val="tx1"/>
                          </a:solidFill>
                        </a:rPr>
                        <a:t>1-6-1 NOTE, 2-24-3, 2-26-5, 3-5-2 NOTE b, 3-5-3, 3-5-6, 4-3-6, 5-3-1,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Deleted “signal” after “ready-for-play.”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012734513"/>
                  </a:ext>
                </a:extLst>
              </a:tr>
              <a:tr h="364751">
                <a:tc>
                  <a:txBody>
                    <a:bodyPr/>
                    <a:lstStyle/>
                    <a:p>
                      <a:r>
                        <a:rPr lang="en-US" b="1" dirty="0">
                          <a:solidFill>
                            <a:schemeClr val="tx1"/>
                          </a:solidFill>
                        </a:rPr>
                        <a:t>Table 1-7</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Further clarified some of the state association adoptions.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131296140"/>
                  </a:ext>
                </a:extLst>
              </a:tr>
              <a:tr h="364751">
                <a:tc>
                  <a:txBody>
                    <a:bodyPr/>
                    <a:lstStyle/>
                    <a:p>
                      <a:r>
                        <a:rPr lang="en-US" b="1" dirty="0">
                          <a:solidFill>
                            <a:schemeClr val="tx1"/>
                          </a:solidFill>
                        </a:rPr>
                        <a:t>2-6-2b</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Changed “hash” to “9-yard” marks.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172894353"/>
                  </a:ext>
                </a:extLst>
              </a:tr>
              <a:tr h="364751">
                <a:tc>
                  <a:txBody>
                    <a:bodyPr/>
                    <a:lstStyle/>
                    <a:p>
                      <a:r>
                        <a:rPr lang="en-US" b="1" dirty="0">
                          <a:solidFill>
                            <a:schemeClr val="tx1"/>
                          </a:solidFill>
                        </a:rPr>
                        <a:t>2-8, 2-25-1, 2-28-1, 2-43, 3-5-7j, 3-6-2d, 4-1-6, 5-3-2 NOTE, 7-1-5, 7-1-7, 8-3-2,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Deleted “marked” before “ready-for-play.”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291132713"/>
                  </a:ext>
                </a:extLst>
              </a:tr>
            </a:tbl>
          </a:graphicData>
        </a:graphic>
      </p:graphicFrame>
      <p:sp>
        <p:nvSpPr>
          <p:cNvPr id="4" name="Footer Placeholder 3">
            <a:extLst>
              <a:ext uri="{FF2B5EF4-FFF2-40B4-BE49-F238E27FC236}">
                <a16:creationId xmlns:a16="http://schemas.microsoft.com/office/drawing/2014/main" id="{669AB048-6559-454F-9180-6673C1220942}"/>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1617185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F2892-812A-4719-93BC-06308450C4F8}"/>
              </a:ext>
            </a:extLst>
          </p:cNvPr>
          <p:cNvSpPr>
            <a:spLocks noGrp="1"/>
          </p:cNvSpPr>
          <p:nvPr>
            <p:ph type="title"/>
          </p:nvPr>
        </p:nvSpPr>
        <p:spPr/>
        <p:txBody>
          <a:bodyPr/>
          <a:lstStyle/>
          <a:p>
            <a:pPr algn="ctr"/>
            <a:r>
              <a:rPr lang="en-US" dirty="0"/>
              <a:t>2019 </a:t>
            </a:r>
            <a:r>
              <a:rPr lang="en-US" dirty="0" err="1"/>
              <a:t>nfhs</a:t>
            </a:r>
            <a:r>
              <a:rPr lang="en-US" dirty="0"/>
              <a:t> football editorial changes</a:t>
            </a:r>
          </a:p>
        </p:txBody>
      </p:sp>
      <p:graphicFrame>
        <p:nvGraphicFramePr>
          <p:cNvPr id="5" name="Content Placeholder 4">
            <a:extLst>
              <a:ext uri="{FF2B5EF4-FFF2-40B4-BE49-F238E27FC236}">
                <a16:creationId xmlns:a16="http://schemas.microsoft.com/office/drawing/2014/main" id="{69D6B556-9955-47B1-ABB7-C3F544377162}"/>
              </a:ext>
            </a:extLst>
          </p:cNvPr>
          <p:cNvGraphicFramePr>
            <a:graphicFrameLocks noGrp="1"/>
          </p:cNvGraphicFramePr>
          <p:nvPr>
            <p:ph idx="1"/>
            <p:extLst>
              <p:ext uri="{D42A27DB-BD31-4B8C-83A1-F6EECF244321}">
                <p14:modId xmlns:p14="http://schemas.microsoft.com/office/powerpoint/2010/main" val="2939170388"/>
              </p:ext>
            </p:extLst>
          </p:nvPr>
        </p:nvGraphicFramePr>
        <p:xfrm>
          <a:off x="1384134" y="2098675"/>
          <a:ext cx="10583500" cy="4233862"/>
        </p:xfrm>
        <a:graphic>
          <a:graphicData uri="http://schemas.openxmlformats.org/drawingml/2006/table">
            <a:tbl>
              <a:tblPr firstRow="1" bandRow="1">
                <a:tableStyleId>{5C22544A-7EE6-4342-B048-85BDC9FD1C3A}</a:tableStyleId>
              </a:tblPr>
              <a:tblGrid>
                <a:gridCol w="1949277">
                  <a:extLst>
                    <a:ext uri="{9D8B030D-6E8A-4147-A177-3AD203B41FA5}">
                      <a16:colId xmlns:a16="http://schemas.microsoft.com/office/drawing/2014/main" val="4172842299"/>
                    </a:ext>
                  </a:extLst>
                </a:gridCol>
                <a:gridCol w="8634223">
                  <a:extLst>
                    <a:ext uri="{9D8B030D-6E8A-4147-A177-3AD203B41FA5}">
                      <a16:colId xmlns:a16="http://schemas.microsoft.com/office/drawing/2014/main" val="2001053681"/>
                    </a:ext>
                  </a:extLst>
                </a:gridCol>
              </a:tblGrid>
              <a:tr h="370840">
                <a:tc>
                  <a:txBody>
                    <a:bodyPr/>
                    <a:lstStyle/>
                    <a:p>
                      <a:r>
                        <a:rPr lang="en-US" b="1" dirty="0">
                          <a:solidFill>
                            <a:schemeClr val="tx1"/>
                          </a:solidFill>
                        </a:rPr>
                        <a:t>Table 3-1, 3-5-10,</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b="0" dirty="0">
                          <a:solidFill>
                            <a:schemeClr val="tx1"/>
                          </a:solidFill>
                        </a:rPr>
                        <a:t>Further clarified periods, intermission and the game clock.</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520376478"/>
                  </a:ext>
                </a:extLst>
              </a:tr>
              <a:tr h="378142">
                <a:tc>
                  <a:txBody>
                    <a:bodyPr/>
                    <a:lstStyle/>
                    <a:p>
                      <a:r>
                        <a:rPr lang="en-US" b="1" dirty="0">
                          <a:solidFill>
                            <a:schemeClr val="tx1"/>
                          </a:solidFill>
                        </a:rPr>
                        <a:t>3-4-6</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“game or play” before “clock.”</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25906630"/>
                  </a:ext>
                </a:extLst>
              </a:tr>
              <a:tr h="370840">
                <a:tc>
                  <a:txBody>
                    <a:bodyPr/>
                    <a:lstStyle/>
                    <a:p>
                      <a:r>
                        <a:rPr lang="en-US" b="1" dirty="0">
                          <a:solidFill>
                            <a:schemeClr val="tx1"/>
                          </a:solidFill>
                        </a:rPr>
                        <a:t>3-4-8</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b="0" dirty="0">
                          <a:solidFill>
                            <a:schemeClr val="tx1"/>
                          </a:solidFill>
                        </a:rPr>
                        <a:t>Clarified timing by adding “by the game or play clock.”</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012734513"/>
                  </a:ext>
                </a:extLst>
              </a:tr>
              <a:tr h="370840">
                <a:tc>
                  <a:txBody>
                    <a:bodyPr/>
                    <a:lstStyle/>
                    <a:p>
                      <a:r>
                        <a:rPr lang="en-US" b="1" dirty="0">
                          <a:solidFill>
                            <a:schemeClr val="tx1"/>
                          </a:solidFill>
                        </a:rPr>
                        <a:t>5-2-2, 5-2-4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Further clarified “succeeding spot enforcement.”</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131296140"/>
                  </a:ext>
                </a:extLst>
              </a:tr>
              <a:tr h="292100">
                <a:tc>
                  <a:txBody>
                    <a:bodyPr/>
                    <a:lstStyle/>
                    <a:p>
                      <a:r>
                        <a:rPr lang="en-US" b="1" dirty="0">
                          <a:solidFill>
                            <a:schemeClr val="tx1"/>
                          </a:solidFill>
                        </a:rPr>
                        <a:t>6-5-4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“next” before “down.”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172894353"/>
                  </a:ext>
                </a:extLst>
              </a:tr>
              <a:tr h="292100">
                <a:tc>
                  <a:txBody>
                    <a:bodyPr/>
                    <a:lstStyle/>
                    <a:p>
                      <a:r>
                        <a:rPr lang="en-US" b="1" dirty="0">
                          <a:solidFill>
                            <a:schemeClr val="tx1"/>
                          </a:solidFill>
                        </a:rPr>
                        <a:t>6-5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“S7” to “delay of game.”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658140687"/>
                  </a:ext>
                </a:extLst>
              </a:tr>
              <a:tr h="292100">
                <a:tc>
                  <a:txBody>
                    <a:bodyPr/>
                    <a:lstStyle/>
                    <a:p>
                      <a:r>
                        <a:rPr lang="en-US" b="1" dirty="0">
                          <a:solidFill>
                            <a:schemeClr val="tx1"/>
                          </a:solidFill>
                        </a:rPr>
                        <a:t>7-2-6</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Further clarified a huddle and shift.</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53483413"/>
                  </a:ext>
                </a:extLst>
              </a:tr>
              <a:tr h="292100">
                <a:tc>
                  <a:txBody>
                    <a:bodyPr/>
                    <a:lstStyle/>
                    <a:p>
                      <a:r>
                        <a:rPr lang="en-US" b="1" dirty="0">
                          <a:solidFill>
                            <a:schemeClr val="tx1"/>
                          </a:solidFill>
                        </a:rPr>
                        <a:t>7-2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Clarified the rules references for the penalties on illegal numbering and illegal formation.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950771849"/>
                  </a:ext>
                </a:extLst>
              </a:tr>
              <a:tr h="292100">
                <a:tc>
                  <a:txBody>
                    <a:bodyPr/>
                    <a:lstStyle/>
                    <a:p>
                      <a:r>
                        <a:rPr lang="en-US" b="1" dirty="0">
                          <a:solidFill>
                            <a:schemeClr val="tx1"/>
                          </a:solidFill>
                        </a:rPr>
                        <a:t>TABLE 7-5-2, TABLE 7-5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“incomplete” to better describe a thrown pass.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62483246"/>
                  </a:ext>
                </a:extLst>
              </a:tr>
              <a:tr h="292100">
                <a:tc>
                  <a:txBody>
                    <a:bodyPr/>
                    <a:lstStyle/>
                    <a:p>
                      <a:r>
                        <a:rPr lang="en-US" b="1" dirty="0">
                          <a:solidFill>
                            <a:schemeClr val="tx1"/>
                          </a:solidFill>
                        </a:rPr>
                        <a:t>8-5-2 EXCEPTION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Further clarified that once the ball leaves the end zone, the original momentum is canceled.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91786383"/>
                  </a:ext>
                </a:extLst>
              </a:tr>
            </a:tbl>
          </a:graphicData>
        </a:graphic>
      </p:graphicFrame>
      <p:sp>
        <p:nvSpPr>
          <p:cNvPr id="4" name="Footer Placeholder 3">
            <a:extLst>
              <a:ext uri="{FF2B5EF4-FFF2-40B4-BE49-F238E27FC236}">
                <a16:creationId xmlns:a16="http://schemas.microsoft.com/office/drawing/2014/main" id="{669AB048-6559-454F-9180-6673C1220942}"/>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2640411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F2892-812A-4719-93BC-06308450C4F8}"/>
              </a:ext>
            </a:extLst>
          </p:cNvPr>
          <p:cNvSpPr>
            <a:spLocks noGrp="1"/>
          </p:cNvSpPr>
          <p:nvPr>
            <p:ph type="title"/>
          </p:nvPr>
        </p:nvSpPr>
        <p:spPr/>
        <p:txBody>
          <a:bodyPr/>
          <a:lstStyle/>
          <a:p>
            <a:pPr algn="ctr"/>
            <a:r>
              <a:rPr lang="en-US" dirty="0"/>
              <a:t>2019 </a:t>
            </a:r>
            <a:r>
              <a:rPr lang="en-US" dirty="0" err="1"/>
              <a:t>nfhs</a:t>
            </a:r>
            <a:r>
              <a:rPr lang="en-US" dirty="0"/>
              <a:t> football editorial changes</a:t>
            </a:r>
          </a:p>
        </p:txBody>
      </p:sp>
      <p:graphicFrame>
        <p:nvGraphicFramePr>
          <p:cNvPr id="5" name="Content Placeholder 4">
            <a:extLst>
              <a:ext uri="{FF2B5EF4-FFF2-40B4-BE49-F238E27FC236}">
                <a16:creationId xmlns:a16="http://schemas.microsoft.com/office/drawing/2014/main" id="{69D6B556-9955-47B1-ABB7-C3F544377162}"/>
              </a:ext>
            </a:extLst>
          </p:cNvPr>
          <p:cNvGraphicFramePr>
            <a:graphicFrameLocks noGrp="1"/>
          </p:cNvGraphicFramePr>
          <p:nvPr>
            <p:ph idx="1"/>
            <p:extLst>
              <p:ext uri="{D42A27DB-BD31-4B8C-83A1-F6EECF244321}">
                <p14:modId xmlns:p14="http://schemas.microsoft.com/office/powerpoint/2010/main" val="4140560528"/>
              </p:ext>
            </p:extLst>
          </p:nvPr>
        </p:nvGraphicFramePr>
        <p:xfrm>
          <a:off x="1384663" y="2074866"/>
          <a:ext cx="10583500" cy="4254182"/>
        </p:xfrm>
        <a:graphic>
          <a:graphicData uri="http://schemas.openxmlformats.org/drawingml/2006/table">
            <a:tbl>
              <a:tblPr firstRow="1" bandRow="1">
                <a:tableStyleId>{5C22544A-7EE6-4342-B048-85BDC9FD1C3A}</a:tableStyleId>
              </a:tblPr>
              <a:tblGrid>
                <a:gridCol w="2587262">
                  <a:extLst>
                    <a:ext uri="{9D8B030D-6E8A-4147-A177-3AD203B41FA5}">
                      <a16:colId xmlns:a16="http://schemas.microsoft.com/office/drawing/2014/main" val="4172842299"/>
                    </a:ext>
                  </a:extLst>
                </a:gridCol>
                <a:gridCol w="7996238">
                  <a:extLst>
                    <a:ext uri="{9D8B030D-6E8A-4147-A177-3AD203B41FA5}">
                      <a16:colId xmlns:a16="http://schemas.microsoft.com/office/drawing/2014/main" val="2001053681"/>
                    </a:ext>
                  </a:extLst>
                </a:gridCol>
              </a:tblGrid>
              <a:tr h="370840">
                <a:tc>
                  <a:txBody>
                    <a:bodyPr/>
                    <a:lstStyle/>
                    <a:p>
                      <a:r>
                        <a:rPr lang="en-US" b="1" dirty="0">
                          <a:solidFill>
                            <a:schemeClr val="tx1"/>
                          </a:solidFill>
                        </a:rPr>
                        <a:t>9-2-3a</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b="0" dirty="0">
                          <a:solidFill>
                            <a:schemeClr val="tx1"/>
                          </a:solidFill>
                        </a:rPr>
                        <a:t>Changed rules reference from “2-3-4” to “2-3-5.”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94787253"/>
                  </a:ext>
                </a:extLst>
              </a:tr>
              <a:tr h="370840">
                <a:tc>
                  <a:txBody>
                    <a:bodyPr/>
                    <a:lstStyle/>
                    <a:p>
                      <a:r>
                        <a:rPr lang="en-US" b="1" dirty="0">
                          <a:solidFill>
                            <a:schemeClr val="tx1"/>
                          </a:solidFill>
                        </a:rPr>
                        <a:t>9-3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Deleted the penalty for “tripping” from 9-3.</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520376478"/>
                  </a:ext>
                </a:extLst>
              </a:tr>
              <a:tr h="378142">
                <a:tc>
                  <a:txBody>
                    <a:bodyPr/>
                    <a:lstStyle/>
                    <a:p>
                      <a:r>
                        <a:rPr lang="en-US" b="1" dirty="0">
                          <a:solidFill>
                            <a:schemeClr val="tx1"/>
                          </a:solidFill>
                        </a:rPr>
                        <a:t>9-4 PENALTY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the penalty “illegal tripping” to 9-4.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25906630"/>
                  </a:ext>
                </a:extLst>
              </a:tr>
              <a:tr h="370840">
                <a:tc>
                  <a:txBody>
                    <a:bodyPr/>
                    <a:lstStyle/>
                    <a:p>
                      <a:r>
                        <a:rPr lang="en-US" b="1" dirty="0">
                          <a:solidFill>
                            <a:schemeClr val="tx1"/>
                          </a:solidFill>
                        </a:rPr>
                        <a:t>9-9-5 NOTE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Changed the rules references from “9-10-3 and 9-10-4” to “9-9-3 and 9-9-4.”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012734513"/>
                  </a:ext>
                </a:extLst>
              </a:tr>
              <a:tr h="370840">
                <a:tc>
                  <a:txBody>
                    <a:bodyPr/>
                    <a:lstStyle/>
                    <a:p>
                      <a:r>
                        <a:rPr lang="en-US" b="1" dirty="0">
                          <a:solidFill>
                            <a:schemeClr val="tx1"/>
                          </a:solidFill>
                        </a:rPr>
                        <a:t>10-4-2c EXCEPTION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“prior to the end of the kick” to further clarify.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131296140"/>
                  </a:ext>
                </a:extLst>
              </a:tr>
              <a:tr h="370840">
                <a:tc>
                  <a:txBody>
                    <a:bodyPr/>
                    <a:lstStyle/>
                    <a:p>
                      <a:r>
                        <a:rPr lang="en-US" b="1" dirty="0">
                          <a:solidFill>
                            <a:schemeClr val="tx1"/>
                          </a:solidFill>
                        </a:rPr>
                        <a:t>10-5-1c</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Changed the rules reference from “9-10” to “9-9.”</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172894353"/>
                  </a:ext>
                </a:extLst>
              </a:tr>
              <a:tr h="370840">
                <a:tc>
                  <a:txBody>
                    <a:bodyPr/>
                    <a:lstStyle/>
                    <a:p>
                      <a:r>
                        <a:rPr lang="en-US" b="1" dirty="0">
                          <a:solidFill>
                            <a:schemeClr val="tx1"/>
                          </a:solidFill>
                        </a:rPr>
                        <a:t>10-5-1j</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Added “prior to the end of the kick” to further clarify.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400592985"/>
                  </a:ext>
                </a:extLst>
              </a:tr>
              <a:tr h="370840">
                <a:tc>
                  <a:txBody>
                    <a:bodyPr/>
                    <a:lstStyle/>
                    <a:p>
                      <a:r>
                        <a:rPr lang="en-US" b="1" dirty="0">
                          <a:solidFill>
                            <a:schemeClr val="tx1"/>
                          </a:solidFill>
                        </a:rPr>
                        <a:t>Resolving Tied Games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In 3-1, added “three-minute” before ‘Intermission.”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874375893"/>
                  </a:ext>
                </a:extLst>
              </a:tr>
              <a:tr h="370840">
                <a:tc>
                  <a:txBody>
                    <a:bodyPr/>
                    <a:lstStyle/>
                    <a:p>
                      <a:r>
                        <a:rPr lang="en-US" b="1" dirty="0">
                          <a:solidFill>
                            <a:schemeClr val="tx1"/>
                          </a:solidFill>
                        </a:rPr>
                        <a:t>Nine-, Eight-, Six-Player Rules Differences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Clarified that at least “three” A players shall be on the line at the snap in both Nine-Player and Eight-Player Rules.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027773908"/>
                  </a:ext>
                </a:extLst>
              </a:tr>
              <a:tr h="370840">
                <a:tc>
                  <a:txBody>
                    <a:bodyPr/>
                    <a:lstStyle/>
                    <a:p>
                      <a:r>
                        <a:rPr lang="en-US" b="1" dirty="0">
                          <a:solidFill>
                            <a:schemeClr val="tx1"/>
                          </a:solidFill>
                        </a:rPr>
                        <a:t>Penalty Summary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r>
                        <a:rPr lang="en-US" dirty="0">
                          <a:solidFill>
                            <a:schemeClr val="tx1"/>
                          </a:solidFill>
                        </a:rPr>
                        <a:t>Updated rules references and penalty signal numbers. Also, added “Illegal kicking or batting the ball” to the “Loss of 10 Yards” summary.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966159869"/>
                  </a:ext>
                </a:extLst>
              </a:tr>
            </a:tbl>
          </a:graphicData>
        </a:graphic>
      </p:graphicFrame>
      <p:sp>
        <p:nvSpPr>
          <p:cNvPr id="4" name="Footer Placeholder 3">
            <a:extLst>
              <a:ext uri="{FF2B5EF4-FFF2-40B4-BE49-F238E27FC236}">
                <a16:creationId xmlns:a16="http://schemas.microsoft.com/office/drawing/2014/main" id="{669AB048-6559-454F-9180-6673C1220942}"/>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2663726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A8CEC-CB32-4AD4-AF5A-A07351609C0E}"/>
              </a:ext>
            </a:extLst>
          </p:cNvPr>
          <p:cNvSpPr>
            <a:spLocks noGrp="1"/>
          </p:cNvSpPr>
          <p:nvPr>
            <p:ph type="title"/>
          </p:nvPr>
        </p:nvSpPr>
        <p:spPr/>
        <p:txBody>
          <a:bodyPr/>
          <a:lstStyle/>
          <a:p>
            <a:r>
              <a:rPr lang="en-US" dirty="0"/>
              <a:t>2019 </a:t>
            </a:r>
            <a:r>
              <a:rPr lang="en-US" dirty="0" err="1"/>
              <a:t>nfhs</a:t>
            </a:r>
            <a:r>
              <a:rPr lang="en-US" dirty="0"/>
              <a:t> football </a:t>
            </a:r>
            <a:br>
              <a:rPr lang="en-US" dirty="0"/>
            </a:br>
            <a:r>
              <a:rPr lang="en-US" dirty="0"/>
              <a:t>points of emphasis</a:t>
            </a:r>
          </a:p>
        </p:txBody>
      </p:sp>
      <p:sp>
        <p:nvSpPr>
          <p:cNvPr id="3" name="Text Placeholder 2">
            <a:extLst>
              <a:ext uri="{FF2B5EF4-FFF2-40B4-BE49-F238E27FC236}">
                <a16:creationId xmlns:a16="http://schemas.microsoft.com/office/drawing/2014/main" id="{FE502F12-7A8D-4C0E-8899-E2D6C4801A4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25581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CF636-99AC-46A0-9D6F-507EA0171A89}"/>
              </a:ext>
            </a:extLst>
          </p:cNvPr>
          <p:cNvSpPr>
            <a:spLocks noGrp="1"/>
          </p:cNvSpPr>
          <p:nvPr>
            <p:ph type="title"/>
          </p:nvPr>
        </p:nvSpPr>
        <p:spPr/>
        <p:txBody>
          <a:bodyPr/>
          <a:lstStyle/>
          <a:p>
            <a:pPr algn="ctr"/>
            <a:r>
              <a:rPr lang="en-US" dirty="0"/>
              <a:t>2019 </a:t>
            </a:r>
            <a:r>
              <a:rPr lang="en-US" dirty="0" err="1"/>
              <a:t>nfhs</a:t>
            </a:r>
            <a:r>
              <a:rPr lang="en-US" dirty="0"/>
              <a:t> football points of emphasis</a:t>
            </a:r>
          </a:p>
        </p:txBody>
      </p:sp>
      <p:sp>
        <p:nvSpPr>
          <p:cNvPr id="3" name="Content Placeholder 2">
            <a:extLst>
              <a:ext uri="{FF2B5EF4-FFF2-40B4-BE49-F238E27FC236}">
                <a16:creationId xmlns:a16="http://schemas.microsoft.com/office/drawing/2014/main" id="{5EF8163F-155F-4189-BD38-BD5FA424044E}"/>
              </a:ext>
            </a:extLst>
          </p:cNvPr>
          <p:cNvSpPr>
            <a:spLocks noGrp="1"/>
          </p:cNvSpPr>
          <p:nvPr>
            <p:ph idx="1"/>
          </p:nvPr>
        </p:nvSpPr>
        <p:spPr>
          <a:xfrm>
            <a:off x="1940985" y="2181497"/>
            <a:ext cx="10026649" cy="4146279"/>
          </a:xfrm>
        </p:spPr>
        <p:txBody>
          <a:bodyPr/>
          <a:lstStyle/>
          <a:p>
            <a:pPr marL="0" lvl="0" indent="0" algn="ctr">
              <a:buNone/>
            </a:pPr>
            <a:r>
              <a:rPr lang="en-US" sz="3200" b="1" dirty="0">
                <a:solidFill>
                  <a:srgbClr val="414B56"/>
                </a:solidFill>
              </a:rPr>
              <a:t>1.  Proper Procedures for Weather Delays</a:t>
            </a:r>
          </a:p>
          <a:p>
            <a:pPr marL="0" lvl="0" indent="0" algn="ctr">
              <a:buNone/>
            </a:pPr>
            <a:endParaRPr lang="en-US" sz="1200" b="1" dirty="0">
              <a:solidFill>
                <a:srgbClr val="414B56"/>
              </a:solidFill>
            </a:endParaRPr>
          </a:p>
          <a:p>
            <a:pPr marL="0" lvl="0" indent="0" algn="ctr">
              <a:buNone/>
            </a:pPr>
            <a:r>
              <a:rPr lang="en-US" sz="3200" b="1" dirty="0">
                <a:solidFill>
                  <a:srgbClr val="414B56"/>
                </a:solidFill>
              </a:rPr>
              <a:t>2.  Free-Blocking Zone and Legal Blocking</a:t>
            </a:r>
          </a:p>
          <a:p>
            <a:pPr marL="0" lvl="0" indent="0" algn="ctr">
              <a:buNone/>
            </a:pPr>
            <a:endParaRPr lang="en-US" sz="1200" b="1" dirty="0">
              <a:solidFill>
                <a:srgbClr val="414B56"/>
              </a:solidFill>
            </a:endParaRPr>
          </a:p>
          <a:p>
            <a:pPr marL="0" lvl="0" indent="0" algn="ctr">
              <a:buNone/>
            </a:pPr>
            <a:endParaRPr lang="en-US" sz="3200" b="1" dirty="0">
              <a:solidFill>
                <a:srgbClr val="414B56"/>
              </a:solidFill>
            </a:endParaRPr>
          </a:p>
        </p:txBody>
      </p:sp>
      <p:sp>
        <p:nvSpPr>
          <p:cNvPr id="4" name="Footer Placeholder 3">
            <a:extLst>
              <a:ext uri="{FF2B5EF4-FFF2-40B4-BE49-F238E27FC236}">
                <a16:creationId xmlns:a16="http://schemas.microsoft.com/office/drawing/2014/main" id="{FEEF1D49-904A-43D9-B072-19825DE3A2CB}"/>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a:extLst>
              <a:ext uri="{FF2B5EF4-FFF2-40B4-BE49-F238E27FC236}">
                <a16:creationId xmlns:a16="http://schemas.microsoft.com/office/drawing/2014/main" id="{352C8951-7D70-45E3-BEAF-6221815F46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9265" y="3682820"/>
            <a:ext cx="3850088" cy="2508974"/>
          </a:xfrm>
          <a:prstGeom prst="rect">
            <a:avLst/>
          </a:prstGeom>
        </p:spPr>
      </p:pic>
    </p:spTree>
    <p:extLst>
      <p:ext uri="{BB962C8B-B14F-4D97-AF65-F5344CB8AC3E}">
        <p14:creationId xmlns:p14="http://schemas.microsoft.com/office/powerpoint/2010/main" val="3496160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FE6AB680-4D45-4A93-98A6-392C2D6FB5F9}"/>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285875" y="2146303"/>
            <a:ext cx="7706991" cy="3777937"/>
          </a:xfrm>
        </p:spPr>
      </p:pic>
      <p:sp>
        <p:nvSpPr>
          <p:cNvPr id="2" name="Title 1">
            <a:extLst>
              <a:ext uri="{FF2B5EF4-FFF2-40B4-BE49-F238E27FC236}">
                <a16:creationId xmlns:a16="http://schemas.microsoft.com/office/drawing/2014/main" id="{8E6894B1-0052-4E49-BCFB-87446AEDC4E1}"/>
              </a:ext>
            </a:extLst>
          </p:cNvPr>
          <p:cNvSpPr>
            <a:spLocks noGrp="1"/>
          </p:cNvSpPr>
          <p:nvPr>
            <p:ph type="title"/>
          </p:nvPr>
        </p:nvSpPr>
        <p:spPr/>
        <p:txBody>
          <a:bodyPr/>
          <a:lstStyle/>
          <a:p>
            <a:pPr algn="ctr"/>
            <a:r>
              <a:rPr lang="en-US" dirty="0"/>
              <a:t>PROPER PROCEDURES FOR WEATHER DELAYS</a:t>
            </a:r>
          </a:p>
        </p:txBody>
      </p:sp>
      <p:sp>
        <p:nvSpPr>
          <p:cNvPr id="4" name="Footer Placeholder 3">
            <a:extLst>
              <a:ext uri="{FF2B5EF4-FFF2-40B4-BE49-F238E27FC236}">
                <a16:creationId xmlns:a16="http://schemas.microsoft.com/office/drawing/2014/main" id="{4669DAC6-DDAA-4B6F-8848-D78A9301296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5" name="Content Placeholder 2">
            <a:extLst>
              <a:ext uri="{FF2B5EF4-FFF2-40B4-BE49-F238E27FC236}">
                <a16:creationId xmlns:a16="http://schemas.microsoft.com/office/drawing/2014/main" id="{08130270-1541-43E5-89C6-7B7D852003FD}"/>
              </a:ext>
            </a:extLst>
          </p:cNvPr>
          <p:cNvSpPr txBox="1">
            <a:spLocks/>
          </p:cNvSpPr>
          <p:nvPr/>
        </p:nvSpPr>
        <p:spPr bwMode="auto">
          <a:xfrm>
            <a:off x="9135908" y="2290287"/>
            <a:ext cx="3056092" cy="37779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200" b="0" i="0" u="none" strike="noStrike" kern="1200" cap="none" spc="0" normalizeH="0" baseline="0" noProof="0" dirty="0">
                <a:ln>
                  <a:noFill/>
                </a:ln>
                <a:solidFill>
                  <a:srgbClr val="414B56"/>
                </a:solidFill>
                <a:effectLst/>
                <a:uLnTx/>
                <a:uFillTx/>
                <a:latin typeface="Calibri"/>
                <a:ea typeface="+mn-ea"/>
                <a:cs typeface="+mn-cs"/>
              </a:rPr>
              <a:t>In </a:t>
            </a:r>
            <a:r>
              <a:rPr kumimoji="0" lang="en-US" sz="2200" b="0" i="0" u="none" strike="noStrike" kern="1200" cap="none" spc="0" normalizeH="0" baseline="0" noProof="0" dirty="0" err="1">
                <a:ln>
                  <a:noFill/>
                </a:ln>
                <a:solidFill>
                  <a:srgbClr val="414B56"/>
                </a:solidFill>
                <a:effectLst/>
                <a:uLnTx/>
                <a:uFillTx/>
                <a:latin typeface="Calibri"/>
                <a:ea typeface="+mn-ea"/>
                <a:cs typeface="+mn-cs"/>
              </a:rPr>
              <a:t>PlayPic</a:t>
            </a:r>
            <a:r>
              <a:rPr kumimoji="0" lang="en-US" sz="2200" b="0" i="0" u="none" strike="noStrike" kern="1200" cap="none" spc="0" normalizeH="0" baseline="0" noProof="0" dirty="0">
                <a:ln>
                  <a:noFill/>
                </a:ln>
                <a:solidFill>
                  <a:srgbClr val="414B56"/>
                </a:solidFill>
                <a:effectLst/>
                <a:uLnTx/>
                <a:uFillTx/>
                <a:latin typeface="Calibri"/>
                <a:ea typeface="+mn-ea"/>
                <a:cs typeface="+mn-cs"/>
              </a:rPr>
              <a:t> A, game is suspended with 4:00 left in 2nd period due to lightning. In PlayPic B, after 30-minute delay, game resumes and reaches halftime intermission. Halftime Intermission is still required to be at least 10 minutes in length. </a:t>
            </a:r>
          </a:p>
        </p:txBody>
      </p:sp>
    </p:spTree>
    <p:extLst>
      <p:ext uri="{BB962C8B-B14F-4D97-AF65-F5344CB8AC3E}">
        <p14:creationId xmlns:p14="http://schemas.microsoft.com/office/powerpoint/2010/main" val="24347503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61285-2CCB-4B56-B8F9-3DC7A4BA8846}"/>
              </a:ext>
            </a:extLst>
          </p:cNvPr>
          <p:cNvSpPr>
            <a:spLocks noGrp="1"/>
          </p:cNvSpPr>
          <p:nvPr>
            <p:ph type="title"/>
          </p:nvPr>
        </p:nvSpPr>
        <p:spPr/>
        <p:txBody>
          <a:bodyPr/>
          <a:lstStyle/>
          <a:p>
            <a:pPr algn="ctr"/>
            <a:r>
              <a:rPr lang="en-US" dirty="0"/>
              <a:t>FREE-BLOCKING ZONE AND LEGAL BLOCKING</a:t>
            </a:r>
          </a:p>
        </p:txBody>
      </p:sp>
      <p:sp>
        <p:nvSpPr>
          <p:cNvPr id="4" name="Footer Placeholder 3">
            <a:extLst>
              <a:ext uri="{FF2B5EF4-FFF2-40B4-BE49-F238E27FC236}">
                <a16:creationId xmlns:a16="http://schemas.microsoft.com/office/drawing/2014/main" id="{791D29B0-C7B8-4316-B504-DDEFD6130CC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 name="Content Placeholder 2">
            <a:extLst>
              <a:ext uri="{FF2B5EF4-FFF2-40B4-BE49-F238E27FC236}">
                <a16:creationId xmlns:a16="http://schemas.microsoft.com/office/drawing/2014/main" id="{49B0F1B6-1A65-493E-AD3D-A8F543EEB46A}"/>
              </a:ext>
            </a:extLst>
          </p:cNvPr>
          <p:cNvSpPr txBox="1">
            <a:spLocks/>
          </p:cNvSpPr>
          <p:nvPr/>
        </p:nvSpPr>
        <p:spPr bwMode="auto">
          <a:xfrm>
            <a:off x="6986588" y="2314575"/>
            <a:ext cx="4981046" cy="36445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800" b="0" i="0" u="none" strike="noStrike" kern="1200" cap="none" spc="0" normalizeH="0" baseline="0" noProof="0" dirty="0">
                <a:ln>
                  <a:noFill/>
                </a:ln>
                <a:solidFill>
                  <a:srgbClr val="414B56"/>
                </a:solidFill>
                <a:effectLst/>
                <a:uLnTx/>
                <a:uFillTx/>
                <a:latin typeface="Calibri"/>
                <a:ea typeface="+mn-ea"/>
                <a:cs typeface="+mn-cs"/>
              </a:rPr>
              <a:t>The free-blocking zone is a rectangular area extending laterally 4 yards either side of the spot of the snap and 3 yards behind each line of scrimmage. A player is in the free-blocking zone when any part of his body is in the zone at the snap.</a:t>
            </a:r>
          </a:p>
        </p:txBody>
      </p:sp>
      <p:pic>
        <p:nvPicPr>
          <p:cNvPr id="7" name="Content Placeholder 10">
            <a:extLst>
              <a:ext uri="{FF2B5EF4-FFF2-40B4-BE49-F238E27FC236}">
                <a16:creationId xmlns:a16="http://schemas.microsoft.com/office/drawing/2014/main" id="{7E2240B7-0B35-4B68-A2A8-957968A8243F}"/>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256092" y="2185988"/>
            <a:ext cx="5535233" cy="3773096"/>
          </a:xfrm>
        </p:spPr>
      </p:pic>
    </p:spTree>
    <p:extLst>
      <p:ext uri="{BB962C8B-B14F-4D97-AF65-F5344CB8AC3E}">
        <p14:creationId xmlns:p14="http://schemas.microsoft.com/office/powerpoint/2010/main" val="3659006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36805-0CB8-4B3D-BE35-846ACD8277BA}"/>
              </a:ext>
            </a:extLst>
          </p:cNvPr>
          <p:cNvSpPr>
            <a:spLocks noGrp="1"/>
          </p:cNvSpPr>
          <p:nvPr>
            <p:ph type="title"/>
          </p:nvPr>
        </p:nvSpPr>
        <p:spPr/>
        <p:txBody>
          <a:bodyPr/>
          <a:lstStyle/>
          <a:p>
            <a:pPr algn="ctr"/>
            <a:r>
              <a:rPr lang="en-US" dirty="0"/>
              <a:t>FREE-BLOCKING ZONE AND LEGAL BLOCKING</a:t>
            </a:r>
          </a:p>
        </p:txBody>
      </p:sp>
      <p:sp>
        <p:nvSpPr>
          <p:cNvPr id="4" name="Footer Placeholder 3">
            <a:extLst>
              <a:ext uri="{FF2B5EF4-FFF2-40B4-BE49-F238E27FC236}">
                <a16:creationId xmlns:a16="http://schemas.microsoft.com/office/drawing/2014/main" id="{65573668-70B0-48E9-A168-F02EAF8B706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 name="Content Placeholder 2">
            <a:extLst>
              <a:ext uri="{FF2B5EF4-FFF2-40B4-BE49-F238E27FC236}">
                <a16:creationId xmlns:a16="http://schemas.microsoft.com/office/drawing/2014/main" id="{F2DD0DA4-0D80-4148-8AEB-E175159FF547}"/>
              </a:ext>
            </a:extLst>
          </p:cNvPr>
          <p:cNvSpPr txBox="1">
            <a:spLocks/>
          </p:cNvSpPr>
          <p:nvPr/>
        </p:nvSpPr>
        <p:spPr bwMode="auto">
          <a:xfrm>
            <a:off x="1940984" y="5073785"/>
            <a:ext cx="9824835" cy="12049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defRPr/>
            </a:pPr>
            <a:r>
              <a:rPr kumimoji="0" lang="en-US" sz="2400" b="0" i="0" u="none" strike="noStrike" kern="1200" cap="none" spc="0" normalizeH="0" baseline="0" noProof="0" dirty="0">
                <a:ln>
                  <a:noFill/>
                </a:ln>
                <a:solidFill>
                  <a:srgbClr val="414B56"/>
                </a:solidFill>
                <a:effectLst/>
                <a:uLnTx/>
                <a:uFillTx/>
                <a:latin typeface="Calibri"/>
                <a:ea typeface="+mn-ea"/>
                <a:cs typeface="+mn-cs"/>
              </a:rPr>
              <a:t>In </a:t>
            </a:r>
            <a:r>
              <a:rPr kumimoji="0" lang="en-US" sz="2400" b="0" i="0" u="none" strike="noStrike" kern="1200" cap="none" spc="0" normalizeH="0" baseline="0" noProof="0" dirty="0" err="1">
                <a:ln>
                  <a:noFill/>
                </a:ln>
                <a:solidFill>
                  <a:srgbClr val="414B56"/>
                </a:solidFill>
                <a:effectLst/>
                <a:uLnTx/>
                <a:uFillTx/>
                <a:latin typeface="Calibri"/>
                <a:ea typeface="+mn-ea"/>
                <a:cs typeface="+mn-cs"/>
              </a:rPr>
              <a:t>MechaniGram</a:t>
            </a:r>
            <a:r>
              <a:rPr kumimoji="0" lang="en-US" sz="2400" b="0" i="0" u="none" strike="noStrike" kern="1200" cap="none" spc="0" normalizeH="0" baseline="0" noProof="0" dirty="0">
                <a:ln>
                  <a:noFill/>
                </a:ln>
                <a:solidFill>
                  <a:srgbClr val="414B56"/>
                </a:solidFill>
                <a:effectLst/>
                <a:uLnTx/>
                <a:uFillTx/>
                <a:latin typeface="Calibri"/>
                <a:ea typeface="+mn-ea"/>
                <a:cs typeface="+mn-cs"/>
              </a:rPr>
              <a:t> A, lineman A4 was inside the free-blocking zone at the snap. </a:t>
            </a:r>
            <a:r>
              <a:rPr lang="en-US" sz="2400" dirty="0">
                <a:solidFill>
                  <a:srgbClr val="414B56"/>
                </a:solidFill>
              </a:rPr>
              <a:t>In </a:t>
            </a:r>
            <a:r>
              <a:rPr lang="en-US" sz="2400" dirty="0" err="1">
                <a:solidFill>
                  <a:srgbClr val="414B56"/>
                </a:solidFill>
              </a:rPr>
              <a:t>MechaniGram</a:t>
            </a:r>
            <a:r>
              <a:rPr lang="en-US" sz="2400" dirty="0">
                <a:solidFill>
                  <a:srgbClr val="414B56"/>
                </a:solidFill>
              </a:rPr>
              <a:t> B, Blitzing </a:t>
            </a:r>
            <a:r>
              <a:rPr kumimoji="0" lang="en-US" sz="2400" b="0" i="0" u="none" strike="noStrike" kern="1200" cap="none" spc="0" normalizeH="0" baseline="0" noProof="0" dirty="0">
                <a:ln>
                  <a:noFill/>
                </a:ln>
                <a:solidFill>
                  <a:srgbClr val="414B56"/>
                </a:solidFill>
                <a:effectLst/>
                <a:uLnTx/>
                <a:uFillTx/>
                <a:latin typeface="Calibri"/>
                <a:ea typeface="+mn-ea"/>
                <a:cs typeface="+mn-cs"/>
              </a:rPr>
              <a:t>linebacker B5 was not in the free-blocking zone at the snap and was not a lineman. When A4 blocks B5 below the waist, that is a foul.</a:t>
            </a:r>
          </a:p>
        </p:txBody>
      </p:sp>
      <p:pic>
        <p:nvPicPr>
          <p:cNvPr id="8" name="Content Placeholder 7" descr="A picture containing screenshot&#10;&#10;Description automatically generated">
            <a:extLst>
              <a:ext uri="{FF2B5EF4-FFF2-40B4-BE49-F238E27FC236}">
                <a16:creationId xmlns:a16="http://schemas.microsoft.com/office/drawing/2014/main" id="{5FE621B6-F2AF-41B4-8247-3C3A64B9BE04}"/>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314574" y="1978685"/>
            <a:ext cx="9049809" cy="3148854"/>
          </a:xfrm>
          <a:prstGeom prst="rect">
            <a:avLst/>
          </a:prstGeom>
        </p:spPr>
      </p:pic>
    </p:spTree>
    <p:extLst>
      <p:ext uri="{BB962C8B-B14F-4D97-AF65-F5344CB8AC3E}">
        <p14:creationId xmlns:p14="http://schemas.microsoft.com/office/powerpoint/2010/main" val="40110277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B6E0B-DFF2-4084-9CC2-5458F21C4C96}"/>
              </a:ext>
            </a:extLst>
          </p:cNvPr>
          <p:cNvSpPr>
            <a:spLocks noGrp="1"/>
          </p:cNvSpPr>
          <p:nvPr>
            <p:ph type="title"/>
          </p:nvPr>
        </p:nvSpPr>
        <p:spPr/>
        <p:txBody>
          <a:bodyPr/>
          <a:lstStyle/>
          <a:p>
            <a:pPr algn="ctr"/>
            <a:r>
              <a:rPr lang="en-US" dirty="0"/>
              <a:t>FREE-BLOCKING ZONE AND LEGAL BLOCKING</a:t>
            </a:r>
          </a:p>
        </p:txBody>
      </p:sp>
      <p:sp>
        <p:nvSpPr>
          <p:cNvPr id="4" name="Footer Placeholder 3">
            <a:extLst>
              <a:ext uri="{FF2B5EF4-FFF2-40B4-BE49-F238E27FC236}">
                <a16:creationId xmlns:a16="http://schemas.microsoft.com/office/drawing/2014/main" id="{5D9C0FBB-FD4B-46FF-9E22-6CEAC28814B8}"/>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 name="Content Placeholder 2">
            <a:extLst>
              <a:ext uri="{FF2B5EF4-FFF2-40B4-BE49-F238E27FC236}">
                <a16:creationId xmlns:a16="http://schemas.microsoft.com/office/drawing/2014/main" id="{BD90DB6B-2E37-4C85-9E2D-A89FB7C2FFD1}"/>
              </a:ext>
            </a:extLst>
          </p:cNvPr>
          <p:cNvSpPr txBox="1">
            <a:spLocks/>
          </p:cNvSpPr>
          <p:nvPr/>
        </p:nvSpPr>
        <p:spPr bwMode="auto">
          <a:xfrm>
            <a:off x="1403928" y="5188089"/>
            <a:ext cx="10361892" cy="12049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400" b="0" i="0" u="none" strike="noStrike" kern="1200" cap="none" spc="0" normalizeH="0" baseline="0" noProof="0" dirty="0">
                <a:ln>
                  <a:noFill/>
                </a:ln>
                <a:solidFill>
                  <a:srgbClr val="414B56"/>
                </a:solidFill>
                <a:effectLst/>
                <a:uLnTx/>
                <a:uFillTx/>
                <a:latin typeface="Calibri"/>
                <a:ea typeface="+mn-ea"/>
                <a:cs typeface="+mn-cs"/>
              </a:rPr>
              <a:t>In </a:t>
            </a:r>
            <a:r>
              <a:rPr kumimoji="0" lang="en-US" sz="2400" b="0" i="0" u="none" strike="noStrike" kern="1200" cap="none" spc="0" normalizeH="0" baseline="0" noProof="0" dirty="0" err="1">
                <a:ln>
                  <a:noFill/>
                </a:ln>
                <a:solidFill>
                  <a:srgbClr val="414B56"/>
                </a:solidFill>
                <a:effectLst/>
                <a:uLnTx/>
                <a:uFillTx/>
                <a:latin typeface="Calibri"/>
                <a:ea typeface="+mn-ea"/>
                <a:cs typeface="+mn-cs"/>
              </a:rPr>
              <a:t>MechaniGram</a:t>
            </a:r>
            <a:r>
              <a:rPr kumimoji="0" lang="en-US" sz="2400" b="0" i="0" u="none" strike="noStrike" kern="1200" cap="none" spc="0" normalizeH="0" baseline="0" noProof="0" dirty="0">
                <a:ln>
                  <a:noFill/>
                </a:ln>
                <a:solidFill>
                  <a:srgbClr val="414B56"/>
                </a:solidFill>
                <a:effectLst/>
                <a:uLnTx/>
                <a:uFillTx/>
                <a:latin typeface="Calibri"/>
                <a:ea typeface="+mn-ea"/>
                <a:cs typeface="+mn-cs"/>
              </a:rPr>
              <a:t> A, Team A is in shotgun formation. In  MechaniGram B, back A3, who was outside the free-blocking zone, is outside the free-blocking zone when he blocks B5, who is also outside the zone, below the waist. That is a foul.</a:t>
            </a:r>
          </a:p>
        </p:txBody>
      </p:sp>
      <p:pic>
        <p:nvPicPr>
          <p:cNvPr id="8" name="Picture 7" descr="A circuit board&#10;&#10;Description automatically generated">
            <a:extLst>
              <a:ext uri="{FF2B5EF4-FFF2-40B4-BE49-F238E27FC236}">
                <a16:creationId xmlns:a16="http://schemas.microsoft.com/office/drawing/2014/main" id="{32A8638D-1223-4803-AA8A-8639B468262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30677" y="1989135"/>
            <a:ext cx="9026301" cy="3138491"/>
          </a:xfrm>
          <a:prstGeom prst="rect">
            <a:avLst/>
          </a:prstGeom>
        </p:spPr>
      </p:pic>
      <p:sp>
        <p:nvSpPr>
          <p:cNvPr id="3" name="TextBox 2">
            <a:extLst>
              <a:ext uri="{FF2B5EF4-FFF2-40B4-BE49-F238E27FC236}">
                <a16:creationId xmlns:a16="http://schemas.microsoft.com/office/drawing/2014/main" id="{E962E8BC-D6AF-4B2E-8268-BC981845B458}"/>
              </a:ext>
            </a:extLst>
          </p:cNvPr>
          <p:cNvSpPr txBox="1"/>
          <p:nvPr/>
        </p:nvSpPr>
        <p:spPr>
          <a:xfrm>
            <a:off x="8286750" y="4687135"/>
            <a:ext cx="934679" cy="369332"/>
          </a:xfrm>
          <a:prstGeom prst="rect">
            <a:avLst/>
          </a:prstGeom>
          <a:noFill/>
        </p:spPr>
        <p:txBody>
          <a:bodyPr wrap="none" rtlCol="0">
            <a:spAutoFit/>
          </a:bodyPr>
          <a:lstStyle/>
          <a:p>
            <a:r>
              <a:rPr lang="en-US" b="1" dirty="0">
                <a:solidFill>
                  <a:srgbClr val="000000"/>
                </a:solidFill>
                <a:latin typeface="+mn-lt"/>
              </a:rPr>
              <a:t>ILLEGAL</a:t>
            </a:r>
          </a:p>
        </p:txBody>
      </p:sp>
    </p:spTree>
    <p:extLst>
      <p:ext uri="{BB962C8B-B14F-4D97-AF65-F5344CB8AC3E}">
        <p14:creationId xmlns:p14="http://schemas.microsoft.com/office/powerpoint/2010/main" val="2473340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36805-0CB8-4B3D-BE35-846ACD8277BA}"/>
              </a:ext>
            </a:extLst>
          </p:cNvPr>
          <p:cNvSpPr>
            <a:spLocks noGrp="1"/>
          </p:cNvSpPr>
          <p:nvPr>
            <p:ph type="title"/>
          </p:nvPr>
        </p:nvSpPr>
        <p:spPr/>
        <p:txBody>
          <a:bodyPr/>
          <a:lstStyle/>
          <a:p>
            <a:pPr algn="ctr"/>
            <a:r>
              <a:rPr lang="en-US" dirty="0"/>
              <a:t>FREE-BLOCKING ZONE AND LEGAL BLOCKING</a:t>
            </a:r>
          </a:p>
        </p:txBody>
      </p:sp>
      <p:sp>
        <p:nvSpPr>
          <p:cNvPr id="4" name="Footer Placeholder 3">
            <a:extLst>
              <a:ext uri="{FF2B5EF4-FFF2-40B4-BE49-F238E27FC236}">
                <a16:creationId xmlns:a16="http://schemas.microsoft.com/office/drawing/2014/main" id="{65573668-70B0-48E9-A168-F02EAF8B706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 name="Content Placeholder 2">
            <a:extLst>
              <a:ext uri="{FF2B5EF4-FFF2-40B4-BE49-F238E27FC236}">
                <a16:creationId xmlns:a16="http://schemas.microsoft.com/office/drawing/2014/main" id="{F2DD0DA4-0D80-4148-8AEB-E175159FF547}"/>
              </a:ext>
            </a:extLst>
          </p:cNvPr>
          <p:cNvSpPr txBox="1">
            <a:spLocks/>
          </p:cNvSpPr>
          <p:nvPr/>
        </p:nvSpPr>
        <p:spPr bwMode="auto">
          <a:xfrm>
            <a:off x="1940984" y="5188089"/>
            <a:ext cx="9824835" cy="12049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400" b="0" i="0" u="none" strike="noStrike" kern="1200" cap="none" spc="0" normalizeH="0" baseline="0" noProof="0" dirty="0">
                <a:ln>
                  <a:noFill/>
                </a:ln>
                <a:solidFill>
                  <a:srgbClr val="414B56"/>
                </a:solidFill>
                <a:effectLst/>
                <a:uLnTx/>
                <a:uFillTx/>
                <a:latin typeface="Calibri"/>
                <a:ea typeface="+mn-ea"/>
                <a:cs typeface="+mn-cs"/>
              </a:rPr>
              <a:t>In </a:t>
            </a:r>
            <a:r>
              <a:rPr kumimoji="0" lang="en-US" sz="2400" b="0" i="0" u="none" strike="noStrike" kern="1200" cap="none" spc="0" normalizeH="0" baseline="0" noProof="0" dirty="0" err="1">
                <a:ln>
                  <a:noFill/>
                </a:ln>
                <a:solidFill>
                  <a:srgbClr val="414B56"/>
                </a:solidFill>
                <a:effectLst/>
                <a:uLnTx/>
                <a:uFillTx/>
                <a:latin typeface="Calibri"/>
                <a:ea typeface="+mn-ea"/>
                <a:cs typeface="+mn-cs"/>
              </a:rPr>
              <a:t>MechaniGram</a:t>
            </a:r>
            <a:r>
              <a:rPr kumimoji="0" lang="en-US" sz="2400" b="0" i="0" u="none" strike="noStrike" kern="1200" cap="none" spc="0" normalizeH="0" baseline="0" noProof="0" dirty="0">
                <a:ln>
                  <a:noFill/>
                </a:ln>
                <a:solidFill>
                  <a:srgbClr val="414B56"/>
                </a:solidFill>
                <a:effectLst/>
                <a:uLnTx/>
                <a:uFillTx/>
                <a:latin typeface="Calibri"/>
                <a:ea typeface="+mn-ea"/>
                <a:cs typeface="+mn-cs"/>
              </a:rPr>
              <a:t> A, Team A is in shotgun formation. In Mechanigram B, back A3, who was outside the free-blocking zone, is outside the free-blocking zone when he blocks B1 below the waist. That is a foul.</a:t>
            </a:r>
          </a:p>
        </p:txBody>
      </p:sp>
      <p:pic>
        <p:nvPicPr>
          <p:cNvPr id="7" name="Picture 6" descr="A picture containing screenshot&#10;&#10;Description automatically generated">
            <a:extLst>
              <a:ext uri="{FF2B5EF4-FFF2-40B4-BE49-F238E27FC236}">
                <a16:creationId xmlns:a16="http://schemas.microsoft.com/office/drawing/2014/main" id="{AA0B3B7F-6CFF-4A95-B1E7-A62DE468C31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86122" y="1989133"/>
            <a:ext cx="9013752" cy="3138493"/>
          </a:xfrm>
          <a:prstGeom prst="rect">
            <a:avLst/>
          </a:prstGeom>
        </p:spPr>
      </p:pic>
      <p:sp>
        <p:nvSpPr>
          <p:cNvPr id="3" name="TextBox 2">
            <a:extLst>
              <a:ext uri="{FF2B5EF4-FFF2-40B4-BE49-F238E27FC236}">
                <a16:creationId xmlns:a16="http://schemas.microsoft.com/office/drawing/2014/main" id="{563DF75C-667D-4F6B-A6A9-25EB307CAC25}"/>
              </a:ext>
            </a:extLst>
          </p:cNvPr>
          <p:cNvSpPr txBox="1"/>
          <p:nvPr/>
        </p:nvSpPr>
        <p:spPr>
          <a:xfrm>
            <a:off x="9029700" y="4639439"/>
            <a:ext cx="1172116" cy="369332"/>
          </a:xfrm>
          <a:prstGeom prst="rect">
            <a:avLst/>
          </a:prstGeom>
          <a:noFill/>
        </p:spPr>
        <p:txBody>
          <a:bodyPr wrap="square" rtlCol="0">
            <a:spAutoFit/>
          </a:bodyPr>
          <a:lstStyle/>
          <a:p>
            <a:r>
              <a:rPr lang="en-US" b="1" dirty="0">
                <a:solidFill>
                  <a:srgbClr val="000000"/>
                </a:solidFill>
                <a:latin typeface="+mn-lt"/>
              </a:rPr>
              <a:t>ILLEGAL</a:t>
            </a:r>
          </a:p>
        </p:txBody>
      </p:sp>
    </p:spTree>
    <p:extLst>
      <p:ext uri="{BB962C8B-B14F-4D97-AF65-F5344CB8AC3E}">
        <p14:creationId xmlns:p14="http://schemas.microsoft.com/office/powerpoint/2010/main" val="33104300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36805-0CB8-4B3D-BE35-846ACD8277BA}"/>
              </a:ext>
            </a:extLst>
          </p:cNvPr>
          <p:cNvSpPr>
            <a:spLocks noGrp="1"/>
          </p:cNvSpPr>
          <p:nvPr>
            <p:ph type="title"/>
          </p:nvPr>
        </p:nvSpPr>
        <p:spPr/>
        <p:txBody>
          <a:bodyPr/>
          <a:lstStyle/>
          <a:p>
            <a:pPr algn="ctr"/>
            <a:r>
              <a:rPr lang="en-US" dirty="0"/>
              <a:t>FREE-BLOCKING ZONE AND LEGAL BLOCKING</a:t>
            </a:r>
          </a:p>
        </p:txBody>
      </p:sp>
      <p:sp>
        <p:nvSpPr>
          <p:cNvPr id="4" name="Footer Placeholder 3">
            <a:extLst>
              <a:ext uri="{FF2B5EF4-FFF2-40B4-BE49-F238E27FC236}">
                <a16:creationId xmlns:a16="http://schemas.microsoft.com/office/drawing/2014/main" id="{65573668-70B0-48E9-A168-F02EAF8B706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 name="Content Placeholder 2">
            <a:extLst>
              <a:ext uri="{FF2B5EF4-FFF2-40B4-BE49-F238E27FC236}">
                <a16:creationId xmlns:a16="http://schemas.microsoft.com/office/drawing/2014/main" id="{F2DD0DA4-0D80-4148-8AEB-E175159FF547}"/>
              </a:ext>
            </a:extLst>
          </p:cNvPr>
          <p:cNvSpPr txBox="1">
            <a:spLocks/>
          </p:cNvSpPr>
          <p:nvPr/>
        </p:nvSpPr>
        <p:spPr bwMode="auto">
          <a:xfrm>
            <a:off x="1940984" y="5188089"/>
            <a:ext cx="9824835" cy="12049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600" b="0" i="0" u="none" strike="noStrike" kern="1200" cap="none" spc="0" normalizeH="0" baseline="0" noProof="0" dirty="0">
                <a:ln>
                  <a:noFill/>
                </a:ln>
                <a:solidFill>
                  <a:srgbClr val="414B56"/>
                </a:solidFill>
                <a:effectLst/>
                <a:uLnTx/>
                <a:uFillTx/>
                <a:latin typeface="Calibri"/>
                <a:ea typeface="+mn-ea"/>
                <a:cs typeface="+mn-cs"/>
              </a:rPr>
              <a:t>In Mechanigram A, because A6 did not immediately begin his block on the snap, he may not block below the waist.</a:t>
            </a:r>
            <a:r>
              <a:rPr kumimoji="0" lang="en-US" sz="2400" b="0" i="0" u="none" strike="noStrike" kern="1200" cap="none" spc="0" normalizeH="0" baseline="0" noProof="0" dirty="0">
                <a:ln>
                  <a:noFill/>
                </a:ln>
                <a:solidFill>
                  <a:srgbClr val="414B56"/>
                </a:solidFill>
                <a:effectLst/>
                <a:uLnTx/>
                <a:uFillTx/>
                <a:latin typeface="Calibri"/>
                <a:ea typeface="+mn-ea"/>
                <a:cs typeface="+mn-cs"/>
              </a:rPr>
              <a:t> </a:t>
            </a:r>
            <a:r>
              <a:rPr kumimoji="0" lang="en-US" sz="2600" b="0" i="0" u="none" strike="noStrike" kern="1200" cap="none" spc="0" normalizeH="0" baseline="0" noProof="0" dirty="0">
                <a:ln>
                  <a:noFill/>
                </a:ln>
                <a:solidFill>
                  <a:srgbClr val="414B56"/>
                </a:solidFill>
                <a:effectLst/>
                <a:uLnTx/>
                <a:uFillTx/>
                <a:latin typeface="Calibri"/>
                <a:ea typeface="+mn-ea"/>
                <a:cs typeface="+mn-cs"/>
              </a:rPr>
              <a:t>In Mechanigram B, the initial thrust is simultaneous with the snap. That is a legal block. </a:t>
            </a:r>
            <a:r>
              <a:rPr kumimoji="0" lang="en-US" sz="2600" b="1" i="0" u="sng" strike="noStrike" kern="1200" cap="none" spc="0" normalizeH="0" baseline="0" noProof="0" dirty="0">
                <a:ln>
                  <a:noFill/>
                </a:ln>
                <a:solidFill>
                  <a:srgbClr val="414B56"/>
                </a:solidFill>
                <a:effectLst/>
                <a:uLnTx/>
                <a:uFillTx/>
                <a:latin typeface="Calibri"/>
                <a:ea typeface="+mn-ea"/>
                <a:cs typeface="+mn-cs"/>
              </a:rPr>
              <a:t>MUST BE IN A 3 OR 4-POINT STANCE TO BLOCK BELOW THE WAIST.</a:t>
            </a:r>
            <a:endParaRPr kumimoji="0" lang="en-US" sz="2400" b="0" i="0" u="none" strike="noStrike" kern="1200" cap="none" spc="0" normalizeH="0" baseline="0" noProof="0" dirty="0">
              <a:ln>
                <a:noFill/>
              </a:ln>
              <a:solidFill>
                <a:srgbClr val="414B56"/>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endParaRPr kumimoji="0" lang="en-US" sz="2400" b="0" i="0" u="none" strike="noStrike" kern="1200" cap="none" spc="0" normalizeH="0" baseline="0" noProof="0" dirty="0">
              <a:ln>
                <a:noFill/>
              </a:ln>
              <a:solidFill>
                <a:srgbClr val="414B56"/>
              </a:solidFill>
              <a:effectLst/>
              <a:uLnTx/>
              <a:uFillTx/>
              <a:latin typeface="Calibri"/>
              <a:ea typeface="+mn-ea"/>
              <a:cs typeface="+mn-cs"/>
            </a:endParaRPr>
          </a:p>
        </p:txBody>
      </p:sp>
      <p:pic>
        <p:nvPicPr>
          <p:cNvPr id="8" name="Picture 7" descr="A circuit board&#10;&#10;Description automatically generated">
            <a:extLst>
              <a:ext uri="{FF2B5EF4-FFF2-40B4-BE49-F238E27FC236}">
                <a16:creationId xmlns:a16="http://schemas.microsoft.com/office/drawing/2014/main" id="{057B147C-B49A-4496-AAF7-A63970A4C42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99697" y="1989133"/>
            <a:ext cx="9200197" cy="3198956"/>
          </a:xfrm>
          <a:prstGeom prst="rect">
            <a:avLst/>
          </a:prstGeom>
        </p:spPr>
      </p:pic>
    </p:spTree>
    <p:extLst>
      <p:ext uri="{BB962C8B-B14F-4D97-AF65-F5344CB8AC3E}">
        <p14:creationId xmlns:p14="http://schemas.microsoft.com/office/powerpoint/2010/main" val="40446388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36805-0CB8-4B3D-BE35-846ACD8277BA}"/>
              </a:ext>
            </a:extLst>
          </p:cNvPr>
          <p:cNvSpPr>
            <a:spLocks noGrp="1"/>
          </p:cNvSpPr>
          <p:nvPr>
            <p:ph type="title"/>
          </p:nvPr>
        </p:nvSpPr>
        <p:spPr/>
        <p:txBody>
          <a:bodyPr/>
          <a:lstStyle/>
          <a:p>
            <a:pPr algn="ctr"/>
            <a:r>
              <a:rPr lang="en-US" dirty="0"/>
              <a:t>FREE-BLOCKING ZONE AND LEGAL BLOCKING</a:t>
            </a:r>
          </a:p>
        </p:txBody>
      </p:sp>
      <p:sp>
        <p:nvSpPr>
          <p:cNvPr id="4" name="Footer Placeholder 3">
            <a:extLst>
              <a:ext uri="{FF2B5EF4-FFF2-40B4-BE49-F238E27FC236}">
                <a16:creationId xmlns:a16="http://schemas.microsoft.com/office/drawing/2014/main" id="{65573668-70B0-48E9-A168-F02EAF8B706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6" name="Content Placeholder 2">
            <a:extLst>
              <a:ext uri="{FF2B5EF4-FFF2-40B4-BE49-F238E27FC236}">
                <a16:creationId xmlns:a16="http://schemas.microsoft.com/office/drawing/2014/main" id="{F2DD0DA4-0D80-4148-8AEB-E175159FF547}"/>
              </a:ext>
            </a:extLst>
          </p:cNvPr>
          <p:cNvSpPr txBox="1">
            <a:spLocks/>
          </p:cNvSpPr>
          <p:nvPr/>
        </p:nvSpPr>
        <p:spPr bwMode="auto">
          <a:xfrm>
            <a:off x="8431901" y="2386013"/>
            <a:ext cx="3333918" cy="36263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400" b="0" i="0" u="none" strike="noStrike" kern="1200" cap="none" spc="0" normalizeH="0" baseline="0" noProof="0" dirty="0">
                <a:ln>
                  <a:noFill/>
                </a:ln>
                <a:solidFill>
                  <a:srgbClr val="414B56"/>
                </a:solidFill>
                <a:effectLst/>
                <a:uLnTx/>
                <a:uFillTx/>
                <a:latin typeface="Calibri"/>
                <a:ea typeface="+mn-ea"/>
                <a:cs typeface="+mn-cs"/>
              </a:rPr>
              <a:t>In </a:t>
            </a:r>
            <a:r>
              <a:rPr kumimoji="0" lang="en-US" sz="2400" b="0" i="0" u="none" strike="noStrike" kern="1200" cap="none" spc="0" normalizeH="0" baseline="0" noProof="0" dirty="0" err="1">
                <a:ln>
                  <a:noFill/>
                </a:ln>
                <a:solidFill>
                  <a:srgbClr val="414B56"/>
                </a:solidFill>
                <a:effectLst/>
                <a:uLnTx/>
                <a:uFillTx/>
                <a:latin typeface="Calibri"/>
                <a:ea typeface="+mn-ea"/>
                <a:cs typeface="+mn-cs"/>
              </a:rPr>
              <a:t>MechaniGram</a:t>
            </a:r>
            <a:r>
              <a:rPr kumimoji="0" lang="en-US" sz="2400" b="0" i="0" u="none" strike="noStrike" kern="1200" cap="none" spc="0" normalizeH="0" baseline="0" noProof="0" dirty="0">
                <a:ln>
                  <a:noFill/>
                </a:ln>
                <a:solidFill>
                  <a:srgbClr val="414B56"/>
                </a:solidFill>
                <a:effectLst/>
                <a:uLnTx/>
                <a:uFillTx/>
                <a:latin typeface="Calibri"/>
                <a:ea typeface="+mn-ea"/>
                <a:cs typeface="+mn-cs"/>
              </a:rPr>
              <a:t> A, A3 takes a backward pass on a toss sweep with A10 the lead blocker. In </a:t>
            </a:r>
            <a:r>
              <a:rPr kumimoji="0" lang="en-US" sz="2400" b="0" i="0" u="none" strike="noStrike" kern="1200" cap="none" spc="0" normalizeH="0" baseline="0" noProof="0" dirty="0" err="1">
                <a:ln>
                  <a:noFill/>
                </a:ln>
                <a:solidFill>
                  <a:srgbClr val="414B56"/>
                </a:solidFill>
                <a:effectLst/>
                <a:uLnTx/>
                <a:uFillTx/>
                <a:latin typeface="Calibri"/>
                <a:ea typeface="+mn-ea"/>
                <a:cs typeface="+mn-cs"/>
              </a:rPr>
              <a:t>MechaniGram</a:t>
            </a:r>
            <a:r>
              <a:rPr kumimoji="0" lang="en-US" sz="2400" b="0" i="0" u="none" strike="noStrike" kern="1200" cap="none" spc="0" normalizeH="0" baseline="0" noProof="0" dirty="0">
                <a:ln>
                  <a:noFill/>
                </a:ln>
                <a:solidFill>
                  <a:srgbClr val="414B56"/>
                </a:solidFill>
                <a:effectLst/>
                <a:uLnTx/>
                <a:uFillTx/>
                <a:latin typeface="Calibri"/>
                <a:ea typeface="+mn-ea"/>
                <a:cs typeface="+mn-cs"/>
              </a:rPr>
              <a:t> B, defender B4 blocks A10 below the waist to free up other defenders. That is a foul.</a:t>
            </a:r>
          </a:p>
        </p:txBody>
      </p:sp>
      <p:pic>
        <p:nvPicPr>
          <p:cNvPr id="8" name="Picture 7">
            <a:extLst>
              <a:ext uri="{FF2B5EF4-FFF2-40B4-BE49-F238E27FC236}">
                <a16:creationId xmlns:a16="http://schemas.microsoft.com/office/drawing/2014/main" id="{365ED913-EE07-46EF-8AF1-60628058484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66651" y="2166930"/>
            <a:ext cx="6930703" cy="4140204"/>
          </a:xfrm>
          <a:prstGeom prst="rect">
            <a:avLst/>
          </a:prstGeom>
        </p:spPr>
      </p:pic>
      <p:sp>
        <p:nvSpPr>
          <p:cNvPr id="3" name="TextBox 2">
            <a:extLst>
              <a:ext uri="{FF2B5EF4-FFF2-40B4-BE49-F238E27FC236}">
                <a16:creationId xmlns:a16="http://schemas.microsoft.com/office/drawing/2014/main" id="{C004D155-EF8E-453E-BE18-B9625EF8BEF1}"/>
              </a:ext>
            </a:extLst>
          </p:cNvPr>
          <p:cNvSpPr txBox="1"/>
          <p:nvPr/>
        </p:nvSpPr>
        <p:spPr>
          <a:xfrm>
            <a:off x="5724526" y="5643050"/>
            <a:ext cx="1090612" cy="369332"/>
          </a:xfrm>
          <a:prstGeom prst="rect">
            <a:avLst/>
          </a:prstGeom>
          <a:noFill/>
        </p:spPr>
        <p:txBody>
          <a:bodyPr wrap="square" rtlCol="0">
            <a:spAutoFit/>
          </a:bodyPr>
          <a:lstStyle/>
          <a:p>
            <a:pPr lvl="0"/>
            <a:r>
              <a:rPr lang="en-US" b="1" dirty="0">
                <a:solidFill>
                  <a:srgbClr val="000000"/>
                </a:solidFill>
                <a:latin typeface="+mn-lt"/>
              </a:rPr>
              <a:t>ILLEGAL</a:t>
            </a:r>
          </a:p>
        </p:txBody>
      </p:sp>
    </p:spTree>
    <p:extLst>
      <p:ext uri="{BB962C8B-B14F-4D97-AF65-F5344CB8AC3E}">
        <p14:creationId xmlns:p14="http://schemas.microsoft.com/office/powerpoint/2010/main" val="14275089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AD9AD-B3FD-4768-B5FF-7C1821FB6700}"/>
              </a:ext>
            </a:extLst>
          </p:cNvPr>
          <p:cNvSpPr>
            <a:spLocks noGrp="1"/>
          </p:cNvSpPr>
          <p:nvPr>
            <p:ph type="title"/>
          </p:nvPr>
        </p:nvSpPr>
        <p:spPr/>
        <p:txBody>
          <a:bodyPr/>
          <a:lstStyle/>
          <a:p>
            <a:r>
              <a:rPr lang="en-US" dirty="0"/>
              <a:t>2019 </a:t>
            </a:r>
            <a:r>
              <a:rPr lang="en-US" dirty="0" err="1"/>
              <a:t>nfhs</a:t>
            </a:r>
            <a:r>
              <a:rPr lang="en-US" dirty="0"/>
              <a:t> football </a:t>
            </a:r>
            <a:br>
              <a:rPr lang="en-US" dirty="0"/>
            </a:br>
            <a:r>
              <a:rPr lang="en-US" dirty="0"/>
              <a:t>rules reminders</a:t>
            </a:r>
          </a:p>
        </p:txBody>
      </p:sp>
      <p:sp>
        <p:nvSpPr>
          <p:cNvPr id="3" name="Text Placeholder 2">
            <a:extLst>
              <a:ext uri="{FF2B5EF4-FFF2-40B4-BE49-F238E27FC236}">
                <a16:creationId xmlns:a16="http://schemas.microsoft.com/office/drawing/2014/main" id="{1441C699-8B06-46FD-8B53-5EC9C93DD98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28980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DA72-B09E-4A45-8542-3E6C8EC5CA04}"/>
              </a:ext>
            </a:extLst>
          </p:cNvPr>
          <p:cNvSpPr>
            <a:spLocks noGrp="1"/>
          </p:cNvSpPr>
          <p:nvPr>
            <p:ph type="title"/>
          </p:nvPr>
        </p:nvSpPr>
        <p:spPr/>
        <p:txBody>
          <a:bodyPr/>
          <a:lstStyle/>
          <a:p>
            <a:pPr algn="ctr"/>
            <a:r>
              <a:rPr lang="en-US" dirty="0">
                <a:solidFill>
                  <a:srgbClr val="1F497D"/>
                </a:solidFill>
              </a:rPr>
              <a:t>Game clock option</a:t>
            </a:r>
            <a:br>
              <a:rPr lang="en-US" dirty="0">
                <a:solidFill>
                  <a:srgbClr val="1F497D"/>
                </a:solidFill>
              </a:rPr>
            </a:br>
            <a:r>
              <a:rPr lang="en-US" dirty="0">
                <a:solidFill>
                  <a:srgbClr val="1F497D"/>
                </a:solidFill>
              </a:rPr>
              <a:t>RULE 3-4-7</a:t>
            </a:r>
            <a:endParaRPr lang="en-US" dirty="0"/>
          </a:p>
        </p:txBody>
      </p:sp>
      <p:sp>
        <p:nvSpPr>
          <p:cNvPr id="3" name="Content Placeholder 2">
            <a:extLst>
              <a:ext uri="{FF2B5EF4-FFF2-40B4-BE49-F238E27FC236}">
                <a16:creationId xmlns:a16="http://schemas.microsoft.com/office/drawing/2014/main" id="{DF4A6AD0-5E39-4E8F-A38F-D429D31EFFB3}"/>
              </a:ext>
            </a:extLst>
          </p:cNvPr>
          <p:cNvSpPr>
            <a:spLocks noGrp="1"/>
          </p:cNvSpPr>
          <p:nvPr>
            <p:ph idx="1"/>
          </p:nvPr>
        </p:nvSpPr>
        <p:spPr/>
        <p:txBody>
          <a:bodyPr/>
          <a:lstStyle/>
          <a:p>
            <a:pPr lvl="0"/>
            <a:r>
              <a:rPr lang="en-US" dirty="0">
                <a:solidFill>
                  <a:srgbClr val="414B56"/>
                </a:solidFill>
              </a:rPr>
              <a:t>With less than 2 minutes left in the half and the game clock running, A false starts (</a:t>
            </a:r>
            <a:r>
              <a:rPr lang="en-US" dirty="0" err="1">
                <a:solidFill>
                  <a:srgbClr val="414B56"/>
                </a:solidFill>
              </a:rPr>
              <a:t>MechaniGram</a:t>
            </a:r>
            <a:r>
              <a:rPr lang="en-US" dirty="0">
                <a:solidFill>
                  <a:srgbClr val="414B56"/>
                </a:solidFill>
              </a:rPr>
              <a:t> A). The offended team may choose to start the game clock on the snap (</a:t>
            </a:r>
            <a:r>
              <a:rPr lang="en-US" dirty="0" err="1">
                <a:solidFill>
                  <a:srgbClr val="414B56"/>
                </a:solidFill>
              </a:rPr>
              <a:t>PlayPic</a:t>
            </a:r>
            <a:r>
              <a:rPr lang="en-US" dirty="0">
                <a:solidFill>
                  <a:srgbClr val="414B56"/>
                </a:solidFill>
              </a:rPr>
              <a:t> B).</a:t>
            </a:r>
          </a:p>
          <a:p>
            <a:pPr marL="0" indent="0">
              <a:buNone/>
            </a:pPr>
            <a:endParaRPr lang="en-US" dirty="0"/>
          </a:p>
        </p:txBody>
      </p:sp>
      <p:sp>
        <p:nvSpPr>
          <p:cNvPr id="4" name="Footer Placeholder 3">
            <a:extLst>
              <a:ext uri="{FF2B5EF4-FFF2-40B4-BE49-F238E27FC236}">
                <a16:creationId xmlns:a16="http://schemas.microsoft.com/office/drawing/2014/main" id="{A97F191D-59AD-42AE-83C5-C2F57E813BB4}"/>
              </a:ext>
            </a:extLst>
          </p:cNvPr>
          <p:cNvSpPr>
            <a:spLocks noGrp="1"/>
          </p:cNvSpPr>
          <p:nvPr>
            <p:ph type="ftr" sz="quarter" idx="11"/>
          </p:nvPr>
        </p:nvSpPr>
        <p:spPr/>
        <p:txBody>
          <a:bodyPr/>
          <a:lstStyle/>
          <a:p>
            <a:pPr>
              <a:defRPr/>
            </a:pPr>
            <a:r>
              <a:rPr lang="en-US">
                <a:solidFill>
                  <a:srgbClr val="414B56"/>
                </a:solidFill>
                <a:latin typeface="Calibri"/>
              </a:rPr>
              <a:t>www.nfhs.org</a:t>
            </a:r>
            <a:endParaRPr lang="en-US" dirty="0">
              <a:solidFill>
                <a:srgbClr val="414B56"/>
              </a:solidFill>
              <a:latin typeface="Calibri"/>
            </a:endParaRPr>
          </a:p>
        </p:txBody>
      </p:sp>
      <p:pic>
        <p:nvPicPr>
          <p:cNvPr id="6" name="Content Placeholder 5">
            <a:extLst>
              <a:ext uri="{FF2B5EF4-FFF2-40B4-BE49-F238E27FC236}">
                <a16:creationId xmlns:a16="http://schemas.microsoft.com/office/drawing/2014/main" id="{0053DF35-2938-49F4-B789-76DAD72BE9A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2806853" y="3429000"/>
            <a:ext cx="7667393" cy="2993232"/>
          </a:xfrm>
          <a:prstGeom prst="rect">
            <a:avLst/>
          </a:prstGeom>
          <a:noFill/>
          <a:ln w="9525">
            <a:noFill/>
            <a:miter lim="800000"/>
            <a:headEnd/>
            <a:tailEnd/>
          </a:ln>
        </p:spPr>
      </p:pic>
    </p:spTree>
    <p:extLst>
      <p:ext uri="{BB962C8B-B14F-4D97-AF65-F5344CB8AC3E}">
        <p14:creationId xmlns:p14="http://schemas.microsoft.com/office/powerpoint/2010/main" val="31610099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DA72-B09E-4A45-8542-3E6C8EC5CA04}"/>
              </a:ext>
            </a:extLst>
          </p:cNvPr>
          <p:cNvSpPr>
            <a:spLocks noGrp="1"/>
          </p:cNvSpPr>
          <p:nvPr>
            <p:ph type="title"/>
          </p:nvPr>
        </p:nvSpPr>
        <p:spPr/>
        <p:txBody>
          <a:bodyPr/>
          <a:lstStyle/>
          <a:p>
            <a:pPr algn="ctr"/>
            <a:r>
              <a:rPr lang="en-US" dirty="0">
                <a:solidFill>
                  <a:srgbClr val="1F497D"/>
                </a:solidFill>
              </a:rPr>
              <a:t>Encroachment</a:t>
            </a:r>
            <a:br>
              <a:rPr lang="en-US" dirty="0">
                <a:solidFill>
                  <a:srgbClr val="1F497D"/>
                </a:solidFill>
              </a:rPr>
            </a:br>
            <a:r>
              <a:rPr lang="en-US" dirty="0">
                <a:solidFill>
                  <a:srgbClr val="1F497D"/>
                </a:solidFill>
              </a:rPr>
              <a:t>rule 7-1-6</a:t>
            </a:r>
            <a:endParaRPr lang="en-US" dirty="0"/>
          </a:p>
        </p:txBody>
      </p:sp>
      <p:sp>
        <p:nvSpPr>
          <p:cNvPr id="3" name="Content Placeholder 2">
            <a:extLst>
              <a:ext uri="{FF2B5EF4-FFF2-40B4-BE49-F238E27FC236}">
                <a16:creationId xmlns:a16="http://schemas.microsoft.com/office/drawing/2014/main" id="{DF4A6AD0-5E39-4E8F-A38F-D429D31EFFB3}"/>
              </a:ext>
            </a:extLst>
          </p:cNvPr>
          <p:cNvSpPr>
            <a:spLocks noGrp="1"/>
          </p:cNvSpPr>
          <p:nvPr>
            <p:ph idx="1"/>
          </p:nvPr>
        </p:nvSpPr>
        <p:spPr/>
        <p:txBody>
          <a:bodyPr/>
          <a:lstStyle/>
          <a:p>
            <a:pPr lvl="0"/>
            <a:r>
              <a:rPr lang="en-US" dirty="0">
                <a:solidFill>
                  <a:srgbClr val="414B56"/>
                </a:solidFill>
              </a:rPr>
              <a:t>After the ready-for-play signal and after the snapper is in contact with the ball, it is encroachment if a defensive player contacts the ball or the snapper’s arms or hands until the snap is completed (Rule 2-40). </a:t>
            </a:r>
          </a:p>
          <a:p>
            <a:pPr marL="0" indent="0">
              <a:buNone/>
            </a:pPr>
            <a:endParaRPr lang="en-US" dirty="0"/>
          </a:p>
        </p:txBody>
      </p:sp>
      <p:sp>
        <p:nvSpPr>
          <p:cNvPr id="4" name="Footer Placeholder 3">
            <a:extLst>
              <a:ext uri="{FF2B5EF4-FFF2-40B4-BE49-F238E27FC236}">
                <a16:creationId xmlns:a16="http://schemas.microsoft.com/office/drawing/2014/main" id="{A97F191D-59AD-42AE-83C5-C2F57E813BB4}"/>
              </a:ext>
            </a:extLst>
          </p:cNvPr>
          <p:cNvSpPr>
            <a:spLocks noGrp="1"/>
          </p:cNvSpPr>
          <p:nvPr>
            <p:ph type="ftr" sz="quarter" idx="11"/>
          </p:nvPr>
        </p:nvSpPr>
        <p:spPr/>
        <p:txBody>
          <a:bodyPr/>
          <a:lstStyle/>
          <a:p>
            <a:pPr>
              <a:defRPr/>
            </a:pPr>
            <a:r>
              <a:rPr lang="en-US">
                <a:solidFill>
                  <a:srgbClr val="414B56"/>
                </a:solidFill>
                <a:latin typeface="Calibri"/>
              </a:rPr>
              <a:t>www.nfhs.org</a:t>
            </a:r>
            <a:endParaRPr lang="en-US" dirty="0">
              <a:solidFill>
                <a:srgbClr val="414B56"/>
              </a:solidFill>
              <a:latin typeface="Calibri"/>
            </a:endParaRPr>
          </a:p>
        </p:txBody>
      </p:sp>
      <p:pic>
        <p:nvPicPr>
          <p:cNvPr id="5" name="Picture 4" descr="2017_FB_PPT_14.jpg">
            <a:extLst>
              <a:ext uri="{FF2B5EF4-FFF2-40B4-BE49-F238E27FC236}">
                <a16:creationId xmlns:a16="http://schemas.microsoft.com/office/drawing/2014/main" id="{73E8E27C-CD81-4502-B99B-87BA9387D92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56937" y="3328987"/>
            <a:ext cx="4328889" cy="2898775"/>
          </a:xfrm>
          <a:prstGeom prst="rect">
            <a:avLst/>
          </a:prstGeom>
        </p:spPr>
      </p:pic>
    </p:spTree>
    <p:extLst>
      <p:ext uri="{BB962C8B-B14F-4D97-AF65-F5344CB8AC3E}">
        <p14:creationId xmlns:p14="http://schemas.microsoft.com/office/powerpoint/2010/main" val="22019307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DA72-B09E-4A45-8542-3E6C8EC5CA04}"/>
              </a:ext>
            </a:extLst>
          </p:cNvPr>
          <p:cNvSpPr>
            <a:spLocks noGrp="1"/>
          </p:cNvSpPr>
          <p:nvPr>
            <p:ph type="title"/>
          </p:nvPr>
        </p:nvSpPr>
        <p:spPr/>
        <p:txBody>
          <a:bodyPr/>
          <a:lstStyle/>
          <a:p>
            <a:pPr algn="ctr"/>
            <a:r>
              <a:rPr lang="en-US" dirty="0">
                <a:solidFill>
                  <a:srgbClr val="1F497D"/>
                </a:solidFill>
              </a:rPr>
              <a:t>Pass interference</a:t>
            </a:r>
            <a:br>
              <a:rPr lang="en-US" dirty="0">
                <a:solidFill>
                  <a:srgbClr val="1F497D"/>
                </a:solidFill>
              </a:rPr>
            </a:br>
            <a:r>
              <a:rPr lang="en-US" dirty="0">
                <a:solidFill>
                  <a:srgbClr val="1F497D"/>
                </a:solidFill>
              </a:rPr>
              <a:t>rule 7-5-10</a:t>
            </a:r>
            <a:endParaRPr lang="en-US" dirty="0"/>
          </a:p>
        </p:txBody>
      </p:sp>
      <p:sp>
        <p:nvSpPr>
          <p:cNvPr id="3" name="Content Placeholder 2">
            <a:extLst>
              <a:ext uri="{FF2B5EF4-FFF2-40B4-BE49-F238E27FC236}">
                <a16:creationId xmlns:a16="http://schemas.microsoft.com/office/drawing/2014/main" id="{DF4A6AD0-5E39-4E8F-A38F-D429D31EFFB3}"/>
              </a:ext>
            </a:extLst>
          </p:cNvPr>
          <p:cNvSpPr>
            <a:spLocks noGrp="1"/>
          </p:cNvSpPr>
          <p:nvPr>
            <p:ph idx="1"/>
          </p:nvPr>
        </p:nvSpPr>
        <p:spPr/>
        <p:txBody>
          <a:bodyPr/>
          <a:lstStyle/>
          <a:p>
            <a:r>
              <a:rPr lang="en-US" dirty="0">
                <a:solidFill>
                  <a:srgbClr val="414B56"/>
                </a:solidFill>
              </a:rPr>
              <a:t>Face guarding (without contact) in and of itself is no longer considered an act of forward pass interference. </a:t>
            </a:r>
          </a:p>
          <a:p>
            <a:pPr marL="0" indent="0">
              <a:buNone/>
            </a:pPr>
            <a:endParaRPr lang="en-US" dirty="0"/>
          </a:p>
        </p:txBody>
      </p:sp>
      <p:sp>
        <p:nvSpPr>
          <p:cNvPr id="4" name="Footer Placeholder 3">
            <a:extLst>
              <a:ext uri="{FF2B5EF4-FFF2-40B4-BE49-F238E27FC236}">
                <a16:creationId xmlns:a16="http://schemas.microsoft.com/office/drawing/2014/main" id="{A97F191D-59AD-42AE-83C5-C2F57E813BB4}"/>
              </a:ext>
            </a:extLst>
          </p:cNvPr>
          <p:cNvSpPr>
            <a:spLocks noGrp="1"/>
          </p:cNvSpPr>
          <p:nvPr>
            <p:ph type="ftr" sz="quarter" idx="11"/>
          </p:nvPr>
        </p:nvSpPr>
        <p:spPr/>
        <p:txBody>
          <a:bodyPr/>
          <a:lstStyle/>
          <a:p>
            <a:pPr>
              <a:defRPr/>
            </a:pPr>
            <a:r>
              <a:rPr lang="en-US">
                <a:solidFill>
                  <a:srgbClr val="414B56"/>
                </a:solidFill>
                <a:latin typeface="Calibri"/>
              </a:rPr>
              <a:t>www.nfhs.org</a:t>
            </a:r>
            <a:endParaRPr lang="en-US" dirty="0">
              <a:solidFill>
                <a:srgbClr val="414B56"/>
              </a:solidFill>
              <a:latin typeface="Calibri"/>
            </a:endParaRPr>
          </a:p>
        </p:txBody>
      </p:sp>
      <p:pic>
        <p:nvPicPr>
          <p:cNvPr id="5" name="Picture 4" descr="2017_FB_PPT_15.jpg">
            <a:extLst>
              <a:ext uri="{FF2B5EF4-FFF2-40B4-BE49-F238E27FC236}">
                <a16:creationId xmlns:a16="http://schemas.microsoft.com/office/drawing/2014/main" id="{65418702-23F8-46FA-97E6-AD1C3629981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48349" y="2903071"/>
            <a:ext cx="3909914" cy="3424705"/>
          </a:xfrm>
          <a:prstGeom prst="rect">
            <a:avLst/>
          </a:prstGeom>
        </p:spPr>
      </p:pic>
    </p:spTree>
    <p:extLst>
      <p:ext uri="{BB962C8B-B14F-4D97-AF65-F5344CB8AC3E}">
        <p14:creationId xmlns:p14="http://schemas.microsoft.com/office/powerpoint/2010/main" val="40644156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EEACB-102D-4AC2-B6DB-9278AE0927D8}"/>
              </a:ext>
            </a:extLst>
          </p:cNvPr>
          <p:cNvSpPr>
            <a:spLocks noGrp="1"/>
          </p:cNvSpPr>
          <p:nvPr>
            <p:ph type="title"/>
          </p:nvPr>
        </p:nvSpPr>
        <p:spPr/>
        <p:txBody>
          <a:bodyPr/>
          <a:lstStyle/>
          <a:p>
            <a:r>
              <a:rPr lang="en-US" dirty="0"/>
              <a:t>2018-2019 </a:t>
            </a:r>
            <a:r>
              <a:rPr lang="en-US" dirty="0" err="1"/>
              <a:t>nfhs</a:t>
            </a:r>
            <a:r>
              <a:rPr lang="en-US" dirty="0"/>
              <a:t> football </a:t>
            </a:r>
            <a:br>
              <a:rPr lang="en-US" dirty="0"/>
            </a:br>
            <a:r>
              <a:rPr lang="en-US" dirty="0"/>
              <a:t>game officials manual</a:t>
            </a:r>
          </a:p>
        </p:txBody>
      </p:sp>
      <p:sp>
        <p:nvSpPr>
          <p:cNvPr id="3" name="Text Placeholder 2">
            <a:extLst>
              <a:ext uri="{FF2B5EF4-FFF2-40B4-BE49-F238E27FC236}">
                <a16:creationId xmlns:a16="http://schemas.microsoft.com/office/drawing/2014/main" id="{6439BC15-C91C-4E5B-BC54-BF8E8BDDDD2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95474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DBDBE-72A5-4DC6-B34F-AD01EA9A4F79}"/>
              </a:ext>
            </a:extLst>
          </p:cNvPr>
          <p:cNvSpPr>
            <a:spLocks noGrp="1"/>
          </p:cNvSpPr>
          <p:nvPr>
            <p:ph type="title"/>
          </p:nvPr>
        </p:nvSpPr>
        <p:spPr>
          <a:xfrm>
            <a:off x="1971675" y="592428"/>
            <a:ext cx="9672637" cy="1137947"/>
          </a:xfrm>
        </p:spPr>
        <p:txBody>
          <a:bodyPr/>
          <a:lstStyle/>
          <a:p>
            <a:pPr algn="ctr"/>
            <a:r>
              <a:rPr lang="en-US" dirty="0"/>
              <a:t>2019 </a:t>
            </a:r>
            <a:r>
              <a:rPr lang="en-US" dirty="0" err="1"/>
              <a:t>nfhs</a:t>
            </a:r>
            <a:r>
              <a:rPr lang="en-US" dirty="0"/>
              <a:t> football </a:t>
            </a:r>
            <a:br>
              <a:rPr lang="en-US" dirty="0"/>
            </a:br>
            <a:r>
              <a:rPr lang="en-US" dirty="0"/>
              <a:t>game officials manual REMINDERS</a:t>
            </a:r>
          </a:p>
        </p:txBody>
      </p:sp>
      <p:sp>
        <p:nvSpPr>
          <p:cNvPr id="4" name="Footer Placeholder 3">
            <a:extLst>
              <a:ext uri="{FF2B5EF4-FFF2-40B4-BE49-F238E27FC236}">
                <a16:creationId xmlns:a16="http://schemas.microsoft.com/office/drawing/2014/main" id="{EEEB2EE9-0EA5-4CB8-919C-0539EA4E4938}"/>
              </a:ext>
            </a:extLst>
          </p:cNvPr>
          <p:cNvSpPr>
            <a:spLocks noGrp="1"/>
          </p:cNvSpPr>
          <p:nvPr>
            <p:ph type="ftr" sz="quarter" idx="11"/>
          </p:nvPr>
        </p:nvSpPr>
        <p:spPr/>
        <p:txBody>
          <a:bodyPr/>
          <a:lstStyle/>
          <a:p>
            <a:pPr>
              <a:defRPr/>
            </a:pPr>
            <a:r>
              <a:rPr lang="en-US"/>
              <a:t>www.nfhs.org</a:t>
            </a:r>
          </a:p>
        </p:txBody>
      </p:sp>
      <p:sp>
        <p:nvSpPr>
          <p:cNvPr id="5" name="Rectangle 1">
            <a:extLst>
              <a:ext uri="{FF2B5EF4-FFF2-40B4-BE49-F238E27FC236}">
                <a16:creationId xmlns:a16="http://schemas.microsoft.com/office/drawing/2014/main" id="{20E0E819-36B7-4DDD-A782-CDA382288241}"/>
              </a:ext>
            </a:extLst>
          </p:cNvPr>
          <p:cNvSpPr>
            <a:spLocks noGrp="1" noChangeArrowheads="1"/>
          </p:cNvSpPr>
          <p:nvPr>
            <p:ph idx="1"/>
          </p:nvPr>
        </p:nvSpPr>
        <p:spPr bwMode="auto">
          <a:xfrm>
            <a:off x="1314451" y="1624725"/>
            <a:ext cx="10674350" cy="492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0" hangingPunct="0">
              <a:buNone/>
            </a:pPr>
            <a:endParaRPr lang="en-US" altLang="en-US" sz="2200" dirty="0"/>
          </a:p>
          <a:p>
            <a:pPr eaLnBrk="0" hangingPunct="0"/>
            <a:r>
              <a:rPr lang="en-US" altLang="en-US" sz="2200" dirty="0"/>
              <a:t>2019 is a non-print year for the NFHS Football Game Officials Manual.</a:t>
            </a:r>
          </a:p>
          <a:p>
            <a:pPr marL="0" indent="0" eaLnBrk="0" hangingPunct="0">
              <a:buNone/>
            </a:pPr>
            <a:endParaRPr lang="en-US" altLang="en-US" sz="1400" dirty="0"/>
          </a:p>
          <a:p>
            <a:pPr eaLnBrk="0" hangingPunct="0"/>
            <a:r>
              <a:rPr lang="en-US" altLang="en-US" sz="2200" dirty="0">
                <a:ea typeface="Calibri" panose="020F0502020204030204" pitchFamily="34" charset="0"/>
                <a:cs typeface="Calibri" panose="020F0502020204030204" pitchFamily="34" charset="0"/>
              </a:rPr>
              <a:t>Added in 2018, that some white accents are now allowed on the black football shoe that game officials wear as a part of the game official uniform.</a:t>
            </a:r>
          </a:p>
          <a:p>
            <a:pPr eaLnBrk="0" hangingPunct="0"/>
            <a:endParaRPr lang="en-US" altLang="en-US" sz="1400" dirty="0">
              <a:cs typeface="Calibri" panose="020F0502020204030204" pitchFamily="34" charset="0"/>
            </a:endParaRPr>
          </a:p>
          <a:p>
            <a:pPr eaLnBrk="0" hangingPunct="0"/>
            <a:r>
              <a:rPr lang="en-US" altLang="en-US" sz="2200" dirty="0">
                <a:cs typeface="Calibri" panose="020F0502020204030204" pitchFamily="34" charset="0"/>
              </a:rPr>
              <a:t>2019 Game Officials Manual Points of Emphasis (See pages 86-87 of the 2018-2019 NFHS Football Game Officials Manual):</a:t>
            </a:r>
          </a:p>
          <a:p>
            <a:pPr marL="0" indent="0" eaLnBrk="0" hangingPunct="0">
              <a:buNone/>
            </a:pPr>
            <a:r>
              <a:rPr lang="en-US" altLang="en-US" sz="2200" dirty="0">
                <a:cs typeface="Calibri" panose="020F0502020204030204" pitchFamily="34" charset="0"/>
              </a:rPr>
              <a:t>	1.  Equipment Issues to be Addressed</a:t>
            </a:r>
          </a:p>
          <a:p>
            <a:pPr marL="0" indent="0" eaLnBrk="0" hangingPunct="0">
              <a:buNone/>
            </a:pPr>
            <a:r>
              <a:rPr lang="en-US" altLang="en-US" sz="2200" dirty="0">
                <a:cs typeface="Calibri" panose="020F0502020204030204" pitchFamily="34" charset="0"/>
              </a:rPr>
              <a:t>	2.  Consistent Pace of Play Throughout the Game</a:t>
            </a:r>
          </a:p>
          <a:p>
            <a:pPr marL="0" indent="0" eaLnBrk="0" hangingPunct="0">
              <a:buNone/>
            </a:pPr>
            <a:r>
              <a:rPr lang="en-US" altLang="en-US" sz="2200" dirty="0">
                <a:cs typeface="Calibri" panose="020F0502020204030204" pitchFamily="34" charset="0"/>
              </a:rPr>
              <a:t>	3.  Timing Rules and Procedures </a:t>
            </a:r>
          </a:p>
          <a:p>
            <a:pPr marL="0" indent="0" eaLnBrk="0" hangingPunct="0">
              <a:buNone/>
            </a:pPr>
            <a:endParaRPr lang="en-US" altLang="en-US" sz="1400" dirty="0">
              <a:cs typeface="Calibri" panose="020F0502020204030204" pitchFamily="34" charset="0"/>
            </a:endParaRPr>
          </a:p>
          <a:p>
            <a:pPr eaLnBrk="0" hangingPunct="0"/>
            <a:r>
              <a:rPr lang="en-US" altLang="en-US" sz="2200" dirty="0">
                <a:cs typeface="Calibri" panose="020F0502020204030204" pitchFamily="34" charset="0"/>
              </a:rPr>
              <a:t>The Game Officials Manual Committee updated for 2019 the following two items:</a:t>
            </a:r>
          </a:p>
          <a:p>
            <a:pPr marL="0" indent="0" eaLnBrk="0" hangingPunct="0">
              <a:buNone/>
            </a:pPr>
            <a:r>
              <a:rPr lang="en-US" altLang="en-US" sz="2200" dirty="0">
                <a:cs typeface="Calibri" panose="020F0502020204030204" pitchFamily="34" charset="0"/>
              </a:rPr>
              <a:t>	1.  NFHS General Instructions for Football Game and Play Clock Operators</a:t>
            </a:r>
          </a:p>
          <a:p>
            <a:pPr marL="0" indent="0" eaLnBrk="0" hangingPunct="0">
              <a:buNone/>
            </a:pPr>
            <a:r>
              <a:rPr lang="en-US" altLang="en-US" sz="2200" dirty="0">
                <a:cs typeface="Calibri" panose="020F0502020204030204" pitchFamily="34" charset="0"/>
              </a:rPr>
              <a:t>	2.  NFHS General Instructions for Football Line-To-Gain Crews</a:t>
            </a:r>
            <a:endParaRPr lang="en-US" altLang="en-US" sz="2200" dirty="0"/>
          </a:p>
        </p:txBody>
      </p:sp>
    </p:spTree>
    <p:extLst>
      <p:ext uri="{BB962C8B-B14F-4D97-AF65-F5344CB8AC3E}">
        <p14:creationId xmlns:p14="http://schemas.microsoft.com/office/powerpoint/2010/main" val="36413690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E4669-E85B-40F8-98BD-234678CE6DE5}"/>
              </a:ext>
            </a:extLst>
          </p:cNvPr>
          <p:cNvSpPr>
            <a:spLocks noGrp="1"/>
          </p:cNvSpPr>
          <p:nvPr>
            <p:ph type="title"/>
          </p:nvPr>
        </p:nvSpPr>
        <p:spPr/>
        <p:txBody>
          <a:bodyPr/>
          <a:lstStyle/>
          <a:p>
            <a:pPr algn="ctr"/>
            <a:r>
              <a:rPr lang="en-US" dirty="0"/>
              <a:t>Update on recommended crew communication signals for 2019</a:t>
            </a:r>
          </a:p>
        </p:txBody>
      </p:sp>
      <p:pic>
        <p:nvPicPr>
          <p:cNvPr id="6" name="Content Placeholder 5">
            <a:extLst>
              <a:ext uri="{FF2B5EF4-FFF2-40B4-BE49-F238E27FC236}">
                <a16:creationId xmlns:a16="http://schemas.microsoft.com/office/drawing/2014/main" id="{00CF78D9-177E-44C3-9A19-437A7A75E2D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325561" y="2029047"/>
            <a:ext cx="5566345" cy="4189190"/>
          </a:xfrm>
        </p:spPr>
      </p:pic>
      <p:sp>
        <p:nvSpPr>
          <p:cNvPr id="4" name="Footer Placeholder 3">
            <a:extLst>
              <a:ext uri="{FF2B5EF4-FFF2-40B4-BE49-F238E27FC236}">
                <a16:creationId xmlns:a16="http://schemas.microsoft.com/office/drawing/2014/main" id="{1A82CD7B-4C8F-45D7-A744-EB077C06D085}"/>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id="{6D15ECFB-16E2-4902-BEAA-1FB73A35881E}"/>
              </a:ext>
            </a:extLst>
          </p:cNvPr>
          <p:cNvSpPr txBox="1"/>
          <p:nvPr/>
        </p:nvSpPr>
        <p:spPr>
          <a:xfrm>
            <a:off x="7188514" y="2569370"/>
            <a:ext cx="4800287" cy="2677656"/>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Visible count by R (Four-Game Officials Crew) and BJ (Five-Game Officials Crew) of the last five seconds when the on-field 40/25-second play</a:t>
            </a:r>
          </a:p>
          <a:p>
            <a:r>
              <a:rPr lang="en-US" sz="2800" dirty="0">
                <a:latin typeface="Calibri" panose="020F0502020204030204" pitchFamily="34" charset="0"/>
                <a:cs typeface="Calibri" panose="020F0502020204030204" pitchFamily="34" charset="0"/>
              </a:rPr>
              <a:t>clocks are not utilized. </a:t>
            </a:r>
          </a:p>
        </p:txBody>
      </p:sp>
    </p:spTree>
    <p:extLst>
      <p:ext uri="{BB962C8B-B14F-4D97-AF65-F5344CB8AC3E}">
        <p14:creationId xmlns:p14="http://schemas.microsoft.com/office/powerpoint/2010/main" val="1392700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F6D68-8E31-4A04-9600-6FAFE9A99DBB}"/>
              </a:ext>
            </a:extLst>
          </p:cNvPr>
          <p:cNvSpPr>
            <a:spLocks noGrp="1"/>
          </p:cNvSpPr>
          <p:nvPr>
            <p:ph type="title"/>
          </p:nvPr>
        </p:nvSpPr>
        <p:spPr/>
        <p:txBody>
          <a:bodyPr/>
          <a:lstStyle/>
          <a:p>
            <a:r>
              <a:rPr lang="en-US" dirty="0"/>
              <a:t>2019 </a:t>
            </a:r>
            <a:r>
              <a:rPr lang="en-US" dirty="0" err="1"/>
              <a:t>nfhs</a:t>
            </a:r>
            <a:r>
              <a:rPr lang="en-US" dirty="0"/>
              <a:t> </a:t>
            </a:r>
            <a:br>
              <a:rPr lang="en-US" dirty="0"/>
            </a:br>
            <a:r>
              <a:rPr lang="en-US" dirty="0"/>
              <a:t>football information</a:t>
            </a:r>
          </a:p>
        </p:txBody>
      </p:sp>
      <p:sp>
        <p:nvSpPr>
          <p:cNvPr id="3" name="Text Placeholder 2">
            <a:extLst>
              <a:ext uri="{FF2B5EF4-FFF2-40B4-BE49-F238E27FC236}">
                <a16:creationId xmlns:a16="http://schemas.microsoft.com/office/drawing/2014/main" id="{3E4BD460-66B3-444B-A458-D572EB19176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091384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330B3-709D-446C-84BD-9C33E8C54443}"/>
              </a:ext>
            </a:extLst>
          </p:cNvPr>
          <p:cNvSpPr>
            <a:spLocks noGrp="1"/>
          </p:cNvSpPr>
          <p:nvPr>
            <p:ph type="title"/>
          </p:nvPr>
        </p:nvSpPr>
        <p:spPr/>
        <p:txBody>
          <a:bodyPr/>
          <a:lstStyle/>
          <a:p>
            <a:pPr algn="ctr"/>
            <a:r>
              <a:rPr lang="en-US" dirty="0"/>
              <a:t>NFHS Rules Book as e-Books </a:t>
            </a:r>
          </a:p>
        </p:txBody>
      </p:sp>
      <p:sp>
        <p:nvSpPr>
          <p:cNvPr id="3" name="Content Placeholder 2">
            <a:extLst>
              <a:ext uri="{FF2B5EF4-FFF2-40B4-BE49-F238E27FC236}">
                <a16:creationId xmlns:a16="http://schemas.microsoft.com/office/drawing/2014/main" id="{679F1D31-8747-4061-AF74-B4A5DF1C10D0}"/>
              </a:ext>
            </a:extLst>
          </p:cNvPr>
          <p:cNvSpPr>
            <a:spLocks noGrp="1"/>
          </p:cNvSpPr>
          <p:nvPr>
            <p:ph idx="1"/>
          </p:nvPr>
        </p:nvSpPr>
        <p:spPr>
          <a:xfrm>
            <a:off x="6096000" y="1989139"/>
            <a:ext cx="5871634" cy="4338637"/>
          </a:xfrm>
        </p:spPr>
        <p:txBody>
          <a:bodyPr/>
          <a:lstStyle/>
          <a:p>
            <a:r>
              <a:rPr lang="en-US" dirty="0"/>
              <a:t>E-books features:</a:t>
            </a:r>
          </a:p>
          <a:p>
            <a:pPr lvl="1"/>
            <a:r>
              <a:rPr lang="en-US" dirty="0"/>
              <a:t>Searchable</a:t>
            </a:r>
          </a:p>
          <a:p>
            <a:pPr lvl="1"/>
            <a:r>
              <a:rPr lang="en-US" dirty="0"/>
              <a:t>Highlight areas of interest</a:t>
            </a:r>
          </a:p>
          <a:p>
            <a:pPr lvl="1"/>
            <a:r>
              <a:rPr lang="en-US" dirty="0"/>
              <a:t>Make notes</a:t>
            </a:r>
          </a:p>
          <a:p>
            <a:pPr lvl="1"/>
            <a:r>
              <a:rPr lang="en-US" dirty="0"/>
              <a:t>Easy navigation</a:t>
            </a:r>
          </a:p>
          <a:p>
            <a:pPr lvl="1"/>
            <a:r>
              <a:rPr lang="en-US" dirty="0"/>
              <a:t>Adjustable viewing size</a:t>
            </a:r>
          </a:p>
          <a:p>
            <a:pPr lvl="1"/>
            <a:r>
              <a:rPr lang="en-US" dirty="0"/>
              <a:t>Immediate availability</a:t>
            </a:r>
          </a:p>
        </p:txBody>
      </p:sp>
      <p:sp>
        <p:nvSpPr>
          <p:cNvPr id="4" name="Footer Placeholder 3">
            <a:extLst>
              <a:ext uri="{FF2B5EF4-FFF2-40B4-BE49-F238E27FC236}">
                <a16:creationId xmlns:a16="http://schemas.microsoft.com/office/drawing/2014/main" id="{58A47E54-B990-446E-9912-7619FA6A130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4" descr="A screenshot of a cell phone&#10;&#10;Description generated with high confidence">
            <a:extLst>
              <a:ext uri="{FF2B5EF4-FFF2-40B4-BE49-F238E27FC236}">
                <a16:creationId xmlns:a16="http://schemas.microsoft.com/office/drawing/2014/main" id="{6CE84013-1DFF-495A-995C-79DFAE7B92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71688" y="1946274"/>
            <a:ext cx="3489306" cy="4531567"/>
          </a:xfrm>
          <a:prstGeom prst="rect">
            <a:avLst/>
          </a:prstGeom>
        </p:spPr>
      </p:pic>
    </p:spTree>
    <p:extLst>
      <p:ext uri="{BB962C8B-B14F-4D97-AF65-F5344CB8AC3E}">
        <p14:creationId xmlns:p14="http://schemas.microsoft.com/office/powerpoint/2010/main" val="26528980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E554B-2FD1-48E1-AE1E-EDE11728FD25}"/>
              </a:ext>
            </a:extLst>
          </p:cNvPr>
          <p:cNvSpPr>
            <a:spLocks noGrp="1"/>
          </p:cNvSpPr>
          <p:nvPr>
            <p:ph type="title"/>
          </p:nvPr>
        </p:nvSpPr>
        <p:spPr/>
        <p:txBody>
          <a:bodyPr/>
          <a:lstStyle/>
          <a:p>
            <a:r>
              <a:rPr lang="en-US" dirty="0" err="1"/>
              <a:t>Nfhs</a:t>
            </a:r>
            <a:r>
              <a:rPr lang="en-US" dirty="0"/>
              <a:t> learning center</a:t>
            </a:r>
          </a:p>
        </p:txBody>
      </p:sp>
      <p:sp>
        <p:nvSpPr>
          <p:cNvPr id="3" name="Text Placeholder 2">
            <a:extLst>
              <a:ext uri="{FF2B5EF4-FFF2-40B4-BE49-F238E27FC236}">
                <a16:creationId xmlns:a16="http://schemas.microsoft.com/office/drawing/2014/main" id="{6A474C10-FE77-4C21-9142-8FE8AB19E3E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687382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CB0C18-CF39-4192-B1BD-07CA924F1E6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72200" y="2724129"/>
            <a:ext cx="5871634" cy="3641748"/>
          </a:xfrm>
          <a:prstGeom prst="rect">
            <a:avLst/>
          </a:prstGeom>
        </p:spPr>
      </p:pic>
      <p:sp>
        <p:nvSpPr>
          <p:cNvPr id="2" name="Title 1">
            <a:extLst>
              <a:ext uri="{FF2B5EF4-FFF2-40B4-BE49-F238E27FC236}">
                <a16:creationId xmlns:a16="http://schemas.microsoft.com/office/drawing/2014/main" id="{48CDFB7B-0639-4B84-AAD4-310432C6463B}"/>
              </a:ext>
            </a:extLst>
          </p:cNvPr>
          <p:cNvSpPr>
            <a:spLocks noGrp="1"/>
          </p:cNvSpPr>
          <p:nvPr>
            <p:ph type="title"/>
          </p:nvPr>
        </p:nvSpPr>
        <p:spPr/>
        <p:txBody>
          <a:bodyPr/>
          <a:lstStyle/>
          <a:p>
            <a:pPr algn="ctr"/>
            <a:r>
              <a:rPr lang="en-US" dirty="0" err="1"/>
              <a:t>Nfhs</a:t>
            </a:r>
            <a:r>
              <a:rPr lang="en-US" dirty="0"/>
              <a:t> learning center</a:t>
            </a:r>
            <a:br>
              <a:rPr lang="en-US" dirty="0"/>
            </a:br>
            <a:r>
              <a:rPr lang="en-US" dirty="0"/>
              <a:t>www.nfhslearn.com</a:t>
            </a:r>
          </a:p>
        </p:txBody>
      </p:sp>
      <p:sp>
        <p:nvSpPr>
          <p:cNvPr id="3" name="Content Placeholder 2">
            <a:extLst>
              <a:ext uri="{FF2B5EF4-FFF2-40B4-BE49-F238E27FC236}">
                <a16:creationId xmlns:a16="http://schemas.microsoft.com/office/drawing/2014/main" id="{CC0CD474-F6D8-47E0-A084-83644094FC95}"/>
              </a:ext>
            </a:extLst>
          </p:cNvPr>
          <p:cNvSpPr>
            <a:spLocks noGrp="1"/>
          </p:cNvSpPr>
          <p:nvPr>
            <p:ph idx="1"/>
          </p:nvPr>
        </p:nvSpPr>
        <p:spPr/>
        <p:txBody>
          <a:bodyPr/>
          <a:lstStyle/>
          <a:p>
            <a:r>
              <a:rPr lang="en-US" dirty="0"/>
              <a:t>Professional Development For ALL</a:t>
            </a:r>
          </a:p>
          <a:p>
            <a:pPr lvl="1"/>
            <a:r>
              <a:rPr lang="en-US" dirty="0"/>
              <a:t>Coaches</a:t>
            </a:r>
          </a:p>
          <a:p>
            <a:pPr lvl="1"/>
            <a:r>
              <a:rPr lang="en-US" dirty="0"/>
              <a:t>Officials</a:t>
            </a:r>
          </a:p>
          <a:p>
            <a:pPr lvl="1"/>
            <a:r>
              <a:rPr lang="en-US" dirty="0"/>
              <a:t>Administrators</a:t>
            </a:r>
          </a:p>
          <a:p>
            <a:pPr lvl="1"/>
            <a:r>
              <a:rPr lang="en-US" dirty="0"/>
              <a:t>Parents</a:t>
            </a:r>
          </a:p>
          <a:p>
            <a:pPr lvl="1"/>
            <a:r>
              <a:rPr lang="en-US" dirty="0"/>
              <a:t>Students</a:t>
            </a:r>
          </a:p>
          <a:p>
            <a:pPr lvl="1"/>
            <a:r>
              <a:rPr lang="en-US" dirty="0"/>
              <a:t>Performing Arts</a:t>
            </a:r>
          </a:p>
        </p:txBody>
      </p:sp>
      <p:sp>
        <p:nvSpPr>
          <p:cNvPr id="4" name="Footer Placeholder 3">
            <a:extLst>
              <a:ext uri="{FF2B5EF4-FFF2-40B4-BE49-F238E27FC236}">
                <a16:creationId xmlns:a16="http://schemas.microsoft.com/office/drawing/2014/main" id="{38E57515-994A-4BF1-BBEC-4FAE61A5E8FE}"/>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3656318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98D230-7C8B-49F5-BDE5-6243A4C5B7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46829" y="2616200"/>
            <a:ext cx="5714120" cy="3908424"/>
          </a:xfrm>
          <a:prstGeom prst="rect">
            <a:avLst/>
          </a:prstGeom>
        </p:spPr>
      </p:pic>
      <p:sp>
        <p:nvSpPr>
          <p:cNvPr id="2" name="Title 1">
            <a:extLst>
              <a:ext uri="{FF2B5EF4-FFF2-40B4-BE49-F238E27FC236}">
                <a16:creationId xmlns:a16="http://schemas.microsoft.com/office/drawing/2014/main" id="{43A8A0D9-1E77-4EDD-8F71-03F1BF30FDA1}"/>
              </a:ext>
            </a:extLst>
          </p:cNvPr>
          <p:cNvSpPr>
            <a:spLocks noGrp="1"/>
          </p:cNvSpPr>
          <p:nvPr>
            <p:ph type="title"/>
          </p:nvPr>
        </p:nvSpPr>
        <p:spPr/>
        <p:txBody>
          <a:bodyPr/>
          <a:lstStyle/>
          <a:p>
            <a:pPr algn="ctr"/>
            <a:r>
              <a:rPr lang="en-US" dirty="0"/>
              <a:t>www.nfhslearn.com</a:t>
            </a:r>
          </a:p>
        </p:txBody>
      </p:sp>
      <p:sp>
        <p:nvSpPr>
          <p:cNvPr id="3" name="Content Placeholder 2">
            <a:extLst>
              <a:ext uri="{FF2B5EF4-FFF2-40B4-BE49-F238E27FC236}">
                <a16:creationId xmlns:a16="http://schemas.microsoft.com/office/drawing/2014/main" id="{61B3195C-7E63-4E12-A9C9-1D88647BE030}"/>
              </a:ext>
            </a:extLst>
          </p:cNvPr>
          <p:cNvSpPr>
            <a:spLocks noGrp="1"/>
          </p:cNvSpPr>
          <p:nvPr>
            <p:ph idx="1"/>
          </p:nvPr>
        </p:nvSpPr>
        <p:spPr/>
        <p:txBody>
          <a:bodyPr/>
          <a:lstStyle/>
          <a:p>
            <a:r>
              <a:rPr lang="en-US" dirty="0"/>
              <a:t>FREE courses include:</a:t>
            </a:r>
          </a:p>
          <a:p>
            <a:pPr lvl="1"/>
            <a:r>
              <a:rPr lang="en-US" dirty="0"/>
              <a:t>Bullying, Hazing and Inappropriate Behaviors</a:t>
            </a:r>
          </a:p>
          <a:p>
            <a:pPr lvl="1"/>
            <a:r>
              <a:rPr lang="en-US" dirty="0"/>
              <a:t>Student Mental Health and Suicide Prevention</a:t>
            </a:r>
          </a:p>
          <a:p>
            <a:pPr lvl="1"/>
            <a:r>
              <a:rPr lang="en-US" dirty="0"/>
              <a:t>Understanding Copyright and Compliance</a:t>
            </a:r>
          </a:p>
          <a:p>
            <a:pPr lvl="1"/>
            <a:r>
              <a:rPr lang="en-US" dirty="0"/>
              <a:t>Protecting Students from Abuse</a:t>
            </a:r>
          </a:p>
          <a:p>
            <a:pPr lvl="1"/>
            <a:r>
              <a:rPr lang="en-US" dirty="0"/>
              <a:t>Hazing Prevention for Students</a:t>
            </a:r>
          </a:p>
          <a:p>
            <a:pPr lvl="1"/>
            <a:r>
              <a:rPr lang="en-US" dirty="0"/>
              <a:t>Coaching Unified Sports</a:t>
            </a:r>
          </a:p>
          <a:p>
            <a:pPr lvl="1"/>
            <a:r>
              <a:rPr lang="en-US" dirty="0"/>
              <a:t>ACL Injury Prevention</a:t>
            </a:r>
          </a:p>
          <a:p>
            <a:pPr lvl="1"/>
            <a:r>
              <a:rPr lang="en-US" dirty="0"/>
              <a:t>Sportsmanship</a:t>
            </a:r>
          </a:p>
          <a:p>
            <a:pPr lvl="1"/>
            <a:r>
              <a:rPr lang="en-US" dirty="0"/>
              <a:t>And many more</a:t>
            </a:r>
          </a:p>
        </p:txBody>
      </p:sp>
      <p:sp>
        <p:nvSpPr>
          <p:cNvPr id="4" name="Footer Placeholder 3">
            <a:extLst>
              <a:ext uri="{FF2B5EF4-FFF2-40B4-BE49-F238E27FC236}">
                <a16:creationId xmlns:a16="http://schemas.microsoft.com/office/drawing/2014/main" id="{464B33DE-BB21-4280-A91A-03AB3A982F2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12451083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in a white shirt&#10;&#10;Description automatically generated">
            <a:extLst>
              <a:ext uri="{FF2B5EF4-FFF2-40B4-BE49-F238E27FC236}">
                <a16:creationId xmlns:a16="http://schemas.microsoft.com/office/drawing/2014/main" id="{57DF4405-84E2-473E-B1F4-31426334FD4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2525" y="-76200"/>
            <a:ext cx="12224525" cy="2723317"/>
          </a:xfrm>
          <a:prstGeom prst="rect">
            <a:avLst/>
          </a:prstGeom>
        </p:spPr>
      </p:pic>
      <p:sp>
        <p:nvSpPr>
          <p:cNvPr id="6" name="Rectangle 7"/>
          <p:cNvSpPr>
            <a:spLocks noChangeArrowheads="1"/>
          </p:cNvSpPr>
          <p:nvPr/>
        </p:nvSpPr>
        <p:spPr bwMode="auto">
          <a:xfrm>
            <a:off x="762000" y="642218"/>
            <a:ext cx="9067799" cy="1466447"/>
          </a:xfrm>
          <a:prstGeom prst="rect">
            <a:avLst/>
          </a:prstGeom>
          <a:solidFill>
            <a:srgbClr val="FFFFFF">
              <a:alpha val="80000"/>
            </a:srgbClr>
          </a:solidFill>
          <a:ln w="19050"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ext Box 10"/>
          <p:cNvSpPr txBox="1">
            <a:spLocks noChangeArrowheads="1"/>
          </p:cNvSpPr>
          <p:nvPr/>
        </p:nvSpPr>
        <p:spPr bwMode="auto">
          <a:xfrm>
            <a:off x="929952" y="762000"/>
            <a:ext cx="5013648"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4400" b="1" i="0" u="none" strike="noStrike" kern="1400" cap="none" spc="0" normalizeH="0" baseline="0" noProof="0" dirty="0">
                <a:ln>
                  <a:noFill/>
                </a:ln>
                <a:solidFill>
                  <a:srgbClr val="004F94"/>
                </a:solidFill>
                <a:effectLst/>
                <a:uLnTx/>
                <a:uFillTx/>
                <a:latin typeface="Calibri"/>
                <a:ea typeface="+mn-ea"/>
                <a:cs typeface="+mn-cs"/>
              </a:rPr>
              <a:t>Concussion in Sports</a:t>
            </a:r>
            <a:endParaRPr kumimoji="0" lang="en-US" sz="4400" b="1" i="0" u="none" strike="noStrike" kern="1400" cap="none" spc="0" normalizeH="0" baseline="0" noProof="0" dirty="0">
              <a:ln>
                <a:noFill/>
              </a:ln>
              <a:solidFill>
                <a:srgbClr val="0000CC"/>
              </a:solidFill>
              <a:effectLst/>
              <a:uLnTx/>
              <a:uFillTx/>
              <a:latin typeface="Titillium" panose="00000500000000000000" pitchFamily="50" charset="0"/>
              <a:ea typeface="+mn-ea"/>
              <a:cs typeface="+mn-cs"/>
            </a:endParaRPr>
          </a:p>
        </p:txBody>
      </p:sp>
      <p:sp>
        <p:nvSpPr>
          <p:cNvPr id="11" name="Text Box 13"/>
          <p:cNvSpPr txBox="1">
            <a:spLocks noChangeArrowheads="1"/>
          </p:cNvSpPr>
          <p:nvPr/>
        </p:nvSpPr>
        <p:spPr bwMode="auto">
          <a:xfrm>
            <a:off x="8229599" y="3127117"/>
            <a:ext cx="3497419" cy="1292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138113" marR="0" lvl="0" indent="-138113" algn="l" defTabSz="1255713" rtl="0" eaLnBrk="1" fontAlgn="auto" latinLnBrk="0" hangingPunct="1">
              <a:lnSpc>
                <a:spcPct val="100000"/>
              </a:lnSpc>
              <a:spcBef>
                <a:spcPts val="0"/>
              </a:spcBef>
              <a:spcAft>
                <a:spcPts val="300"/>
              </a:spcAft>
              <a:buClrTx/>
              <a:buSzTx/>
              <a:buFont typeface="Titillium" panose="00000500000000000000" pitchFamily="50" charset="0"/>
              <a:buChar char="-"/>
              <a:tabLst/>
              <a:defRPr/>
            </a:pPr>
            <a:r>
              <a:rPr kumimoji="0" lang="en-US" sz="2400" b="0" i="0" u="none" strike="noStrike" kern="1400" cap="none" spc="0" normalizeH="0" baseline="0" noProof="0" dirty="0">
                <a:ln>
                  <a:noFill/>
                </a:ln>
                <a:solidFill>
                  <a:srgbClr val="004F94"/>
                </a:solidFill>
                <a:effectLst/>
                <a:uLnTx/>
                <a:uFillTx/>
                <a:latin typeface="Calibri"/>
                <a:ea typeface="+mn-ea"/>
                <a:cs typeface="+mn-cs"/>
              </a:rPr>
              <a:t> Concussion Overview</a:t>
            </a:r>
          </a:p>
          <a:p>
            <a:pPr marL="138113" marR="0" lvl="0" indent="-138113" algn="l" defTabSz="1255713" rtl="0" eaLnBrk="1" fontAlgn="auto" latinLnBrk="0" hangingPunct="1">
              <a:lnSpc>
                <a:spcPct val="100000"/>
              </a:lnSpc>
              <a:spcBef>
                <a:spcPts val="0"/>
              </a:spcBef>
              <a:spcAft>
                <a:spcPts val="300"/>
              </a:spcAft>
              <a:buClrTx/>
              <a:buSzTx/>
              <a:buFont typeface="Titillium" panose="00000500000000000000" pitchFamily="50" charset="0"/>
              <a:buChar char="-"/>
              <a:tabLst/>
              <a:defRPr/>
            </a:pPr>
            <a:r>
              <a:rPr kumimoji="0" lang="en-US" sz="2400" b="0" i="0" u="none" strike="noStrike" kern="1400" cap="none" spc="0" normalizeH="0" baseline="0" noProof="0" dirty="0">
                <a:ln>
                  <a:noFill/>
                </a:ln>
                <a:solidFill>
                  <a:srgbClr val="004F94"/>
                </a:solidFill>
                <a:effectLst/>
                <a:uLnTx/>
                <a:uFillTx/>
                <a:latin typeface="Calibri"/>
                <a:ea typeface="+mn-ea"/>
                <a:cs typeface="+mn-cs"/>
              </a:rPr>
              <a:t> The Problem</a:t>
            </a:r>
          </a:p>
          <a:p>
            <a:pPr marL="138113" marR="0" lvl="0" indent="-138113" algn="l" defTabSz="1255713" rtl="0" eaLnBrk="1" fontAlgn="auto" latinLnBrk="0" hangingPunct="1">
              <a:lnSpc>
                <a:spcPct val="100000"/>
              </a:lnSpc>
              <a:spcBef>
                <a:spcPts val="0"/>
              </a:spcBef>
              <a:spcAft>
                <a:spcPts val="300"/>
              </a:spcAft>
              <a:buClrTx/>
              <a:buSzTx/>
              <a:buFont typeface="Titillium" panose="00000500000000000000" pitchFamily="50" charset="0"/>
              <a:buChar char="-"/>
              <a:tabLst/>
              <a:defRPr/>
            </a:pPr>
            <a:r>
              <a:rPr kumimoji="0" lang="en-US" sz="2400" b="0" i="0" u="none" strike="noStrike" kern="1400" cap="none" spc="0" normalizeH="0" baseline="0" noProof="0" dirty="0">
                <a:ln>
                  <a:noFill/>
                </a:ln>
                <a:solidFill>
                  <a:srgbClr val="004F94"/>
                </a:solidFill>
                <a:effectLst/>
                <a:uLnTx/>
                <a:uFillTx/>
                <a:latin typeface="Calibri"/>
                <a:ea typeface="+mn-ea"/>
                <a:cs typeface="+mn-cs"/>
              </a:rPr>
              <a:t> Your Responsibilities</a:t>
            </a:r>
          </a:p>
        </p:txBody>
      </p:sp>
      <p:sp>
        <p:nvSpPr>
          <p:cNvPr id="12" name="Text Box 14"/>
          <p:cNvSpPr txBox="1">
            <a:spLocks noChangeArrowheads="1"/>
          </p:cNvSpPr>
          <p:nvPr/>
        </p:nvSpPr>
        <p:spPr bwMode="auto">
          <a:xfrm>
            <a:off x="457200" y="2593718"/>
            <a:ext cx="5312231" cy="3844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CD091D"/>
                </a:solidFill>
                <a:effectLst/>
                <a:uLnTx/>
                <a:uFillTx/>
                <a:latin typeface="Calibri"/>
                <a:ea typeface="+mn-ea"/>
                <a:cs typeface="Arial" pitchFamily="34" charset="0"/>
              </a:rPr>
              <a:t>Course Objectives</a:t>
            </a:r>
            <a:endParaRPr kumimoji="0" lang="en-US" altLang="en-US" sz="3200" b="0" i="0" u="none" strike="noStrike" kern="1200" cap="none" spc="0" normalizeH="0" baseline="0" noProof="0" dirty="0">
              <a:ln>
                <a:noFill/>
              </a:ln>
              <a:solidFill>
                <a:srgbClr val="CD091D"/>
              </a:solidFill>
              <a:effectLst/>
              <a:uLnTx/>
              <a:uFillTx/>
              <a:latin typeface="Calibri"/>
              <a:ea typeface="+mn-ea"/>
              <a:cs typeface="Arial" pitchFamily="34" charset="0"/>
            </a:endParaRPr>
          </a:p>
        </p:txBody>
      </p:sp>
      <p:sp>
        <p:nvSpPr>
          <p:cNvPr id="13" name="Text Box 15"/>
          <p:cNvSpPr txBox="1">
            <a:spLocks noChangeArrowheads="1"/>
          </p:cNvSpPr>
          <p:nvPr/>
        </p:nvSpPr>
        <p:spPr bwMode="auto">
          <a:xfrm>
            <a:off x="-32525" y="6291982"/>
            <a:ext cx="12224525" cy="566018"/>
          </a:xfrm>
          <a:prstGeom prst="rect">
            <a:avLst/>
          </a:prstGeom>
          <a:solidFill>
            <a:srgbClr val="004F94"/>
          </a:solidFill>
          <a:ln w="19050" algn="in">
            <a:solidFill>
              <a:srgbClr val="004F94"/>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solidFill>
                <a:effectLst/>
                <a:uLnTx/>
                <a:uFillTx/>
                <a:latin typeface="Calibri"/>
                <a:ea typeface="+mn-ea"/>
                <a:cs typeface="Arial" pitchFamily="34" charset="0"/>
              </a:rPr>
              <a:t>Available at </a:t>
            </a:r>
            <a:r>
              <a:rPr kumimoji="0" lang="en-US" altLang="en-US" sz="1800" b="1" i="0" u="none" strike="noStrike" kern="1200" cap="none" spc="0" normalizeH="0" baseline="0" noProof="0" dirty="0">
                <a:ln>
                  <a:noFill/>
                </a:ln>
                <a:solidFill>
                  <a:prstClr val="white"/>
                </a:solidFill>
                <a:effectLst/>
                <a:uLnTx/>
                <a:uFillTx/>
                <a:latin typeface="Calibri"/>
                <a:ea typeface="+mn-ea"/>
                <a:cs typeface="Arial" pitchFamily="34" charset="0"/>
              </a:rPr>
              <a:t>nfhslearn.com!</a:t>
            </a:r>
            <a:endParaRPr kumimoji="0" lang="en-US" altLang="en-US" sz="2000" b="0" i="0" u="none" strike="noStrike" kern="1200" cap="none" spc="0" normalizeH="0" baseline="0" noProof="0" dirty="0">
              <a:ln>
                <a:noFill/>
              </a:ln>
              <a:solidFill>
                <a:prstClr val="white"/>
              </a:solidFill>
              <a:effectLst/>
              <a:uLnTx/>
              <a:uFillTx/>
              <a:latin typeface="Calibri"/>
              <a:ea typeface="+mn-ea"/>
              <a:cs typeface="Arial" pitchFamily="34" charset="0"/>
            </a:endParaRPr>
          </a:p>
        </p:txBody>
      </p:sp>
      <p:sp>
        <p:nvSpPr>
          <p:cNvPr id="17" name="Text Box 14"/>
          <p:cNvSpPr txBox="1">
            <a:spLocks noChangeArrowheads="1"/>
          </p:cNvSpPr>
          <p:nvPr/>
        </p:nvSpPr>
        <p:spPr bwMode="auto">
          <a:xfrm>
            <a:off x="8229599" y="2590800"/>
            <a:ext cx="2438400" cy="412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CD091D"/>
                </a:solidFill>
                <a:effectLst/>
                <a:uLnTx/>
                <a:uFillTx/>
                <a:latin typeface="Calibri"/>
                <a:ea typeface="+mn-ea"/>
                <a:cs typeface="Arial" pitchFamily="34" charset="0"/>
              </a:rPr>
              <a:t>Units</a:t>
            </a:r>
            <a:endParaRPr kumimoji="0" lang="en-US" altLang="en-US" sz="2400" b="0" i="0" u="none" strike="noStrike" kern="1200" cap="none" spc="0" normalizeH="0" baseline="0" noProof="0" dirty="0">
              <a:ln>
                <a:noFill/>
              </a:ln>
              <a:solidFill>
                <a:srgbClr val="CD091D"/>
              </a:solidFill>
              <a:effectLst/>
              <a:uLnTx/>
              <a:uFillTx/>
              <a:latin typeface="Calibri"/>
              <a:ea typeface="+mn-ea"/>
              <a:cs typeface="Arial" pitchFamily="34" charset="0"/>
            </a:endParaRPr>
          </a:p>
        </p:txBody>
      </p:sp>
      <p:sp>
        <p:nvSpPr>
          <p:cNvPr id="16" name="Text Box 13"/>
          <p:cNvSpPr txBox="1">
            <a:spLocks noChangeArrowheads="1"/>
          </p:cNvSpPr>
          <p:nvPr/>
        </p:nvSpPr>
        <p:spPr bwMode="auto">
          <a:xfrm>
            <a:off x="464973" y="3127117"/>
            <a:ext cx="7474229" cy="19980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marR="0" lvl="0" indent="-137160" algn="l" defTabSz="914400" rtl="0" eaLnBrk="1" fontAlgn="auto" latinLnBrk="0" hangingPunct="1">
              <a:lnSpc>
                <a:spcPct val="100000"/>
              </a:lnSpc>
              <a:spcBef>
                <a:spcPts val="0"/>
              </a:spcBef>
              <a:spcAft>
                <a:spcPts val="300"/>
              </a:spcAft>
              <a:buClrTx/>
              <a:buSzTx/>
              <a:buFontTx/>
              <a:buChar char="-"/>
              <a:tabLst/>
              <a:defRPr/>
            </a:pPr>
            <a:r>
              <a:rPr kumimoji="0" lang="en-US" altLang="en-US" sz="2000" b="0" i="0" u="none" strike="noStrike" kern="1400" cap="none" spc="0" normalizeH="0" baseline="0" noProof="0" dirty="0">
                <a:ln>
                  <a:noFill/>
                </a:ln>
                <a:solidFill>
                  <a:srgbClr val="004F94"/>
                </a:solidFill>
                <a:effectLst/>
                <a:uLnTx/>
                <a:uFillTx/>
                <a:latin typeface="Calibri"/>
                <a:ea typeface="+mn-ea"/>
                <a:cs typeface="Arial" pitchFamily="34" charset="0"/>
              </a:rPr>
              <a:t>Understand what concussions are and their impact on players</a:t>
            </a:r>
          </a:p>
          <a:p>
            <a:pPr marL="285750" marR="0" lvl="0" indent="-137160" algn="l" defTabSz="914400" rtl="0" eaLnBrk="1" fontAlgn="auto" latinLnBrk="0" hangingPunct="1">
              <a:lnSpc>
                <a:spcPct val="100000"/>
              </a:lnSpc>
              <a:spcBef>
                <a:spcPts val="0"/>
              </a:spcBef>
              <a:spcAft>
                <a:spcPts val="300"/>
              </a:spcAft>
              <a:buClrTx/>
              <a:buSzTx/>
              <a:buFontTx/>
              <a:buChar char="-"/>
              <a:tabLst/>
              <a:defRPr/>
            </a:pPr>
            <a:r>
              <a:rPr kumimoji="0" lang="en-US" altLang="en-US" sz="2000" b="0" i="0" u="none" strike="noStrike" kern="1400" cap="none" spc="0" normalizeH="0" baseline="0" noProof="0" dirty="0">
                <a:ln>
                  <a:noFill/>
                </a:ln>
                <a:solidFill>
                  <a:srgbClr val="004F94"/>
                </a:solidFill>
                <a:effectLst/>
                <a:uLnTx/>
                <a:uFillTx/>
                <a:latin typeface="Calibri"/>
                <a:ea typeface="+mn-ea"/>
                <a:cs typeface="Arial" pitchFamily="34" charset="0"/>
              </a:rPr>
              <a:t>Recognize the complications associated with concussions</a:t>
            </a:r>
          </a:p>
          <a:p>
            <a:pPr marL="285750" marR="0" lvl="0" indent="-137160" algn="l" defTabSz="914400" rtl="0" eaLnBrk="1" fontAlgn="auto" latinLnBrk="0" hangingPunct="1">
              <a:lnSpc>
                <a:spcPct val="100000"/>
              </a:lnSpc>
              <a:spcBef>
                <a:spcPts val="0"/>
              </a:spcBef>
              <a:spcAft>
                <a:spcPts val="300"/>
              </a:spcAft>
              <a:buClrTx/>
              <a:buSzTx/>
              <a:buFontTx/>
              <a:buChar char="-"/>
              <a:tabLst/>
              <a:defRPr/>
            </a:pPr>
            <a:r>
              <a:rPr kumimoji="0" lang="en-US" altLang="en-US" sz="2000" b="0" i="0" u="none" strike="noStrike" kern="1400" cap="none" spc="0" normalizeH="0" baseline="0" noProof="0" dirty="0">
                <a:ln>
                  <a:noFill/>
                </a:ln>
                <a:solidFill>
                  <a:srgbClr val="004F94"/>
                </a:solidFill>
                <a:effectLst/>
                <a:uLnTx/>
                <a:uFillTx/>
                <a:latin typeface="Calibri"/>
                <a:ea typeface="+mn-ea"/>
                <a:cs typeface="Arial" pitchFamily="34" charset="0"/>
              </a:rPr>
              <a:t>Recognize the signs and symptoms of concussion</a:t>
            </a:r>
          </a:p>
          <a:p>
            <a:pPr marL="285750" marR="0" lvl="0" indent="-137160" algn="l" defTabSz="914400" rtl="0" eaLnBrk="1" fontAlgn="auto" latinLnBrk="0" hangingPunct="1">
              <a:lnSpc>
                <a:spcPct val="100000"/>
              </a:lnSpc>
              <a:spcBef>
                <a:spcPts val="0"/>
              </a:spcBef>
              <a:spcAft>
                <a:spcPts val="300"/>
              </a:spcAft>
              <a:buClrTx/>
              <a:buSzTx/>
              <a:buFontTx/>
              <a:buChar char="-"/>
              <a:tabLst/>
              <a:defRPr/>
            </a:pPr>
            <a:r>
              <a:rPr kumimoji="0" lang="en-US" altLang="en-US" sz="2000" b="0" i="0" u="none" strike="noStrike" kern="1400" cap="none" spc="0" normalizeH="0" baseline="0" noProof="0" dirty="0">
                <a:ln>
                  <a:noFill/>
                </a:ln>
                <a:solidFill>
                  <a:srgbClr val="004F94"/>
                </a:solidFill>
                <a:effectLst/>
                <a:uLnTx/>
                <a:uFillTx/>
                <a:latin typeface="Calibri"/>
                <a:ea typeface="+mn-ea"/>
                <a:cs typeface="Arial" pitchFamily="34" charset="0"/>
              </a:rPr>
              <a:t>Know when additional medical attention is needed</a:t>
            </a:r>
          </a:p>
          <a:p>
            <a:pPr marL="285750" marR="0" lvl="0" indent="-137160" algn="l" defTabSz="914400" rtl="0" eaLnBrk="1" fontAlgn="auto" latinLnBrk="0" hangingPunct="1">
              <a:lnSpc>
                <a:spcPct val="100000"/>
              </a:lnSpc>
              <a:spcBef>
                <a:spcPts val="0"/>
              </a:spcBef>
              <a:spcAft>
                <a:spcPts val="300"/>
              </a:spcAft>
              <a:buClrTx/>
              <a:buSzTx/>
              <a:buFontTx/>
              <a:buChar char="-"/>
              <a:tabLst/>
              <a:defRPr/>
            </a:pPr>
            <a:r>
              <a:rPr kumimoji="0" lang="en-US" altLang="en-US" sz="2000" b="0" i="0" u="none" strike="noStrike" kern="1400" cap="none" spc="0" normalizeH="0" baseline="0" noProof="0" dirty="0">
                <a:ln>
                  <a:noFill/>
                </a:ln>
                <a:solidFill>
                  <a:srgbClr val="004F94"/>
                </a:solidFill>
                <a:effectLst/>
                <a:uLnTx/>
                <a:uFillTx/>
                <a:latin typeface="Calibri"/>
                <a:ea typeface="+mn-ea"/>
                <a:cs typeface="Arial" pitchFamily="34" charset="0"/>
              </a:rPr>
              <a:t>Understand what your responsibilities are in concussion management</a:t>
            </a:r>
          </a:p>
          <a:p>
            <a:pPr marL="285750" marR="0" lvl="0" indent="-137160" algn="l" defTabSz="914400" rtl="0" eaLnBrk="1" fontAlgn="auto" latinLnBrk="0" hangingPunct="1">
              <a:lnSpc>
                <a:spcPct val="100000"/>
              </a:lnSpc>
              <a:spcBef>
                <a:spcPts val="0"/>
              </a:spcBef>
              <a:spcAft>
                <a:spcPts val="300"/>
              </a:spcAft>
              <a:buClrTx/>
              <a:buSzTx/>
              <a:buFontTx/>
              <a:buChar char="-"/>
              <a:tabLst/>
              <a:defRPr/>
            </a:pPr>
            <a:r>
              <a:rPr kumimoji="0" lang="en-US" altLang="en-US" sz="2000" b="0" i="0" u="none" strike="noStrike" kern="1400" cap="none" spc="0" normalizeH="0" baseline="0" noProof="0" dirty="0">
                <a:ln>
                  <a:noFill/>
                </a:ln>
                <a:solidFill>
                  <a:srgbClr val="004F94"/>
                </a:solidFill>
                <a:effectLst/>
                <a:uLnTx/>
                <a:uFillTx/>
                <a:latin typeface="Calibri"/>
                <a:ea typeface="+mn-ea"/>
                <a:cs typeface="Arial" pitchFamily="34" charset="0"/>
              </a:rPr>
              <a:t>Understand the proper concussion management protocols</a:t>
            </a:r>
          </a:p>
          <a:p>
            <a:pPr marL="285750" marR="0" lvl="0" indent="-137160" algn="l" defTabSz="914400" rtl="0" eaLnBrk="1" fontAlgn="auto" latinLnBrk="0" hangingPunct="1">
              <a:lnSpc>
                <a:spcPct val="100000"/>
              </a:lnSpc>
              <a:spcBef>
                <a:spcPts val="0"/>
              </a:spcBef>
              <a:spcAft>
                <a:spcPts val="300"/>
              </a:spcAft>
              <a:buClrTx/>
              <a:buSzTx/>
              <a:buFontTx/>
              <a:buChar char="-"/>
              <a:tabLst/>
              <a:defRPr/>
            </a:pPr>
            <a:r>
              <a:rPr kumimoji="0" lang="en-US" altLang="en-US" sz="2000" b="0" i="0" u="none" strike="noStrike" kern="1400" cap="none" spc="0" normalizeH="0" baseline="0" noProof="0" dirty="0">
                <a:ln>
                  <a:noFill/>
                </a:ln>
                <a:solidFill>
                  <a:srgbClr val="004F94"/>
                </a:solidFill>
                <a:effectLst/>
                <a:uLnTx/>
                <a:uFillTx/>
                <a:latin typeface="Calibri"/>
                <a:ea typeface="+mn-ea"/>
                <a:cs typeface="Arial" pitchFamily="34" charset="0"/>
              </a:rPr>
              <a:t>List the steps a player should use to return to active play safely after a concussion</a:t>
            </a:r>
          </a:p>
        </p:txBody>
      </p:sp>
      <p:pic>
        <p:nvPicPr>
          <p:cNvPr id="4" name="Picture 3">
            <a:extLst>
              <a:ext uri="{FF2B5EF4-FFF2-40B4-BE49-F238E27FC236}">
                <a16:creationId xmlns:a16="http://schemas.microsoft.com/office/drawing/2014/main" id="{312F1FF6-8438-4E06-BAC6-25760A148B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78965" y="762739"/>
            <a:ext cx="828524" cy="1209645"/>
          </a:xfrm>
          <a:prstGeom prst="rect">
            <a:avLst/>
          </a:prstGeom>
        </p:spPr>
      </p:pic>
      <p:cxnSp>
        <p:nvCxnSpPr>
          <p:cNvPr id="15" name="Straight Connector 14">
            <a:extLst>
              <a:ext uri="{FF2B5EF4-FFF2-40B4-BE49-F238E27FC236}">
                <a16:creationId xmlns:a16="http://schemas.microsoft.com/office/drawing/2014/main" id="{D475E364-E30B-400D-8ADD-3643CBBA74BD}"/>
              </a:ext>
            </a:extLst>
          </p:cNvPr>
          <p:cNvCxnSpPr>
            <a:cxnSpLocks/>
          </p:cNvCxnSpPr>
          <p:nvPr/>
        </p:nvCxnSpPr>
        <p:spPr>
          <a:xfrm>
            <a:off x="8001000" y="2743200"/>
            <a:ext cx="0" cy="3429000"/>
          </a:xfrm>
          <a:prstGeom prst="line">
            <a:avLst/>
          </a:prstGeom>
          <a:ln>
            <a:solidFill>
              <a:srgbClr val="004F94"/>
            </a:solidFill>
          </a:ln>
        </p:spPr>
        <p:style>
          <a:lnRef idx="2">
            <a:schemeClr val="accent1"/>
          </a:lnRef>
          <a:fillRef idx="0">
            <a:schemeClr val="accent1"/>
          </a:fillRef>
          <a:effectRef idx="1">
            <a:schemeClr val="accent1"/>
          </a:effectRef>
          <a:fontRef idx="minor">
            <a:schemeClr val="tx1"/>
          </a:fontRef>
        </p:style>
      </p:cxnSp>
      <p:sp>
        <p:nvSpPr>
          <p:cNvPr id="14" name="Rectangle 7">
            <a:extLst>
              <a:ext uri="{FF2B5EF4-FFF2-40B4-BE49-F238E27FC236}">
                <a16:creationId xmlns:a16="http://schemas.microsoft.com/office/drawing/2014/main" id="{EA1646F0-4967-4ECC-A7F7-D494591172B2}"/>
              </a:ext>
            </a:extLst>
          </p:cNvPr>
          <p:cNvSpPr>
            <a:spLocks noChangeArrowheads="1"/>
          </p:cNvSpPr>
          <p:nvPr/>
        </p:nvSpPr>
        <p:spPr bwMode="auto">
          <a:xfrm>
            <a:off x="-32525" y="642218"/>
            <a:ext cx="794525" cy="1466447"/>
          </a:xfrm>
          <a:prstGeom prst="rect">
            <a:avLst/>
          </a:prstGeom>
          <a:solidFill>
            <a:srgbClr val="004F94"/>
          </a:solidFill>
          <a:ln w="19050"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9" name="Straight Connector 18">
            <a:extLst>
              <a:ext uri="{FF2B5EF4-FFF2-40B4-BE49-F238E27FC236}">
                <a16:creationId xmlns:a16="http://schemas.microsoft.com/office/drawing/2014/main" id="{12D7E8AC-0334-44DD-A040-812CE9EE3AEA}"/>
              </a:ext>
            </a:extLst>
          </p:cNvPr>
          <p:cNvCxnSpPr>
            <a:cxnSpLocks/>
          </p:cNvCxnSpPr>
          <p:nvPr/>
        </p:nvCxnSpPr>
        <p:spPr>
          <a:xfrm>
            <a:off x="6066692" y="757945"/>
            <a:ext cx="0" cy="1214438"/>
          </a:xfrm>
          <a:prstGeom prst="line">
            <a:avLst/>
          </a:prstGeom>
          <a:ln>
            <a:solidFill>
              <a:srgbClr val="004F94"/>
            </a:solidFill>
          </a:ln>
        </p:spPr>
        <p:style>
          <a:lnRef idx="2">
            <a:schemeClr val="accent1"/>
          </a:lnRef>
          <a:fillRef idx="0">
            <a:schemeClr val="accent1"/>
          </a:fillRef>
          <a:effectRef idx="1">
            <a:schemeClr val="accent1"/>
          </a:effectRef>
          <a:fontRef idx="minor">
            <a:schemeClr val="tx1"/>
          </a:fontRef>
        </p:style>
      </p:cxnSp>
      <p:pic>
        <p:nvPicPr>
          <p:cNvPr id="3" name="Picture 2" descr="A close up of a sign&#10;&#10;Description automatically generated">
            <a:extLst>
              <a:ext uri="{FF2B5EF4-FFF2-40B4-BE49-F238E27FC236}">
                <a16:creationId xmlns:a16="http://schemas.microsoft.com/office/drawing/2014/main" id="{873A2EA7-8406-490F-988A-017075CAB24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91400" y="719674"/>
            <a:ext cx="2270880" cy="1290980"/>
          </a:xfrm>
          <a:prstGeom prst="rect">
            <a:avLst/>
          </a:prstGeom>
        </p:spPr>
      </p:pic>
      <p:sp>
        <p:nvSpPr>
          <p:cNvPr id="24" name="Rectangle 23">
            <a:extLst>
              <a:ext uri="{FF2B5EF4-FFF2-40B4-BE49-F238E27FC236}">
                <a16:creationId xmlns:a16="http://schemas.microsoft.com/office/drawing/2014/main" id="{05F23AB2-3903-4097-8047-FE5C009D3AE2}"/>
              </a:ext>
            </a:extLst>
          </p:cNvPr>
          <p:cNvSpPr/>
          <p:nvPr/>
        </p:nvSpPr>
        <p:spPr>
          <a:xfrm>
            <a:off x="8236299" y="4476852"/>
            <a:ext cx="3955702" cy="14804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9E4662EC-6EE5-49E1-BBB6-CE6741CF95B8}"/>
              </a:ext>
            </a:extLst>
          </p:cNvPr>
          <p:cNvSpPr txBox="1"/>
          <p:nvPr/>
        </p:nvSpPr>
        <p:spPr>
          <a:xfrm>
            <a:off x="8382000" y="4572000"/>
            <a:ext cx="3583326"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n-ea"/>
                <a:cs typeface="+mn-cs"/>
              </a:rPr>
              <a:t>4.3 Million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Courses Delivered</a:t>
            </a:r>
          </a:p>
        </p:txBody>
      </p:sp>
    </p:spTree>
    <p:extLst>
      <p:ext uri="{BB962C8B-B14F-4D97-AF65-F5344CB8AC3E}">
        <p14:creationId xmlns:p14="http://schemas.microsoft.com/office/powerpoint/2010/main" val="30698921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irl playing football on a field&#10;&#10;Description automatically generated">
            <a:extLst>
              <a:ext uri="{FF2B5EF4-FFF2-40B4-BE49-F238E27FC236}">
                <a16:creationId xmlns:a16="http://schemas.microsoft.com/office/drawing/2014/main" id="{7D23B994-D577-48EE-8A2A-A8AE865F853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525" y="0"/>
            <a:ext cx="12224525" cy="2623418"/>
          </a:xfrm>
          <a:prstGeom prst="rect">
            <a:avLst/>
          </a:prstGeom>
        </p:spPr>
      </p:pic>
      <p:sp>
        <p:nvSpPr>
          <p:cNvPr id="6" name="Rectangle 7"/>
          <p:cNvSpPr>
            <a:spLocks noChangeArrowheads="1"/>
          </p:cNvSpPr>
          <p:nvPr/>
        </p:nvSpPr>
        <p:spPr bwMode="auto">
          <a:xfrm>
            <a:off x="762001" y="642218"/>
            <a:ext cx="8229600" cy="1466447"/>
          </a:xfrm>
          <a:prstGeom prst="rect">
            <a:avLst/>
          </a:prstGeom>
          <a:solidFill>
            <a:srgbClr val="FFFFFF">
              <a:alpha val="80000"/>
            </a:srgbClr>
          </a:solidFill>
          <a:ln w="19050"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ext Box 10"/>
          <p:cNvSpPr txBox="1">
            <a:spLocks noChangeArrowheads="1"/>
          </p:cNvSpPr>
          <p:nvPr/>
        </p:nvSpPr>
        <p:spPr bwMode="auto">
          <a:xfrm>
            <a:off x="929952" y="762000"/>
            <a:ext cx="3642048"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4400" b="1" i="0" u="none" strike="noStrike" kern="1400" cap="none" spc="0" normalizeH="0" baseline="0" noProof="0" dirty="0">
                <a:ln>
                  <a:noFill/>
                </a:ln>
                <a:solidFill>
                  <a:srgbClr val="004F94"/>
                </a:solidFill>
                <a:effectLst/>
                <a:uLnTx/>
                <a:uFillTx/>
                <a:latin typeface="Calibri"/>
                <a:ea typeface="+mn-ea"/>
                <a:cs typeface="+mn-cs"/>
              </a:rPr>
              <a:t>Concussion for Students</a:t>
            </a:r>
            <a:endParaRPr kumimoji="0" lang="en-US" sz="4400" b="1" i="0" u="none" strike="noStrike" kern="1400" cap="none" spc="0" normalizeH="0" baseline="0" noProof="0" dirty="0">
              <a:ln>
                <a:noFill/>
              </a:ln>
              <a:solidFill>
                <a:srgbClr val="0000CC"/>
              </a:solidFill>
              <a:effectLst/>
              <a:uLnTx/>
              <a:uFillTx/>
              <a:latin typeface="Titillium" panose="00000500000000000000" pitchFamily="50" charset="0"/>
              <a:ea typeface="+mn-ea"/>
              <a:cs typeface="+mn-cs"/>
            </a:endParaRPr>
          </a:p>
        </p:txBody>
      </p:sp>
      <p:sp>
        <p:nvSpPr>
          <p:cNvPr id="11" name="Text Box 13"/>
          <p:cNvSpPr txBox="1">
            <a:spLocks noChangeArrowheads="1"/>
          </p:cNvSpPr>
          <p:nvPr/>
        </p:nvSpPr>
        <p:spPr bwMode="auto">
          <a:xfrm>
            <a:off x="9227981" y="3431917"/>
            <a:ext cx="3497419" cy="2598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138113" marR="0" lvl="0" indent="-138113" algn="l" defTabSz="1255713" rtl="0" eaLnBrk="1" fontAlgn="auto" latinLnBrk="0" hangingPunct="1">
              <a:lnSpc>
                <a:spcPct val="100000"/>
              </a:lnSpc>
              <a:spcBef>
                <a:spcPts val="0"/>
              </a:spcBef>
              <a:spcAft>
                <a:spcPts val="300"/>
              </a:spcAft>
              <a:buClrTx/>
              <a:buSzTx/>
              <a:buFont typeface="Titillium" panose="00000500000000000000" pitchFamily="50" charset="0"/>
              <a:buChar char="-"/>
              <a:tabLst/>
              <a:defRPr/>
            </a:pPr>
            <a:r>
              <a:rPr kumimoji="0" lang="en-US" sz="2600" b="0" i="0" u="none" strike="noStrike" kern="1400" cap="none" spc="0" normalizeH="0" baseline="0" noProof="0" dirty="0">
                <a:ln>
                  <a:noFill/>
                </a:ln>
                <a:solidFill>
                  <a:srgbClr val="004F94"/>
                </a:solidFill>
                <a:effectLst/>
                <a:uLnTx/>
                <a:uFillTx/>
                <a:latin typeface="Calibri"/>
                <a:ea typeface="+mn-ea"/>
                <a:cs typeface="+mn-cs"/>
              </a:rPr>
              <a:t> Identification</a:t>
            </a:r>
          </a:p>
          <a:p>
            <a:pPr marL="138113" marR="0" lvl="0" indent="-138113" algn="l" defTabSz="1255713" rtl="0" eaLnBrk="1" fontAlgn="auto" latinLnBrk="0" hangingPunct="1">
              <a:lnSpc>
                <a:spcPct val="100000"/>
              </a:lnSpc>
              <a:spcBef>
                <a:spcPts val="0"/>
              </a:spcBef>
              <a:spcAft>
                <a:spcPts val="300"/>
              </a:spcAft>
              <a:buClrTx/>
              <a:buSzTx/>
              <a:buFont typeface="Titillium" panose="00000500000000000000" pitchFamily="50" charset="0"/>
              <a:buChar char="-"/>
              <a:tabLst/>
              <a:defRPr/>
            </a:pPr>
            <a:r>
              <a:rPr kumimoji="0" lang="en-US" sz="2600" b="0" i="0" u="none" strike="noStrike" kern="1400" cap="none" spc="0" normalizeH="0" baseline="0" noProof="0" dirty="0">
                <a:ln>
                  <a:noFill/>
                </a:ln>
                <a:solidFill>
                  <a:srgbClr val="004F94"/>
                </a:solidFill>
                <a:effectLst/>
                <a:uLnTx/>
                <a:uFillTx/>
                <a:latin typeface="Calibri"/>
                <a:ea typeface="+mn-ea"/>
                <a:cs typeface="+mn-cs"/>
              </a:rPr>
              <a:t> Symptoms</a:t>
            </a:r>
          </a:p>
          <a:p>
            <a:pPr marL="138113" marR="0" lvl="0" indent="-138113" algn="l" defTabSz="1255713" rtl="0" eaLnBrk="1" fontAlgn="auto" latinLnBrk="0" hangingPunct="1">
              <a:lnSpc>
                <a:spcPct val="100000"/>
              </a:lnSpc>
              <a:spcBef>
                <a:spcPts val="0"/>
              </a:spcBef>
              <a:spcAft>
                <a:spcPts val="300"/>
              </a:spcAft>
              <a:buClrTx/>
              <a:buSzTx/>
              <a:buFont typeface="Titillium" panose="00000500000000000000" pitchFamily="50" charset="0"/>
              <a:buChar char="-"/>
              <a:tabLst/>
              <a:defRPr/>
            </a:pPr>
            <a:r>
              <a:rPr kumimoji="0" lang="en-US" sz="2600" b="0" i="0" u="none" strike="noStrike" kern="1400" cap="none" spc="0" normalizeH="0" baseline="0" noProof="0" dirty="0">
                <a:ln>
                  <a:noFill/>
                </a:ln>
                <a:solidFill>
                  <a:srgbClr val="004F94"/>
                </a:solidFill>
                <a:effectLst/>
                <a:uLnTx/>
                <a:uFillTx/>
                <a:latin typeface="Calibri"/>
                <a:ea typeface="+mn-ea"/>
                <a:cs typeface="+mn-cs"/>
              </a:rPr>
              <a:t> Signs</a:t>
            </a:r>
          </a:p>
          <a:p>
            <a:pPr marL="138113" marR="0" lvl="0" indent="-138113" algn="l" defTabSz="1255713" rtl="0" eaLnBrk="1" fontAlgn="auto" latinLnBrk="0" hangingPunct="1">
              <a:lnSpc>
                <a:spcPct val="100000"/>
              </a:lnSpc>
              <a:spcBef>
                <a:spcPts val="0"/>
              </a:spcBef>
              <a:spcAft>
                <a:spcPts val="300"/>
              </a:spcAft>
              <a:buClrTx/>
              <a:buSzTx/>
              <a:buFont typeface="Titillium" panose="00000500000000000000" pitchFamily="50" charset="0"/>
              <a:buChar char="-"/>
              <a:tabLst/>
              <a:defRPr/>
            </a:pPr>
            <a:r>
              <a:rPr kumimoji="0" lang="en-US" sz="2600" b="0" i="0" u="none" strike="noStrike" kern="1400" cap="none" spc="0" normalizeH="0" baseline="0" noProof="0" dirty="0">
                <a:ln>
                  <a:noFill/>
                </a:ln>
                <a:solidFill>
                  <a:srgbClr val="004F94"/>
                </a:solidFill>
                <a:effectLst/>
                <a:uLnTx/>
                <a:uFillTx/>
                <a:latin typeface="Calibri"/>
                <a:ea typeface="+mn-ea"/>
                <a:cs typeface="+mn-cs"/>
              </a:rPr>
              <a:t> What to Do</a:t>
            </a:r>
          </a:p>
          <a:p>
            <a:pPr marL="138113" marR="0" lvl="0" indent="-138113" algn="l" defTabSz="1255713" rtl="0" eaLnBrk="1" fontAlgn="auto" latinLnBrk="0" hangingPunct="1">
              <a:lnSpc>
                <a:spcPct val="100000"/>
              </a:lnSpc>
              <a:spcBef>
                <a:spcPts val="0"/>
              </a:spcBef>
              <a:spcAft>
                <a:spcPts val="300"/>
              </a:spcAft>
              <a:buClrTx/>
              <a:buSzTx/>
              <a:buFont typeface="Titillium" panose="00000500000000000000" pitchFamily="50" charset="0"/>
              <a:buChar char="-"/>
              <a:tabLst/>
              <a:defRPr/>
            </a:pPr>
            <a:r>
              <a:rPr kumimoji="0" lang="en-US" sz="2600" b="0" i="0" u="none" strike="noStrike" kern="1400" cap="none" spc="0" normalizeH="0" baseline="0" noProof="0" dirty="0">
                <a:ln>
                  <a:noFill/>
                </a:ln>
                <a:solidFill>
                  <a:srgbClr val="004F94"/>
                </a:solidFill>
                <a:effectLst/>
                <a:uLnTx/>
                <a:uFillTx/>
                <a:latin typeface="Calibri"/>
                <a:ea typeface="+mn-ea"/>
                <a:cs typeface="+mn-cs"/>
              </a:rPr>
              <a:t> Prevention</a:t>
            </a:r>
          </a:p>
        </p:txBody>
      </p:sp>
      <p:sp>
        <p:nvSpPr>
          <p:cNvPr id="12" name="Text Box 14"/>
          <p:cNvSpPr txBox="1">
            <a:spLocks noChangeArrowheads="1"/>
          </p:cNvSpPr>
          <p:nvPr/>
        </p:nvSpPr>
        <p:spPr bwMode="auto">
          <a:xfrm>
            <a:off x="457200" y="2898518"/>
            <a:ext cx="5312231" cy="3844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CD091D"/>
                </a:solidFill>
                <a:effectLst/>
                <a:uLnTx/>
                <a:uFillTx/>
                <a:latin typeface="Calibri"/>
                <a:ea typeface="+mn-ea"/>
                <a:cs typeface="Arial" pitchFamily="34" charset="0"/>
              </a:rPr>
              <a:t>Course Objectives</a:t>
            </a:r>
            <a:endParaRPr kumimoji="0" lang="en-US" altLang="en-US" sz="3200" b="0" i="0" u="none" strike="noStrike" kern="1200" cap="none" spc="0" normalizeH="0" baseline="0" noProof="0" dirty="0">
              <a:ln>
                <a:noFill/>
              </a:ln>
              <a:solidFill>
                <a:srgbClr val="CD091D"/>
              </a:solidFill>
              <a:effectLst/>
              <a:uLnTx/>
              <a:uFillTx/>
              <a:latin typeface="Calibri"/>
              <a:ea typeface="+mn-ea"/>
              <a:cs typeface="Arial" pitchFamily="34" charset="0"/>
            </a:endParaRPr>
          </a:p>
        </p:txBody>
      </p:sp>
      <p:sp>
        <p:nvSpPr>
          <p:cNvPr id="13" name="Text Box 15"/>
          <p:cNvSpPr txBox="1">
            <a:spLocks noChangeArrowheads="1"/>
          </p:cNvSpPr>
          <p:nvPr/>
        </p:nvSpPr>
        <p:spPr bwMode="auto">
          <a:xfrm>
            <a:off x="-32525" y="6291982"/>
            <a:ext cx="12224525" cy="566018"/>
          </a:xfrm>
          <a:prstGeom prst="rect">
            <a:avLst/>
          </a:prstGeom>
          <a:solidFill>
            <a:srgbClr val="004F94"/>
          </a:solidFill>
          <a:ln w="19050" algn="in">
            <a:solidFill>
              <a:srgbClr val="004F94"/>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solidFill>
                <a:effectLst/>
                <a:uLnTx/>
                <a:uFillTx/>
                <a:latin typeface="Calibri"/>
                <a:ea typeface="+mn-ea"/>
                <a:cs typeface="Arial" pitchFamily="34" charset="0"/>
              </a:rPr>
              <a:t>Available at </a:t>
            </a:r>
            <a:r>
              <a:rPr kumimoji="0" lang="en-US" altLang="en-US" sz="1800" b="1" i="0" u="none" strike="noStrike" kern="1200" cap="none" spc="0" normalizeH="0" baseline="0" noProof="0" dirty="0">
                <a:ln>
                  <a:noFill/>
                </a:ln>
                <a:solidFill>
                  <a:prstClr val="white"/>
                </a:solidFill>
                <a:effectLst/>
                <a:uLnTx/>
                <a:uFillTx/>
                <a:latin typeface="Calibri"/>
                <a:ea typeface="+mn-ea"/>
                <a:cs typeface="Arial" pitchFamily="34" charset="0"/>
              </a:rPr>
              <a:t>nfhslearn.com!</a:t>
            </a:r>
            <a:endParaRPr kumimoji="0" lang="en-US" altLang="en-US" sz="2000" b="0" i="0" u="none" strike="noStrike" kern="1200" cap="none" spc="0" normalizeH="0" baseline="0" noProof="0" dirty="0">
              <a:ln>
                <a:noFill/>
              </a:ln>
              <a:solidFill>
                <a:prstClr val="white"/>
              </a:solidFill>
              <a:effectLst/>
              <a:uLnTx/>
              <a:uFillTx/>
              <a:latin typeface="Calibri"/>
              <a:ea typeface="+mn-ea"/>
              <a:cs typeface="Arial" pitchFamily="34" charset="0"/>
            </a:endParaRPr>
          </a:p>
        </p:txBody>
      </p:sp>
      <p:sp>
        <p:nvSpPr>
          <p:cNvPr id="17" name="Text Box 14"/>
          <p:cNvSpPr txBox="1">
            <a:spLocks noChangeArrowheads="1"/>
          </p:cNvSpPr>
          <p:nvPr/>
        </p:nvSpPr>
        <p:spPr bwMode="auto">
          <a:xfrm>
            <a:off x="9227981" y="2895600"/>
            <a:ext cx="2438400" cy="412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CD091D"/>
                </a:solidFill>
                <a:effectLst/>
                <a:uLnTx/>
                <a:uFillTx/>
                <a:latin typeface="Calibri"/>
                <a:ea typeface="+mn-ea"/>
                <a:cs typeface="Arial" pitchFamily="34" charset="0"/>
              </a:rPr>
              <a:t>Units</a:t>
            </a:r>
            <a:endParaRPr kumimoji="0" lang="en-US" altLang="en-US" sz="2400" b="0" i="0" u="none" strike="noStrike" kern="1200" cap="none" spc="0" normalizeH="0" baseline="0" noProof="0" dirty="0">
              <a:ln>
                <a:noFill/>
              </a:ln>
              <a:solidFill>
                <a:srgbClr val="CD091D"/>
              </a:solidFill>
              <a:effectLst/>
              <a:uLnTx/>
              <a:uFillTx/>
              <a:latin typeface="Calibri"/>
              <a:ea typeface="+mn-ea"/>
              <a:cs typeface="Arial" pitchFamily="34" charset="0"/>
            </a:endParaRPr>
          </a:p>
        </p:txBody>
      </p:sp>
      <p:sp>
        <p:nvSpPr>
          <p:cNvPr id="16" name="Text Box 13"/>
          <p:cNvSpPr txBox="1">
            <a:spLocks noChangeArrowheads="1"/>
          </p:cNvSpPr>
          <p:nvPr/>
        </p:nvSpPr>
        <p:spPr bwMode="auto">
          <a:xfrm>
            <a:off x="464972" y="3431917"/>
            <a:ext cx="8376151" cy="19980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marR="0" lvl="0" indent="-137160" algn="l" defTabSz="914400" rtl="0" eaLnBrk="1" fontAlgn="auto" latinLnBrk="0" hangingPunct="1">
              <a:lnSpc>
                <a:spcPct val="100000"/>
              </a:lnSpc>
              <a:spcBef>
                <a:spcPts val="0"/>
              </a:spcBef>
              <a:spcAft>
                <a:spcPts val="300"/>
              </a:spcAft>
              <a:buClrTx/>
              <a:buSzTx/>
              <a:buFontTx/>
              <a:buChar char="-"/>
              <a:tabLst/>
              <a:defRPr/>
            </a:pPr>
            <a:r>
              <a:rPr kumimoji="0" lang="en-US" altLang="en-US" sz="2600" b="0" i="0" u="none" strike="noStrike" kern="1400" cap="none" spc="0" normalizeH="0" baseline="0" noProof="0" dirty="0">
                <a:ln>
                  <a:noFill/>
                </a:ln>
                <a:solidFill>
                  <a:srgbClr val="004F94"/>
                </a:solidFill>
                <a:effectLst/>
                <a:uLnTx/>
                <a:uFillTx/>
                <a:latin typeface="Calibri"/>
                <a:ea typeface="+mn-ea"/>
                <a:cs typeface="Arial" pitchFamily="34" charset="0"/>
              </a:rPr>
              <a:t>Understand what concussions are and their impact on players</a:t>
            </a:r>
          </a:p>
          <a:p>
            <a:pPr marL="285750" marR="0" lvl="0" indent="-137160" algn="l" defTabSz="914400" rtl="0" eaLnBrk="1" fontAlgn="auto" latinLnBrk="0" hangingPunct="1">
              <a:lnSpc>
                <a:spcPct val="100000"/>
              </a:lnSpc>
              <a:spcBef>
                <a:spcPts val="0"/>
              </a:spcBef>
              <a:spcAft>
                <a:spcPts val="300"/>
              </a:spcAft>
              <a:buClrTx/>
              <a:buSzTx/>
              <a:buFontTx/>
              <a:buChar char="-"/>
              <a:tabLst/>
              <a:defRPr/>
            </a:pPr>
            <a:r>
              <a:rPr kumimoji="0" lang="en-US" altLang="en-US" sz="2600" b="0" i="0" u="none" strike="noStrike" kern="1400" cap="none" spc="0" normalizeH="0" baseline="0" noProof="0" dirty="0">
                <a:ln>
                  <a:noFill/>
                </a:ln>
                <a:solidFill>
                  <a:srgbClr val="004F94"/>
                </a:solidFill>
                <a:effectLst/>
                <a:uLnTx/>
                <a:uFillTx/>
                <a:latin typeface="Calibri"/>
                <a:ea typeface="+mn-ea"/>
                <a:cs typeface="Arial" pitchFamily="34" charset="0"/>
              </a:rPr>
              <a:t>Recognize the signs and symptoms of concussions</a:t>
            </a:r>
          </a:p>
          <a:p>
            <a:pPr marL="285750" marR="0" lvl="0" indent="-137160" algn="l" defTabSz="914400" rtl="0" eaLnBrk="1" fontAlgn="auto" latinLnBrk="0" hangingPunct="1">
              <a:lnSpc>
                <a:spcPct val="100000"/>
              </a:lnSpc>
              <a:spcBef>
                <a:spcPts val="0"/>
              </a:spcBef>
              <a:spcAft>
                <a:spcPts val="300"/>
              </a:spcAft>
              <a:buClrTx/>
              <a:buSzTx/>
              <a:buFontTx/>
              <a:buChar char="-"/>
              <a:tabLst/>
              <a:defRPr/>
            </a:pPr>
            <a:r>
              <a:rPr kumimoji="0" lang="en-US" altLang="en-US" sz="2600" b="0" i="0" u="none" strike="noStrike" kern="1400" cap="none" spc="0" normalizeH="0" baseline="0" noProof="0" dirty="0">
                <a:ln>
                  <a:noFill/>
                </a:ln>
                <a:solidFill>
                  <a:srgbClr val="004F94"/>
                </a:solidFill>
                <a:effectLst/>
                <a:uLnTx/>
                <a:uFillTx/>
                <a:latin typeface="Calibri"/>
                <a:ea typeface="+mn-ea"/>
                <a:cs typeface="Arial" pitchFamily="34" charset="0"/>
              </a:rPr>
              <a:t>Understand how a student should help a teammate who is experiencing a concussion</a:t>
            </a:r>
          </a:p>
          <a:p>
            <a:pPr marL="285750" marR="0" lvl="0" indent="-137160" algn="l" defTabSz="914400" rtl="0" eaLnBrk="1" fontAlgn="auto" latinLnBrk="0" hangingPunct="1">
              <a:lnSpc>
                <a:spcPct val="100000"/>
              </a:lnSpc>
              <a:spcBef>
                <a:spcPts val="0"/>
              </a:spcBef>
              <a:spcAft>
                <a:spcPts val="300"/>
              </a:spcAft>
              <a:buClrTx/>
              <a:buSzTx/>
              <a:buFontTx/>
              <a:buChar char="-"/>
              <a:tabLst/>
              <a:defRPr/>
            </a:pPr>
            <a:r>
              <a:rPr kumimoji="0" lang="en-US" altLang="en-US" sz="2600" b="0" i="0" u="none" strike="noStrike" kern="1400" cap="none" spc="0" normalizeH="0" baseline="0" noProof="0" dirty="0">
                <a:ln>
                  <a:noFill/>
                </a:ln>
                <a:solidFill>
                  <a:srgbClr val="004F94"/>
                </a:solidFill>
                <a:effectLst/>
                <a:uLnTx/>
                <a:uFillTx/>
                <a:latin typeface="Calibri"/>
                <a:ea typeface="+mn-ea"/>
                <a:cs typeface="Arial" pitchFamily="34" charset="0"/>
              </a:rPr>
              <a:t>Understand what students can do to prevent concussions</a:t>
            </a:r>
          </a:p>
        </p:txBody>
      </p:sp>
      <p:pic>
        <p:nvPicPr>
          <p:cNvPr id="4" name="Picture 3">
            <a:extLst>
              <a:ext uri="{FF2B5EF4-FFF2-40B4-BE49-F238E27FC236}">
                <a16:creationId xmlns:a16="http://schemas.microsoft.com/office/drawing/2014/main" id="{312F1FF6-8438-4E06-BAC6-25760A148B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00600" y="762739"/>
            <a:ext cx="828524" cy="1209645"/>
          </a:xfrm>
          <a:prstGeom prst="rect">
            <a:avLst/>
          </a:prstGeom>
        </p:spPr>
      </p:pic>
      <p:cxnSp>
        <p:nvCxnSpPr>
          <p:cNvPr id="15" name="Straight Connector 14">
            <a:extLst>
              <a:ext uri="{FF2B5EF4-FFF2-40B4-BE49-F238E27FC236}">
                <a16:creationId xmlns:a16="http://schemas.microsoft.com/office/drawing/2014/main" id="{D475E364-E30B-400D-8ADD-3643CBBA74BD}"/>
              </a:ext>
            </a:extLst>
          </p:cNvPr>
          <p:cNvCxnSpPr>
            <a:cxnSpLocks/>
          </p:cNvCxnSpPr>
          <p:nvPr/>
        </p:nvCxnSpPr>
        <p:spPr>
          <a:xfrm>
            <a:off x="8915400" y="2819400"/>
            <a:ext cx="0" cy="3200400"/>
          </a:xfrm>
          <a:prstGeom prst="line">
            <a:avLst/>
          </a:prstGeom>
          <a:ln>
            <a:solidFill>
              <a:srgbClr val="004F94"/>
            </a:solidFill>
          </a:ln>
        </p:spPr>
        <p:style>
          <a:lnRef idx="2">
            <a:schemeClr val="accent1"/>
          </a:lnRef>
          <a:fillRef idx="0">
            <a:schemeClr val="accent1"/>
          </a:fillRef>
          <a:effectRef idx="1">
            <a:schemeClr val="accent1"/>
          </a:effectRef>
          <a:fontRef idx="minor">
            <a:schemeClr val="tx1"/>
          </a:fontRef>
        </p:style>
      </p:cxnSp>
      <p:sp>
        <p:nvSpPr>
          <p:cNvPr id="14" name="Rectangle 7">
            <a:extLst>
              <a:ext uri="{FF2B5EF4-FFF2-40B4-BE49-F238E27FC236}">
                <a16:creationId xmlns:a16="http://schemas.microsoft.com/office/drawing/2014/main" id="{EA1646F0-4967-4ECC-A7F7-D494591172B2}"/>
              </a:ext>
            </a:extLst>
          </p:cNvPr>
          <p:cNvSpPr>
            <a:spLocks noChangeArrowheads="1"/>
          </p:cNvSpPr>
          <p:nvPr/>
        </p:nvSpPr>
        <p:spPr bwMode="auto">
          <a:xfrm>
            <a:off x="-32525" y="642218"/>
            <a:ext cx="794525" cy="1466447"/>
          </a:xfrm>
          <a:prstGeom prst="rect">
            <a:avLst/>
          </a:prstGeom>
          <a:solidFill>
            <a:srgbClr val="004F94"/>
          </a:solidFill>
          <a:ln w="19050"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9" name="Straight Connector 18">
            <a:extLst>
              <a:ext uri="{FF2B5EF4-FFF2-40B4-BE49-F238E27FC236}">
                <a16:creationId xmlns:a16="http://schemas.microsoft.com/office/drawing/2014/main" id="{12D7E8AC-0334-44DD-A040-812CE9EE3AEA}"/>
              </a:ext>
            </a:extLst>
          </p:cNvPr>
          <p:cNvCxnSpPr>
            <a:cxnSpLocks/>
          </p:cNvCxnSpPr>
          <p:nvPr/>
        </p:nvCxnSpPr>
        <p:spPr>
          <a:xfrm>
            <a:off x="4572000" y="757945"/>
            <a:ext cx="0" cy="1214438"/>
          </a:xfrm>
          <a:prstGeom prst="line">
            <a:avLst/>
          </a:prstGeom>
          <a:ln>
            <a:solidFill>
              <a:srgbClr val="004F94"/>
            </a:solidFill>
          </a:ln>
        </p:spPr>
        <p:style>
          <a:lnRef idx="2">
            <a:schemeClr val="accent1"/>
          </a:lnRef>
          <a:fillRef idx="0">
            <a:schemeClr val="accent1"/>
          </a:fillRef>
          <a:effectRef idx="1">
            <a:schemeClr val="accent1"/>
          </a:effectRef>
          <a:fontRef idx="minor">
            <a:schemeClr val="tx1"/>
          </a:fontRef>
        </p:style>
      </p:cxnSp>
      <p:pic>
        <p:nvPicPr>
          <p:cNvPr id="22" name="Picture 21" descr="A close up of a logo&#10;&#10;Description automatically generated">
            <a:extLst>
              <a:ext uri="{FF2B5EF4-FFF2-40B4-BE49-F238E27FC236}">
                <a16:creationId xmlns:a16="http://schemas.microsoft.com/office/drawing/2014/main" id="{E1F03200-B934-4A68-9BAA-698475AEEEF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58227" y="754628"/>
            <a:ext cx="1250208" cy="1250208"/>
          </a:xfrm>
          <a:prstGeom prst="rect">
            <a:avLst/>
          </a:prstGeom>
        </p:spPr>
      </p:pic>
    </p:spTree>
    <p:extLst>
      <p:ext uri="{BB962C8B-B14F-4D97-AF65-F5344CB8AC3E}">
        <p14:creationId xmlns:p14="http://schemas.microsoft.com/office/powerpoint/2010/main" val="6582373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B1D0-4FCF-4774-A822-14585FE64F0F}"/>
              </a:ext>
            </a:extLst>
          </p:cNvPr>
          <p:cNvSpPr>
            <a:spLocks noGrp="1"/>
          </p:cNvSpPr>
          <p:nvPr>
            <p:ph type="title"/>
          </p:nvPr>
        </p:nvSpPr>
        <p:spPr/>
        <p:txBody>
          <a:bodyPr/>
          <a:lstStyle/>
          <a:p>
            <a:pPr algn="ctr"/>
            <a:r>
              <a:rPr lang="en-US" dirty="0"/>
              <a:t>Thank You</a:t>
            </a:r>
          </a:p>
        </p:txBody>
      </p:sp>
      <p:sp>
        <p:nvSpPr>
          <p:cNvPr id="3" name="Content Placeholder 2">
            <a:extLst>
              <a:ext uri="{FF2B5EF4-FFF2-40B4-BE49-F238E27FC236}">
                <a16:creationId xmlns:a16="http://schemas.microsoft.com/office/drawing/2014/main" id="{A35474AD-0FCE-4E09-9569-3CC860095140}"/>
              </a:ext>
            </a:extLst>
          </p:cNvPr>
          <p:cNvSpPr>
            <a:spLocks noGrp="1"/>
          </p:cNvSpPr>
          <p:nvPr>
            <p:ph idx="1"/>
          </p:nvPr>
        </p:nvSpPr>
        <p:spPr/>
        <p:txBody>
          <a:bodyPr/>
          <a:lstStyle/>
          <a:p>
            <a:pPr marL="0" indent="0" algn="ctr">
              <a:buNone/>
            </a:pPr>
            <a:r>
              <a:rPr lang="en-US" b="1" dirty="0"/>
              <a:t>National Federation of State High School Associations</a:t>
            </a:r>
            <a:br>
              <a:rPr lang="en-US" dirty="0"/>
            </a:br>
            <a:r>
              <a:rPr lang="en-US" dirty="0"/>
              <a:t>PO Box 690 | Indianapolis, IN 46206</a:t>
            </a:r>
            <a:br>
              <a:rPr lang="en-US" dirty="0"/>
            </a:br>
            <a:r>
              <a:rPr lang="en-US" dirty="0"/>
              <a:t>Phone: 317-972-6900 | Fax: 317.822.5700</a:t>
            </a:r>
            <a:br>
              <a:rPr lang="en-US" dirty="0"/>
            </a:br>
            <a:r>
              <a:rPr lang="en-US" dirty="0"/>
              <a:t>www.nfhs.org | </a:t>
            </a:r>
            <a:r>
              <a:rPr lang="en-US" dirty="0">
                <a:hlinkClick r:id="rId3"/>
              </a:rPr>
              <a:t>www.nfhslearn.com</a:t>
            </a:r>
            <a:endParaRPr lang="en-US" dirty="0"/>
          </a:p>
          <a:p>
            <a:endParaRPr lang="en-US" dirty="0"/>
          </a:p>
        </p:txBody>
      </p:sp>
      <p:sp>
        <p:nvSpPr>
          <p:cNvPr id="4" name="Footer Placeholder 3">
            <a:extLst>
              <a:ext uri="{FF2B5EF4-FFF2-40B4-BE49-F238E27FC236}">
                <a16:creationId xmlns:a16="http://schemas.microsoft.com/office/drawing/2014/main" id="{830B47E0-07D5-4961-8CB5-1BE4B65F98C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5" name="Picture 2">
            <a:extLst>
              <a:ext uri="{FF2B5EF4-FFF2-40B4-BE49-F238E27FC236}">
                <a16:creationId xmlns:a16="http://schemas.microsoft.com/office/drawing/2014/main" id="{0B399EEF-C2F9-41E4-9CA3-A66BE794DE3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246200" y="3883024"/>
            <a:ext cx="7416218" cy="2543176"/>
          </a:xfrm>
          <a:prstGeom prst="rect">
            <a:avLst/>
          </a:prstGeom>
          <a:noFill/>
          <a:ln w="9525">
            <a:noFill/>
            <a:miter lim="800000"/>
            <a:headEnd/>
            <a:tailEnd/>
          </a:ln>
        </p:spPr>
      </p:pic>
    </p:spTree>
    <p:extLst>
      <p:ext uri="{BB962C8B-B14F-4D97-AF65-F5344CB8AC3E}">
        <p14:creationId xmlns:p14="http://schemas.microsoft.com/office/powerpoint/2010/main" val="1143315395"/>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FHS Company PowerPoint_2016_Wide Format" id="{E66805FB-5EA7-426C-8260-389894B236B0}" vid="{9041579C-8ADE-42A4-A089-6F97D3C7B153}"/>
    </a:ext>
  </a:extLst>
</a:theme>
</file>

<file path=ppt/theme/theme2.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20 NFHS Stock PowerPoint Slides_Wide Format" id="{5B2ECD34-FF67-4F53-9663-70819A0566E0}" vid="{1CFC8BE7-9595-4E1E-9C4C-E1DB33231129}"/>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FHS Company PowerPoint_2016_Wide Format" id="{E66805FB-5EA7-426C-8260-389894B236B0}" vid="{9041579C-8ADE-42A4-A089-6F97D3C7B153}"/>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NFHS Company PowerPoint_2016_Wide Format</Template>
  <TotalTime>877</TotalTime>
  <Words>7085</Words>
  <Application>Microsoft Macintosh PowerPoint</Application>
  <PresentationFormat>Widescreen</PresentationFormat>
  <Paragraphs>620</Paragraphs>
  <Slides>51</Slides>
  <Notes>46</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51</vt:i4>
      </vt:variant>
    </vt:vector>
  </HeadingPairs>
  <TitlesOfParts>
    <vt:vector size="60" baseType="lpstr">
      <vt:lpstr>Arial</vt:lpstr>
      <vt:lpstr>Calibri</vt:lpstr>
      <vt:lpstr>Courier New</vt:lpstr>
      <vt:lpstr>Titillium</vt:lpstr>
      <vt:lpstr>Wingdings</vt:lpstr>
      <vt:lpstr>Office Theme</vt:lpstr>
      <vt:lpstr>1_Office Theme</vt:lpstr>
      <vt:lpstr>3_Office Theme</vt:lpstr>
      <vt:lpstr>4_Office Theme</vt:lpstr>
      <vt:lpstr>2019 nfhs football rules powerpoint</vt:lpstr>
      <vt:lpstr>Rule 7-5-2e – Penalty exception</vt:lpstr>
      <vt:lpstr>Rule 7-5-2e – Penalty exception</vt:lpstr>
      <vt:lpstr>Postseason instant REPLAY  RULES 1-3-7 NOTE (NEW),  TABLE 1-7 — 1-3-7 NOTE (NEW)</vt:lpstr>
      <vt:lpstr>FOOTBALL JERSEY NUMBERS  RULE 1-5-1c</vt:lpstr>
      <vt:lpstr>Football JERSEY numbers  RULES 1-5-1c, 1-5-1c(6) (NEW)</vt:lpstr>
      <vt:lpstr>Football JERSEY numbers  RULES 1-5-1c, 1-5-1c(6) (NEW)</vt:lpstr>
      <vt:lpstr>FORMATION  ruleS 2-14-1, 7-2-5a</vt:lpstr>
      <vt:lpstr>FORMATION  ruleS 2-14-1, 7-2-5a</vt:lpstr>
      <vt:lpstr>PLAY CLOCK  RULES 2-35, 3-6-1, 3-6-2a, 7-2-1</vt:lpstr>
      <vt:lpstr>PLAY CLOCK  RULES 2-35, 3-6-1, 3-6-2a, 7-2-1</vt:lpstr>
      <vt:lpstr>PLAY CLOCK  RULES 2-35, 3-6-1, 3-6-2a, 7-2-1</vt:lpstr>
      <vt:lpstr>PLAY CLOCK  RULES 2-35, 3-6-1, 3-6-2a, 7-2-1 </vt:lpstr>
      <vt:lpstr>PLAY CLOCK  RULES 2-35, 3-6-1, 3-6-2a, 7-2-1</vt:lpstr>
      <vt:lpstr>PLAY CLOCK  RULES 2-35, 3-6-1, 3-6-2a, 7-2-1</vt:lpstr>
      <vt:lpstr>PLAY CLOCK  RULES 2-35, 3-6-1, 3-6-2a, 7-2-1</vt:lpstr>
      <vt:lpstr>PLAY CLOCK  RULE 7-2-1</vt:lpstr>
      <vt:lpstr>PLAY CLOCK  RULE 7-2-1</vt:lpstr>
      <vt:lpstr>WWW.NCHSAA.ORG</vt:lpstr>
      <vt:lpstr>Tripping  rules 2-45, 9-4-3o (NEW), 9-4-3o PENALTY (NEW)</vt:lpstr>
      <vt:lpstr>Illegal kicking and batting  rules 6-2-1 PENALTY, 9-7 PENALTY</vt:lpstr>
      <vt:lpstr>ILLEGAL HORSE-COLLAR TACKLE  RULES 9-4-3k</vt:lpstr>
      <vt:lpstr>2019 nfhs football  editorial changes</vt:lpstr>
      <vt:lpstr>Penalty enforcement  rules 5-2-2, 5-2-4,  10-4-2c EXCEPTION, 10-5-1j</vt:lpstr>
      <vt:lpstr>2019 nfhs football editorial changes</vt:lpstr>
      <vt:lpstr>2019 nfhs football editorial changes</vt:lpstr>
      <vt:lpstr>2019 nfhs football editorial changes</vt:lpstr>
      <vt:lpstr>2019 nfhs football  points of emphasis</vt:lpstr>
      <vt:lpstr>2019 nfhs football points of emphasis</vt:lpstr>
      <vt:lpstr>PROPER PROCEDURES FOR WEATHER DELAYS</vt:lpstr>
      <vt:lpstr>FREE-BLOCKING ZONE AND LEGAL BLOCKING</vt:lpstr>
      <vt:lpstr>FREE-BLOCKING ZONE AND LEGAL BLOCKING</vt:lpstr>
      <vt:lpstr>FREE-BLOCKING ZONE AND LEGAL BLOCKING</vt:lpstr>
      <vt:lpstr>FREE-BLOCKING ZONE AND LEGAL BLOCKING</vt:lpstr>
      <vt:lpstr>FREE-BLOCKING ZONE AND LEGAL BLOCKING</vt:lpstr>
      <vt:lpstr>FREE-BLOCKING ZONE AND LEGAL BLOCKING</vt:lpstr>
      <vt:lpstr>2019 nfhs football  rules reminders</vt:lpstr>
      <vt:lpstr>Game clock option RULE 3-4-7</vt:lpstr>
      <vt:lpstr>Encroachment rule 7-1-6</vt:lpstr>
      <vt:lpstr>Pass interference rule 7-5-10</vt:lpstr>
      <vt:lpstr>2018-2019 nfhs football  game officials manual</vt:lpstr>
      <vt:lpstr>2019 nfhs football  game officials manual REMINDERS</vt:lpstr>
      <vt:lpstr>Update on recommended crew communication signals for 2019</vt:lpstr>
      <vt:lpstr>2019 nfhs  football information</vt:lpstr>
      <vt:lpstr>NFHS Rules Book as e-Books </vt:lpstr>
      <vt:lpstr>Nfhs learning center</vt:lpstr>
      <vt:lpstr>Nfhs learning center www.nfhslearn.com</vt:lpstr>
      <vt:lpstr>www.nfhslearn.com</vt:lpstr>
      <vt:lpstr>PowerPoint Presentation</vt:lpstr>
      <vt:lpstr>PowerPoint Presentation</vt:lpstr>
      <vt:lpstr>Thank You</vt:lpstr>
    </vt:vector>
  </TitlesOfParts>
  <Company>NFHS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Colgate</dc:creator>
  <cp:lastModifiedBy>Juli  Kidd</cp:lastModifiedBy>
  <cp:revision>138</cp:revision>
  <cp:lastPrinted>2019-06-03T19:31:17Z</cp:lastPrinted>
  <dcterms:created xsi:type="dcterms:W3CDTF">2019-04-02T11:59:09Z</dcterms:created>
  <dcterms:modified xsi:type="dcterms:W3CDTF">2019-07-08T14:39:32Z</dcterms:modified>
</cp:coreProperties>
</file>