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4417" r:id="rId2"/>
    <p:sldMasterId id="2147484429" r:id="rId3"/>
  </p:sldMasterIdLst>
  <p:notesMasterIdLst>
    <p:notesMasterId r:id="rId91"/>
  </p:notesMasterIdLst>
  <p:handoutMasterIdLst>
    <p:handoutMasterId r:id="rId92"/>
  </p:handoutMasterIdLst>
  <p:sldIdLst>
    <p:sldId id="664" r:id="rId4"/>
    <p:sldId id="681" r:id="rId5"/>
    <p:sldId id="316" r:id="rId6"/>
    <p:sldId id="270" r:id="rId7"/>
    <p:sldId id="350" r:id="rId8"/>
    <p:sldId id="682" r:id="rId9"/>
    <p:sldId id="683" r:id="rId10"/>
    <p:sldId id="274" r:id="rId11"/>
    <p:sldId id="275" r:id="rId12"/>
    <p:sldId id="276" r:id="rId13"/>
    <p:sldId id="393" r:id="rId14"/>
    <p:sldId id="656" r:id="rId15"/>
    <p:sldId id="684" r:id="rId16"/>
    <p:sldId id="685" r:id="rId17"/>
    <p:sldId id="657" r:id="rId18"/>
    <p:sldId id="686" r:id="rId19"/>
    <p:sldId id="658" r:id="rId20"/>
    <p:sldId id="687" r:id="rId21"/>
    <p:sldId id="308" r:id="rId22"/>
    <p:sldId id="382" r:id="rId23"/>
    <p:sldId id="383" r:id="rId24"/>
    <p:sldId id="386" r:id="rId25"/>
    <p:sldId id="388" r:id="rId26"/>
    <p:sldId id="385" r:id="rId27"/>
    <p:sldId id="278" r:id="rId28"/>
    <p:sldId id="392" r:id="rId29"/>
    <p:sldId id="688" r:id="rId30"/>
    <p:sldId id="390" r:id="rId31"/>
    <p:sldId id="660" r:id="rId32"/>
    <p:sldId id="391" r:id="rId33"/>
    <p:sldId id="662" r:id="rId34"/>
    <p:sldId id="663" r:id="rId35"/>
    <p:sldId id="259" r:id="rId36"/>
    <p:sldId id="689" r:id="rId37"/>
    <p:sldId id="280" r:id="rId38"/>
    <p:sldId id="400" r:id="rId39"/>
    <p:sldId id="399" r:id="rId40"/>
    <p:sldId id="296" r:id="rId41"/>
    <p:sldId id="690" r:id="rId42"/>
    <p:sldId id="655" r:id="rId43"/>
    <p:sldId id="285" r:id="rId44"/>
    <p:sldId id="292" r:id="rId45"/>
    <p:sldId id="293" r:id="rId46"/>
    <p:sldId id="691" r:id="rId47"/>
    <p:sldId id="288" r:id="rId48"/>
    <p:sldId id="290" r:id="rId49"/>
    <p:sldId id="357" r:id="rId50"/>
    <p:sldId id="519" r:id="rId51"/>
    <p:sldId id="500" r:id="rId52"/>
    <p:sldId id="674" r:id="rId53"/>
    <p:sldId id="673" r:id="rId54"/>
    <p:sldId id="468" r:id="rId55"/>
    <p:sldId id="665" r:id="rId56"/>
    <p:sldId id="513" r:id="rId57"/>
    <p:sldId id="281" r:id="rId58"/>
    <p:sldId id="514" r:id="rId59"/>
    <p:sldId id="515" r:id="rId60"/>
    <p:sldId id="517" r:id="rId61"/>
    <p:sldId id="511" r:id="rId62"/>
    <p:sldId id="512" r:id="rId63"/>
    <p:sldId id="666" r:id="rId64"/>
    <p:sldId id="492" r:id="rId65"/>
    <p:sldId id="493" r:id="rId66"/>
    <p:sldId id="494" r:id="rId67"/>
    <p:sldId id="667" r:id="rId68"/>
    <p:sldId id="675" r:id="rId69"/>
    <p:sldId id="269" r:id="rId70"/>
    <p:sldId id="521" r:id="rId71"/>
    <p:sldId id="668" r:id="rId72"/>
    <p:sldId id="677" r:id="rId73"/>
    <p:sldId id="679" r:id="rId74"/>
    <p:sldId id="676" r:id="rId75"/>
    <p:sldId id="680" r:id="rId76"/>
    <p:sldId id="678" r:id="rId77"/>
    <p:sldId id="265" r:id="rId78"/>
    <p:sldId id="669" r:id="rId79"/>
    <p:sldId id="670" r:id="rId80"/>
    <p:sldId id="671" r:id="rId81"/>
    <p:sldId id="272" r:id="rId82"/>
    <p:sldId id="273" r:id="rId83"/>
    <p:sldId id="277" r:id="rId84"/>
    <p:sldId id="672" r:id="rId85"/>
    <p:sldId id="287" r:id="rId86"/>
    <p:sldId id="279" r:id="rId87"/>
    <p:sldId id="283" r:id="rId88"/>
    <p:sldId id="284" r:id="rId89"/>
    <p:sldId id="286" r:id="rId90"/>
  </p:sldIdLst>
  <p:sldSz cx="9144000" cy="6858000" type="screen4x3"/>
  <p:notesSz cx="7053263" cy="93091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70" autoAdjust="0"/>
    <p:restoredTop sz="87661" autoAdjust="0"/>
  </p:normalViewPr>
  <p:slideViewPr>
    <p:cSldViewPr>
      <p:cViewPr varScale="1">
        <p:scale>
          <a:sx n="92" d="100"/>
          <a:sy n="92" d="100"/>
        </p:scale>
        <p:origin x="688"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3" d="100"/>
          <a:sy n="73" d="100"/>
        </p:scale>
        <p:origin x="-2870" y="-72"/>
      </p:cViewPr>
      <p:guideLst>
        <p:guide orient="horz" pos="2932"/>
        <p:guide pos="222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theme" Target="theme/theme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ED4320-9CE5-4142-B876-5BC3CBE66672}" type="doc">
      <dgm:prSet loTypeId="urn:microsoft.com/office/officeart/2005/8/layout/matrix2" loCatId="matrix" qsTypeId="urn:microsoft.com/office/officeart/2005/8/quickstyle/simple4" qsCatId="simple" csTypeId="urn:microsoft.com/office/officeart/2005/8/colors/colorful2" csCatId="colorful" phldr="1"/>
      <dgm:spPr/>
      <dgm:t>
        <a:bodyPr/>
        <a:lstStyle/>
        <a:p>
          <a:endParaRPr lang="en-US"/>
        </a:p>
      </dgm:t>
    </dgm:pt>
    <dgm:pt modelId="{EDAE05B1-929F-48C2-A18D-AC00E9690D7B}">
      <dgm:prSet/>
      <dgm:spPr/>
      <dgm:t>
        <a:bodyPr/>
        <a:lstStyle/>
        <a:p>
          <a:pPr algn="l"/>
          <a:r>
            <a:rPr lang="en-US" b="1" dirty="0"/>
            <a:t>August 2000</a:t>
          </a:r>
          <a:r>
            <a:rPr lang="en-US" dirty="0"/>
            <a:t>: Current system built and maintained by local technology vendor</a:t>
          </a:r>
        </a:p>
      </dgm:t>
    </dgm:pt>
    <dgm:pt modelId="{950F0A9C-901B-4C36-9216-D84BBCB311EF}" type="parTrans" cxnId="{D55D4337-9853-463D-A637-E87DD5F3E3E0}">
      <dgm:prSet/>
      <dgm:spPr/>
      <dgm:t>
        <a:bodyPr/>
        <a:lstStyle/>
        <a:p>
          <a:endParaRPr lang="en-US"/>
        </a:p>
      </dgm:t>
    </dgm:pt>
    <dgm:pt modelId="{50D6BCAB-E17B-4103-85AF-FA5A81D4C4AC}" type="sibTrans" cxnId="{D55D4337-9853-463D-A637-E87DD5F3E3E0}">
      <dgm:prSet/>
      <dgm:spPr/>
      <dgm:t>
        <a:bodyPr/>
        <a:lstStyle/>
        <a:p>
          <a:endParaRPr lang="en-US"/>
        </a:p>
      </dgm:t>
    </dgm:pt>
    <dgm:pt modelId="{ED23432D-75C0-4B5F-9167-62A607D3F0B4}">
      <dgm:prSet/>
      <dgm:spPr/>
      <dgm:t>
        <a:bodyPr/>
        <a:lstStyle/>
        <a:p>
          <a:pPr algn="l"/>
          <a:r>
            <a:rPr lang="en-US" b="1" dirty="0"/>
            <a:t>April 2015:</a:t>
          </a:r>
          <a:br>
            <a:rPr lang="en-US" dirty="0"/>
          </a:br>
          <a:r>
            <a:rPr lang="en-US" dirty="0"/>
            <a:t>Inhouse systems administrator hired</a:t>
          </a:r>
        </a:p>
      </dgm:t>
    </dgm:pt>
    <dgm:pt modelId="{D2DB63EC-9E54-479F-A767-CD925F619BA3}" type="parTrans" cxnId="{14812EDE-DBDA-4938-AABA-DE627DD42A97}">
      <dgm:prSet/>
      <dgm:spPr/>
      <dgm:t>
        <a:bodyPr/>
        <a:lstStyle/>
        <a:p>
          <a:endParaRPr lang="en-US"/>
        </a:p>
      </dgm:t>
    </dgm:pt>
    <dgm:pt modelId="{E1EA82DA-9B77-4A2C-B04F-AA14CDE491E1}" type="sibTrans" cxnId="{14812EDE-DBDA-4938-AABA-DE627DD42A97}">
      <dgm:prSet/>
      <dgm:spPr/>
      <dgm:t>
        <a:bodyPr/>
        <a:lstStyle/>
        <a:p>
          <a:endParaRPr lang="en-US"/>
        </a:p>
      </dgm:t>
    </dgm:pt>
    <dgm:pt modelId="{83973105-AD73-4972-A6E1-670EC9454645}">
      <dgm:prSet/>
      <dgm:spPr/>
      <dgm:t>
        <a:bodyPr/>
        <a:lstStyle/>
        <a:p>
          <a:pPr algn="l"/>
          <a:r>
            <a:rPr lang="en-US" b="1" dirty="0"/>
            <a:t>July 2018:</a:t>
          </a:r>
          <a:br>
            <a:rPr lang="en-US" dirty="0"/>
          </a:br>
          <a:r>
            <a:rPr lang="en-US" dirty="0"/>
            <a:t>Convert all NCHSAA database needs to Home Campus</a:t>
          </a:r>
        </a:p>
      </dgm:t>
    </dgm:pt>
    <dgm:pt modelId="{074449E9-6C38-40F5-B5EA-E4519F67B3E3}" type="parTrans" cxnId="{5E4D8F0D-D576-43E0-BCC5-89685330E869}">
      <dgm:prSet/>
      <dgm:spPr/>
      <dgm:t>
        <a:bodyPr/>
        <a:lstStyle/>
        <a:p>
          <a:endParaRPr lang="en-US"/>
        </a:p>
      </dgm:t>
    </dgm:pt>
    <dgm:pt modelId="{A382F5FD-B08D-4288-9783-5F35254CC7D7}" type="sibTrans" cxnId="{5E4D8F0D-D576-43E0-BCC5-89685330E869}">
      <dgm:prSet/>
      <dgm:spPr/>
      <dgm:t>
        <a:bodyPr/>
        <a:lstStyle/>
        <a:p>
          <a:endParaRPr lang="en-US"/>
        </a:p>
      </dgm:t>
    </dgm:pt>
    <dgm:pt modelId="{CCB7B3B6-7B67-4429-BFA3-97276B9A7C35}">
      <dgm:prSet/>
      <dgm:spPr/>
      <dgm:t>
        <a:bodyPr/>
        <a:lstStyle/>
        <a:p>
          <a:r>
            <a:rPr lang="en-US" dirty="0"/>
            <a:t>Current system is functional but:</a:t>
          </a:r>
        </a:p>
      </dgm:t>
    </dgm:pt>
    <dgm:pt modelId="{39D133DE-900E-4CE8-ABBA-83CDC3D3601A}" type="parTrans" cxnId="{0B92AC22-CA6E-49FC-8579-BEE02017F513}">
      <dgm:prSet/>
      <dgm:spPr/>
      <dgm:t>
        <a:bodyPr/>
        <a:lstStyle/>
        <a:p>
          <a:endParaRPr lang="en-US"/>
        </a:p>
      </dgm:t>
    </dgm:pt>
    <dgm:pt modelId="{AAAC989B-5F53-4F3E-8019-1625A3FD673E}" type="sibTrans" cxnId="{0B92AC22-CA6E-49FC-8579-BEE02017F513}">
      <dgm:prSet/>
      <dgm:spPr/>
      <dgm:t>
        <a:bodyPr/>
        <a:lstStyle/>
        <a:p>
          <a:endParaRPr lang="en-US"/>
        </a:p>
      </dgm:t>
    </dgm:pt>
    <dgm:pt modelId="{9768FBBB-4898-48AD-9796-DDFBC2DB4C8D}">
      <dgm:prSet/>
      <dgm:spPr/>
      <dgm:t>
        <a:bodyPr/>
        <a:lstStyle/>
        <a:p>
          <a:r>
            <a:rPr lang="en-US" dirty="0"/>
            <a:t>Lacks centralization</a:t>
          </a:r>
        </a:p>
      </dgm:t>
    </dgm:pt>
    <dgm:pt modelId="{539C1B68-E77C-4001-B4F1-CA99644B3A30}" type="parTrans" cxnId="{695E11D5-08FF-4BF1-AAB3-52C8811175D2}">
      <dgm:prSet/>
      <dgm:spPr/>
      <dgm:t>
        <a:bodyPr/>
        <a:lstStyle/>
        <a:p>
          <a:endParaRPr lang="en-US"/>
        </a:p>
      </dgm:t>
    </dgm:pt>
    <dgm:pt modelId="{11C95A1B-F280-48F8-9B72-243EC8CCF751}" type="sibTrans" cxnId="{695E11D5-08FF-4BF1-AAB3-52C8811175D2}">
      <dgm:prSet/>
      <dgm:spPr/>
      <dgm:t>
        <a:bodyPr/>
        <a:lstStyle/>
        <a:p>
          <a:endParaRPr lang="en-US"/>
        </a:p>
      </dgm:t>
    </dgm:pt>
    <dgm:pt modelId="{43DBE887-A771-4C3C-BD22-A8A1FF9B90B4}">
      <dgm:prSet/>
      <dgm:spPr/>
      <dgm:t>
        <a:bodyPr/>
        <a:lstStyle/>
        <a:p>
          <a:r>
            <a:rPr lang="en-US" dirty="0"/>
            <a:t>Ability to grow or add new functions</a:t>
          </a:r>
        </a:p>
      </dgm:t>
    </dgm:pt>
    <dgm:pt modelId="{6A0F0945-5069-4D42-98AA-FCB678B16262}" type="parTrans" cxnId="{616A9F48-3B93-42CE-B967-7DEDF98C9B47}">
      <dgm:prSet/>
      <dgm:spPr/>
      <dgm:t>
        <a:bodyPr/>
        <a:lstStyle/>
        <a:p>
          <a:endParaRPr lang="en-US"/>
        </a:p>
      </dgm:t>
    </dgm:pt>
    <dgm:pt modelId="{86041300-3CD2-4239-8B9C-5AA287BB32D8}" type="sibTrans" cxnId="{616A9F48-3B93-42CE-B967-7DEDF98C9B47}">
      <dgm:prSet/>
      <dgm:spPr/>
      <dgm:t>
        <a:bodyPr/>
        <a:lstStyle/>
        <a:p>
          <a:endParaRPr lang="en-US"/>
        </a:p>
      </dgm:t>
    </dgm:pt>
    <dgm:pt modelId="{7115E5C7-C849-45DE-958C-8DC94AAD4451}">
      <dgm:prSet/>
      <dgm:spPr/>
      <dgm:t>
        <a:bodyPr/>
        <a:lstStyle/>
        <a:p>
          <a:r>
            <a:rPr lang="en-US" dirty="0"/>
            <a:t>Intermittent access issues based on user’s platform</a:t>
          </a:r>
        </a:p>
      </dgm:t>
    </dgm:pt>
    <dgm:pt modelId="{C8772B5B-B043-4701-A848-FF1DE6D5CC5D}" type="parTrans" cxnId="{9B96BB55-16FF-44DB-BADF-46E585768DAF}">
      <dgm:prSet/>
      <dgm:spPr/>
      <dgm:t>
        <a:bodyPr/>
        <a:lstStyle/>
        <a:p>
          <a:endParaRPr lang="en-US"/>
        </a:p>
      </dgm:t>
    </dgm:pt>
    <dgm:pt modelId="{E37CBAA1-B77A-4D5A-B336-292CED46217D}" type="sibTrans" cxnId="{9B96BB55-16FF-44DB-BADF-46E585768DAF}">
      <dgm:prSet/>
      <dgm:spPr/>
      <dgm:t>
        <a:bodyPr/>
        <a:lstStyle/>
        <a:p>
          <a:endParaRPr lang="en-US"/>
        </a:p>
      </dgm:t>
    </dgm:pt>
    <dgm:pt modelId="{F66B0440-BB46-6344-A1C4-7B2AB88DE579}" type="pres">
      <dgm:prSet presAssocID="{83ED4320-9CE5-4142-B876-5BC3CBE66672}" presName="matrix" presStyleCnt="0">
        <dgm:presLayoutVars>
          <dgm:chMax val="1"/>
          <dgm:dir/>
          <dgm:resizeHandles val="exact"/>
        </dgm:presLayoutVars>
      </dgm:prSet>
      <dgm:spPr/>
    </dgm:pt>
    <dgm:pt modelId="{717C715E-5E72-3E4E-96FC-E2AD91080D64}" type="pres">
      <dgm:prSet presAssocID="{83ED4320-9CE5-4142-B876-5BC3CBE66672}" presName="axisShape" presStyleLbl="bgShp" presStyleIdx="0" presStyleCnt="1"/>
      <dgm:spPr/>
    </dgm:pt>
    <dgm:pt modelId="{9401A162-3B0B-4D46-B22B-8AF0E4F85A43}" type="pres">
      <dgm:prSet presAssocID="{83ED4320-9CE5-4142-B876-5BC3CBE66672}" presName="rect1" presStyleLbl="node1" presStyleIdx="0" presStyleCnt="4" custScaleX="121273" custLinFactNeighborX="-21511" custLinFactNeighborY="-387">
        <dgm:presLayoutVars>
          <dgm:chMax val="0"/>
          <dgm:chPref val="0"/>
          <dgm:bulletEnabled val="1"/>
        </dgm:presLayoutVars>
      </dgm:prSet>
      <dgm:spPr/>
    </dgm:pt>
    <dgm:pt modelId="{7BF49A54-A4BE-F541-99A5-C9148DAA3850}" type="pres">
      <dgm:prSet presAssocID="{83ED4320-9CE5-4142-B876-5BC3CBE66672}" presName="rect2" presStyleLbl="node1" presStyleIdx="1" presStyleCnt="4" custScaleX="115555" custLinFactNeighborX="19012" custLinFactNeighborY="-1317">
        <dgm:presLayoutVars>
          <dgm:chMax val="0"/>
          <dgm:chPref val="0"/>
          <dgm:bulletEnabled val="1"/>
        </dgm:presLayoutVars>
      </dgm:prSet>
      <dgm:spPr/>
    </dgm:pt>
    <dgm:pt modelId="{E86E6E3D-2D62-7B46-9A05-8CAED80B9EF5}" type="pres">
      <dgm:prSet presAssocID="{83ED4320-9CE5-4142-B876-5BC3CBE66672}" presName="rect3" presStyleLbl="node1" presStyleIdx="2" presStyleCnt="4" custScaleX="134963" custLinFactNeighborX="-18007" custLinFactNeighborY="1102">
        <dgm:presLayoutVars>
          <dgm:chMax val="0"/>
          <dgm:chPref val="0"/>
          <dgm:bulletEnabled val="1"/>
        </dgm:presLayoutVars>
      </dgm:prSet>
      <dgm:spPr/>
    </dgm:pt>
    <dgm:pt modelId="{A4DB72F0-0490-644C-B4C0-6F087BDC4F09}" type="pres">
      <dgm:prSet presAssocID="{83ED4320-9CE5-4142-B876-5BC3CBE66672}" presName="rect4" presStyleLbl="node1" presStyleIdx="3" presStyleCnt="4" custScaleX="141024" custLinFactNeighborX="17291" custLinFactNeighborY="1102">
        <dgm:presLayoutVars>
          <dgm:chMax val="0"/>
          <dgm:chPref val="0"/>
          <dgm:bulletEnabled val="1"/>
        </dgm:presLayoutVars>
      </dgm:prSet>
      <dgm:spPr/>
    </dgm:pt>
  </dgm:ptLst>
  <dgm:cxnLst>
    <dgm:cxn modelId="{5E4D8F0D-D576-43E0-BCC5-89685330E869}" srcId="{83ED4320-9CE5-4142-B876-5BC3CBE66672}" destId="{83973105-AD73-4972-A6E1-670EC9454645}" srcOrd="2" destOrd="0" parTransId="{074449E9-6C38-40F5-B5EA-E4519F67B3E3}" sibTransId="{A382F5FD-B08D-4288-9783-5F35254CC7D7}"/>
    <dgm:cxn modelId="{0B92AC22-CA6E-49FC-8579-BEE02017F513}" srcId="{83ED4320-9CE5-4142-B876-5BC3CBE66672}" destId="{CCB7B3B6-7B67-4429-BFA3-97276B9A7C35}" srcOrd="3" destOrd="0" parTransId="{39D133DE-900E-4CE8-ABBA-83CDC3D3601A}" sibTransId="{AAAC989B-5F53-4F3E-8019-1625A3FD673E}"/>
    <dgm:cxn modelId="{31CF242D-D74E-AE46-B9B5-B58BBFB4C8F2}" type="presOf" srcId="{7115E5C7-C849-45DE-958C-8DC94AAD4451}" destId="{A4DB72F0-0490-644C-B4C0-6F087BDC4F09}" srcOrd="0" destOrd="3" presId="urn:microsoft.com/office/officeart/2005/8/layout/matrix2"/>
    <dgm:cxn modelId="{51FE712F-92AA-1F4C-8366-51580EAB8E89}" type="presOf" srcId="{ED23432D-75C0-4B5F-9167-62A607D3F0B4}" destId="{7BF49A54-A4BE-F541-99A5-C9148DAA3850}" srcOrd="0" destOrd="0" presId="urn:microsoft.com/office/officeart/2005/8/layout/matrix2"/>
    <dgm:cxn modelId="{D55D4337-9853-463D-A637-E87DD5F3E3E0}" srcId="{83ED4320-9CE5-4142-B876-5BC3CBE66672}" destId="{EDAE05B1-929F-48C2-A18D-AC00E9690D7B}" srcOrd="0" destOrd="0" parTransId="{950F0A9C-901B-4C36-9216-D84BBCB311EF}" sibTransId="{50D6BCAB-E17B-4103-85AF-FA5A81D4C4AC}"/>
    <dgm:cxn modelId="{4A49E63A-B180-414D-941B-94743A6BB0EB}" type="presOf" srcId="{CCB7B3B6-7B67-4429-BFA3-97276B9A7C35}" destId="{A4DB72F0-0490-644C-B4C0-6F087BDC4F09}" srcOrd="0" destOrd="0" presId="urn:microsoft.com/office/officeart/2005/8/layout/matrix2"/>
    <dgm:cxn modelId="{616A9F48-3B93-42CE-B967-7DEDF98C9B47}" srcId="{CCB7B3B6-7B67-4429-BFA3-97276B9A7C35}" destId="{43DBE887-A771-4C3C-BD22-A8A1FF9B90B4}" srcOrd="1" destOrd="0" parTransId="{6A0F0945-5069-4D42-98AA-FCB678B16262}" sibTransId="{86041300-3CD2-4239-8B9C-5AA287BB32D8}"/>
    <dgm:cxn modelId="{9B96BB55-16FF-44DB-BADF-46E585768DAF}" srcId="{CCB7B3B6-7B67-4429-BFA3-97276B9A7C35}" destId="{7115E5C7-C849-45DE-958C-8DC94AAD4451}" srcOrd="2" destOrd="0" parTransId="{C8772B5B-B043-4701-A848-FF1DE6D5CC5D}" sibTransId="{E37CBAA1-B77A-4D5A-B336-292CED46217D}"/>
    <dgm:cxn modelId="{B427F394-53DE-6C42-BEF2-94A2903FA2F9}" type="presOf" srcId="{83973105-AD73-4972-A6E1-670EC9454645}" destId="{E86E6E3D-2D62-7B46-9A05-8CAED80B9EF5}" srcOrd="0" destOrd="0" presId="urn:microsoft.com/office/officeart/2005/8/layout/matrix2"/>
    <dgm:cxn modelId="{D3176EA9-2DF3-A94C-AC45-02FC63DC01E6}" type="presOf" srcId="{83ED4320-9CE5-4142-B876-5BC3CBE66672}" destId="{F66B0440-BB46-6344-A1C4-7B2AB88DE579}" srcOrd="0" destOrd="0" presId="urn:microsoft.com/office/officeart/2005/8/layout/matrix2"/>
    <dgm:cxn modelId="{E184AFAF-ED3E-1241-8914-E151C8BA39C7}" type="presOf" srcId="{9768FBBB-4898-48AD-9796-DDFBC2DB4C8D}" destId="{A4DB72F0-0490-644C-B4C0-6F087BDC4F09}" srcOrd="0" destOrd="1" presId="urn:microsoft.com/office/officeart/2005/8/layout/matrix2"/>
    <dgm:cxn modelId="{317D5EB8-EBE9-CC42-A9AC-C84F0114E367}" type="presOf" srcId="{EDAE05B1-929F-48C2-A18D-AC00E9690D7B}" destId="{9401A162-3B0B-4D46-B22B-8AF0E4F85A43}" srcOrd="0" destOrd="0" presId="urn:microsoft.com/office/officeart/2005/8/layout/matrix2"/>
    <dgm:cxn modelId="{701C5FC6-C604-204E-8A3A-6CACB3A0F169}" type="presOf" srcId="{43DBE887-A771-4C3C-BD22-A8A1FF9B90B4}" destId="{A4DB72F0-0490-644C-B4C0-6F087BDC4F09}" srcOrd="0" destOrd="2" presId="urn:microsoft.com/office/officeart/2005/8/layout/matrix2"/>
    <dgm:cxn modelId="{695E11D5-08FF-4BF1-AAB3-52C8811175D2}" srcId="{CCB7B3B6-7B67-4429-BFA3-97276B9A7C35}" destId="{9768FBBB-4898-48AD-9796-DDFBC2DB4C8D}" srcOrd="0" destOrd="0" parTransId="{539C1B68-E77C-4001-B4F1-CA99644B3A30}" sibTransId="{11C95A1B-F280-48F8-9B72-243EC8CCF751}"/>
    <dgm:cxn modelId="{14812EDE-DBDA-4938-AABA-DE627DD42A97}" srcId="{83ED4320-9CE5-4142-B876-5BC3CBE66672}" destId="{ED23432D-75C0-4B5F-9167-62A607D3F0B4}" srcOrd="1" destOrd="0" parTransId="{D2DB63EC-9E54-479F-A767-CD925F619BA3}" sibTransId="{E1EA82DA-9B77-4A2C-B04F-AA14CDE491E1}"/>
    <dgm:cxn modelId="{FFF6021C-BB12-5F43-931B-68C78EFC7D92}" type="presParOf" srcId="{F66B0440-BB46-6344-A1C4-7B2AB88DE579}" destId="{717C715E-5E72-3E4E-96FC-E2AD91080D64}" srcOrd="0" destOrd="0" presId="urn:microsoft.com/office/officeart/2005/8/layout/matrix2"/>
    <dgm:cxn modelId="{D6CBF406-859D-1D4E-9323-52D19D36D689}" type="presParOf" srcId="{F66B0440-BB46-6344-A1C4-7B2AB88DE579}" destId="{9401A162-3B0B-4D46-B22B-8AF0E4F85A43}" srcOrd="1" destOrd="0" presId="urn:microsoft.com/office/officeart/2005/8/layout/matrix2"/>
    <dgm:cxn modelId="{B9BDB0D3-E459-8349-A003-3273F692A9D5}" type="presParOf" srcId="{F66B0440-BB46-6344-A1C4-7B2AB88DE579}" destId="{7BF49A54-A4BE-F541-99A5-C9148DAA3850}" srcOrd="2" destOrd="0" presId="urn:microsoft.com/office/officeart/2005/8/layout/matrix2"/>
    <dgm:cxn modelId="{817E8791-0E49-A148-A285-2079088A0BDC}" type="presParOf" srcId="{F66B0440-BB46-6344-A1C4-7B2AB88DE579}" destId="{E86E6E3D-2D62-7B46-9A05-8CAED80B9EF5}" srcOrd="3" destOrd="0" presId="urn:microsoft.com/office/officeart/2005/8/layout/matrix2"/>
    <dgm:cxn modelId="{04C0A3EE-E44A-0A4A-B500-065482CA878B}" type="presParOf" srcId="{F66B0440-BB46-6344-A1C4-7B2AB88DE579}" destId="{A4DB72F0-0490-644C-B4C0-6F087BDC4F09}"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C715E-5E72-3E4E-96FC-E2AD91080D64}">
      <dsp:nvSpPr>
        <dsp:cNvPr id="0" name=""/>
        <dsp:cNvSpPr/>
      </dsp:nvSpPr>
      <dsp:spPr>
        <a:xfrm>
          <a:off x="605399" y="0"/>
          <a:ext cx="3863421" cy="3863421"/>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401A162-3B0B-4D46-B22B-8AF0E4F85A43}">
      <dsp:nvSpPr>
        <dsp:cNvPr id="0" name=""/>
        <dsp:cNvSpPr/>
      </dsp:nvSpPr>
      <dsp:spPr>
        <a:xfrm>
          <a:off x="359724" y="245141"/>
          <a:ext cx="1874114" cy="154536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August 2000</a:t>
          </a:r>
          <a:r>
            <a:rPr lang="en-US" sz="1400" kern="1200" dirty="0"/>
            <a:t>: Current system built and maintained by local technology vendor</a:t>
          </a:r>
        </a:p>
      </dsp:txBody>
      <dsp:txXfrm>
        <a:off x="435163" y="320580"/>
        <a:ext cx="1723236" cy="1394490"/>
      </dsp:txXfrm>
    </dsp:sp>
    <dsp:sp modelId="{7BF49A54-A4BE-F541-99A5-C9148DAA3850}">
      <dsp:nvSpPr>
        <dsp:cNvPr id="0" name=""/>
        <dsp:cNvSpPr/>
      </dsp:nvSpPr>
      <dsp:spPr>
        <a:xfrm>
          <a:off x="2845943" y="230769"/>
          <a:ext cx="1785750" cy="1545368"/>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April 2015:</a:t>
          </a:r>
          <a:br>
            <a:rPr lang="en-US" sz="1400" kern="1200" dirty="0"/>
          </a:br>
          <a:r>
            <a:rPr lang="en-US" sz="1400" kern="1200" dirty="0"/>
            <a:t>Inhouse systems administrator hired</a:t>
          </a:r>
        </a:p>
      </dsp:txBody>
      <dsp:txXfrm>
        <a:off x="2921382" y="306208"/>
        <a:ext cx="1634872" cy="1394490"/>
      </dsp:txXfrm>
    </dsp:sp>
    <dsp:sp modelId="{E86E6E3D-2D62-7B46-9A05-8CAED80B9EF5}">
      <dsp:nvSpPr>
        <dsp:cNvPr id="0" name=""/>
        <dsp:cNvSpPr/>
      </dsp:nvSpPr>
      <dsp:spPr>
        <a:xfrm>
          <a:off x="308093" y="2083960"/>
          <a:ext cx="2085675" cy="1545368"/>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July 2018:</a:t>
          </a:r>
          <a:br>
            <a:rPr lang="en-US" sz="1400" kern="1200" dirty="0"/>
          </a:br>
          <a:r>
            <a:rPr lang="en-US" sz="1400" kern="1200" dirty="0"/>
            <a:t>Convert all NCHSAA database needs to Home Campus</a:t>
          </a:r>
        </a:p>
      </dsp:txBody>
      <dsp:txXfrm>
        <a:off x="383532" y="2159399"/>
        <a:ext cx="1934797" cy="1394490"/>
      </dsp:txXfrm>
    </dsp:sp>
    <dsp:sp modelId="{A4DB72F0-0490-644C-B4C0-6F087BDC4F09}">
      <dsp:nvSpPr>
        <dsp:cNvPr id="0" name=""/>
        <dsp:cNvSpPr/>
      </dsp:nvSpPr>
      <dsp:spPr>
        <a:xfrm>
          <a:off x="2622553" y="2083960"/>
          <a:ext cx="2179340" cy="1545368"/>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Current system is functional but:</a:t>
          </a:r>
        </a:p>
        <a:p>
          <a:pPr marL="57150" lvl="1" indent="-57150" algn="l" defTabSz="488950">
            <a:lnSpc>
              <a:spcPct val="90000"/>
            </a:lnSpc>
            <a:spcBef>
              <a:spcPct val="0"/>
            </a:spcBef>
            <a:spcAft>
              <a:spcPct val="15000"/>
            </a:spcAft>
            <a:buChar char="•"/>
          </a:pPr>
          <a:r>
            <a:rPr lang="en-US" sz="1100" kern="1200" dirty="0"/>
            <a:t>Lacks centralization</a:t>
          </a:r>
        </a:p>
        <a:p>
          <a:pPr marL="57150" lvl="1" indent="-57150" algn="l" defTabSz="488950">
            <a:lnSpc>
              <a:spcPct val="90000"/>
            </a:lnSpc>
            <a:spcBef>
              <a:spcPct val="0"/>
            </a:spcBef>
            <a:spcAft>
              <a:spcPct val="15000"/>
            </a:spcAft>
            <a:buChar char="•"/>
          </a:pPr>
          <a:r>
            <a:rPr lang="en-US" sz="1100" kern="1200" dirty="0"/>
            <a:t>Ability to grow or add new functions</a:t>
          </a:r>
        </a:p>
        <a:p>
          <a:pPr marL="57150" lvl="1" indent="-57150" algn="l" defTabSz="488950">
            <a:lnSpc>
              <a:spcPct val="90000"/>
            </a:lnSpc>
            <a:spcBef>
              <a:spcPct val="0"/>
            </a:spcBef>
            <a:spcAft>
              <a:spcPct val="15000"/>
            </a:spcAft>
            <a:buChar char="•"/>
          </a:pPr>
          <a:r>
            <a:rPr lang="en-US" sz="1100" kern="1200" dirty="0"/>
            <a:t>Intermittent access issues based on user’s platform</a:t>
          </a:r>
        </a:p>
      </dsp:txBody>
      <dsp:txXfrm>
        <a:off x="2697992" y="2159399"/>
        <a:ext cx="2028462" cy="1394490"/>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39FBE2-A182-434C-93AC-8B966DFDD971}"/>
              </a:ext>
            </a:extLst>
          </p:cNvPr>
          <p:cNvSpPr>
            <a:spLocks noGrp="1"/>
          </p:cNvSpPr>
          <p:nvPr>
            <p:ph type="hdr" sz="quarter"/>
          </p:nvPr>
        </p:nvSpPr>
        <p:spPr>
          <a:xfrm>
            <a:off x="0" y="0"/>
            <a:ext cx="3057525" cy="463550"/>
          </a:xfrm>
          <a:prstGeom prst="rect">
            <a:avLst/>
          </a:prstGeom>
        </p:spPr>
        <p:txBody>
          <a:bodyPr vert="horz" lIns="88439" tIns="44220" rIns="88439" bIns="44220" rtlCol="0"/>
          <a:lstStyle>
            <a:lvl1pPr algn="l" eaLnBrk="1" hangingPunct="1">
              <a:defRPr sz="1200" dirty="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6BC9B1CF-3EE2-6244-8E80-5A1F38BF810A}"/>
              </a:ext>
            </a:extLst>
          </p:cNvPr>
          <p:cNvSpPr>
            <a:spLocks noGrp="1"/>
          </p:cNvSpPr>
          <p:nvPr>
            <p:ph type="dt" sz="quarter" idx="1"/>
          </p:nvPr>
        </p:nvSpPr>
        <p:spPr>
          <a:xfrm>
            <a:off x="3994150" y="0"/>
            <a:ext cx="3057525" cy="463550"/>
          </a:xfrm>
          <a:prstGeom prst="rect">
            <a:avLst/>
          </a:prstGeom>
        </p:spPr>
        <p:txBody>
          <a:bodyPr vert="horz" lIns="88439" tIns="44220" rIns="88439" bIns="44220" rtlCol="0"/>
          <a:lstStyle>
            <a:lvl1pPr algn="r" eaLnBrk="1" hangingPunct="1">
              <a:defRPr sz="1200">
                <a:latin typeface="Arial" charset="0"/>
                <a:cs typeface="Arial" charset="0"/>
              </a:defRPr>
            </a:lvl1pPr>
          </a:lstStyle>
          <a:p>
            <a:pPr>
              <a:defRPr/>
            </a:pPr>
            <a:fld id="{EEDEC07E-2EB3-3347-A345-212EED8CEDCA}" type="datetimeFigureOut">
              <a:rPr lang="en-US"/>
              <a:pPr>
                <a:defRPr/>
              </a:pPr>
              <a:t>1/30/19</a:t>
            </a:fld>
            <a:endParaRPr lang="en-US" dirty="0"/>
          </a:p>
        </p:txBody>
      </p:sp>
      <p:sp>
        <p:nvSpPr>
          <p:cNvPr id="4" name="Footer Placeholder 3">
            <a:extLst>
              <a:ext uri="{FF2B5EF4-FFF2-40B4-BE49-F238E27FC236}">
                <a16:creationId xmlns:a16="http://schemas.microsoft.com/office/drawing/2014/main" id="{6C9AF8C3-BD6E-3C47-9131-58270DE9361D}"/>
              </a:ext>
            </a:extLst>
          </p:cNvPr>
          <p:cNvSpPr>
            <a:spLocks noGrp="1"/>
          </p:cNvSpPr>
          <p:nvPr>
            <p:ph type="ftr" sz="quarter" idx="2"/>
          </p:nvPr>
        </p:nvSpPr>
        <p:spPr>
          <a:xfrm>
            <a:off x="0" y="8843963"/>
            <a:ext cx="3057525" cy="463550"/>
          </a:xfrm>
          <a:prstGeom prst="rect">
            <a:avLst/>
          </a:prstGeom>
        </p:spPr>
        <p:txBody>
          <a:bodyPr vert="horz" lIns="88439" tIns="44220" rIns="88439" bIns="44220" rtlCol="0" anchor="b"/>
          <a:lstStyle>
            <a:lvl1pPr algn="l" eaLnBrk="1" hangingPunct="1">
              <a:defRPr sz="1200" dirty="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FFF1D69F-EC66-AD45-B9A2-4C315DF260B1}"/>
              </a:ext>
            </a:extLst>
          </p:cNvPr>
          <p:cNvSpPr>
            <a:spLocks noGrp="1"/>
          </p:cNvSpPr>
          <p:nvPr>
            <p:ph type="sldNum" sz="quarter" idx="3"/>
          </p:nvPr>
        </p:nvSpPr>
        <p:spPr>
          <a:xfrm>
            <a:off x="3994150" y="8843963"/>
            <a:ext cx="3057525" cy="463550"/>
          </a:xfrm>
          <a:prstGeom prst="rect">
            <a:avLst/>
          </a:prstGeom>
        </p:spPr>
        <p:txBody>
          <a:bodyPr vert="horz" wrap="square" lIns="88439" tIns="44220" rIns="88439" bIns="44220" numCol="1" anchor="b" anchorCtr="0" compatLnSpc="1">
            <a:prstTxWarp prst="textNoShape">
              <a:avLst/>
            </a:prstTxWarp>
          </a:bodyPr>
          <a:lstStyle>
            <a:lvl1pPr algn="r" eaLnBrk="1" hangingPunct="1">
              <a:defRPr sz="1200"/>
            </a:lvl1pPr>
          </a:lstStyle>
          <a:p>
            <a:pPr>
              <a:defRPr/>
            </a:pPr>
            <a:fld id="{6F099151-1ED9-5B40-8556-86255C7E9E2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00C7AF-7781-584E-AD24-C49156C83373}"/>
              </a:ext>
            </a:extLst>
          </p:cNvPr>
          <p:cNvSpPr>
            <a:spLocks noGrp="1"/>
          </p:cNvSpPr>
          <p:nvPr>
            <p:ph type="hdr" sz="quarter"/>
          </p:nvPr>
        </p:nvSpPr>
        <p:spPr>
          <a:xfrm>
            <a:off x="0" y="0"/>
            <a:ext cx="3057525" cy="465138"/>
          </a:xfrm>
          <a:prstGeom prst="rect">
            <a:avLst/>
          </a:prstGeom>
        </p:spPr>
        <p:txBody>
          <a:bodyPr vert="horz" lIns="93467" tIns="46734" rIns="93467" bIns="46734" rtlCol="0"/>
          <a:lstStyle>
            <a:lvl1pPr algn="l" eaLnBrk="1" fontAlgn="auto" hangingPunct="1">
              <a:spcBef>
                <a:spcPts val="0"/>
              </a:spcBef>
              <a:spcAft>
                <a:spcPts val="0"/>
              </a:spcAft>
              <a:defRPr sz="1200" dirty="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0FD875C4-C7C7-1A40-B53A-006C3BA81DC9}"/>
              </a:ext>
            </a:extLst>
          </p:cNvPr>
          <p:cNvSpPr>
            <a:spLocks noGrp="1"/>
          </p:cNvSpPr>
          <p:nvPr>
            <p:ph type="dt" idx="1"/>
          </p:nvPr>
        </p:nvSpPr>
        <p:spPr>
          <a:xfrm>
            <a:off x="3994150" y="0"/>
            <a:ext cx="3057525" cy="465138"/>
          </a:xfrm>
          <a:prstGeom prst="rect">
            <a:avLst/>
          </a:prstGeom>
        </p:spPr>
        <p:txBody>
          <a:bodyPr vert="horz" lIns="93467" tIns="46734" rIns="93467" bIns="46734" rtlCol="0"/>
          <a:lstStyle>
            <a:lvl1pPr algn="r" eaLnBrk="1" fontAlgn="auto" hangingPunct="1">
              <a:spcBef>
                <a:spcPts val="0"/>
              </a:spcBef>
              <a:spcAft>
                <a:spcPts val="0"/>
              </a:spcAft>
              <a:defRPr sz="1200">
                <a:latin typeface="+mn-lt"/>
                <a:cs typeface="+mn-cs"/>
              </a:defRPr>
            </a:lvl1pPr>
          </a:lstStyle>
          <a:p>
            <a:pPr>
              <a:defRPr/>
            </a:pPr>
            <a:fld id="{9E25775F-084F-ED4E-995B-EFB0774BAA8F}" type="datetimeFigureOut">
              <a:rPr lang="en-US"/>
              <a:pPr>
                <a:defRPr/>
              </a:pPr>
              <a:t>1/30/19</a:t>
            </a:fld>
            <a:endParaRPr lang="en-US" dirty="0"/>
          </a:p>
        </p:txBody>
      </p:sp>
      <p:sp>
        <p:nvSpPr>
          <p:cNvPr id="4" name="Slide Image Placeholder 3">
            <a:extLst>
              <a:ext uri="{FF2B5EF4-FFF2-40B4-BE49-F238E27FC236}">
                <a16:creationId xmlns:a16="http://schemas.microsoft.com/office/drawing/2014/main" id="{E90244F3-D92A-8B41-B66C-BC103D0DC78E}"/>
              </a:ext>
            </a:extLst>
          </p:cNvPr>
          <p:cNvSpPr>
            <a:spLocks noGrp="1" noRot="1" noChangeAspect="1"/>
          </p:cNvSpPr>
          <p:nvPr>
            <p:ph type="sldImg" idx="2"/>
          </p:nvPr>
        </p:nvSpPr>
        <p:spPr>
          <a:xfrm>
            <a:off x="1198563" y="698500"/>
            <a:ext cx="4656137" cy="3490913"/>
          </a:xfrm>
          <a:prstGeom prst="rect">
            <a:avLst/>
          </a:prstGeom>
          <a:noFill/>
          <a:ln w="12700">
            <a:solidFill>
              <a:prstClr val="black"/>
            </a:solidFill>
          </a:ln>
        </p:spPr>
        <p:txBody>
          <a:bodyPr vert="horz" lIns="93467" tIns="46734" rIns="93467" bIns="46734" rtlCol="0" anchor="ctr"/>
          <a:lstStyle/>
          <a:p>
            <a:pPr lvl="0"/>
            <a:endParaRPr lang="en-US" noProof="0" dirty="0"/>
          </a:p>
        </p:txBody>
      </p:sp>
      <p:sp>
        <p:nvSpPr>
          <p:cNvPr id="5" name="Notes Placeholder 4">
            <a:extLst>
              <a:ext uri="{FF2B5EF4-FFF2-40B4-BE49-F238E27FC236}">
                <a16:creationId xmlns:a16="http://schemas.microsoft.com/office/drawing/2014/main" id="{B0528101-B48D-9442-8A68-27B81BB41ED4}"/>
              </a:ext>
            </a:extLst>
          </p:cNvPr>
          <p:cNvSpPr>
            <a:spLocks noGrp="1"/>
          </p:cNvSpPr>
          <p:nvPr>
            <p:ph type="body" sz="quarter" idx="3"/>
          </p:nvPr>
        </p:nvSpPr>
        <p:spPr>
          <a:xfrm>
            <a:off x="706438" y="4422775"/>
            <a:ext cx="5640387" cy="4187825"/>
          </a:xfrm>
          <a:prstGeom prst="rect">
            <a:avLst/>
          </a:prstGeom>
        </p:spPr>
        <p:txBody>
          <a:bodyPr vert="horz" lIns="93467" tIns="46734" rIns="93467" bIns="4673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706F139-1B96-8243-9AE8-09C11C3883AB}"/>
              </a:ext>
            </a:extLst>
          </p:cNvPr>
          <p:cNvSpPr>
            <a:spLocks noGrp="1"/>
          </p:cNvSpPr>
          <p:nvPr>
            <p:ph type="ftr" sz="quarter" idx="4"/>
          </p:nvPr>
        </p:nvSpPr>
        <p:spPr>
          <a:xfrm>
            <a:off x="0" y="8842375"/>
            <a:ext cx="3057525" cy="465138"/>
          </a:xfrm>
          <a:prstGeom prst="rect">
            <a:avLst/>
          </a:prstGeom>
        </p:spPr>
        <p:txBody>
          <a:bodyPr vert="horz" lIns="93467" tIns="46734" rIns="93467" bIns="46734" rtlCol="0" anchor="b"/>
          <a:lstStyle>
            <a:lvl1pPr algn="l" eaLnBrk="1" fontAlgn="auto" hangingPunct="1">
              <a:spcBef>
                <a:spcPts val="0"/>
              </a:spcBef>
              <a:spcAft>
                <a:spcPts val="0"/>
              </a:spcAft>
              <a:defRPr sz="1200" dirty="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010B1627-05C2-5446-8DC1-100AD6B4BBB8}"/>
              </a:ext>
            </a:extLst>
          </p:cNvPr>
          <p:cNvSpPr>
            <a:spLocks noGrp="1"/>
          </p:cNvSpPr>
          <p:nvPr>
            <p:ph type="sldNum" sz="quarter" idx="5"/>
          </p:nvPr>
        </p:nvSpPr>
        <p:spPr>
          <a:xfrm>
            <a:off x="3994150" y="8842375"/>
            <a:ext cx="3057525" cy="465138"/>
          </a:xfrm>
          <a:prstGeom prst="rect">
            <a:avLst/>
          </a:prstGeom>
        </p:spPr>
        <p:txBody>
          <a:bodyPr vert="horz" wrap="square" lIns="93467" tIns="46734" rIns="93467" bIns="46734"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3FC3EFC4-17ED-0E46-873E-6E4E6250502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887805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828328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NFHS is the National authority on</a:t>
            </a:r>
            <a:r>
              <a:rPr lang="en-US" baseline="0" dirty="0"/>
              <a:t> interscholastic sports and activities and has been in the educational activities business since 1920.</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683749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Services of the NFHS reaches more than 19,000 high schools and 12 million participants throughout the 8 NFHS sections across</a:t>
            </a:r>
            <a:r>
              <a:rPr lang="en-US" baseline="0" dirty="0"/>
              <a:t> the U.S.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582966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 rules committee recommended rules changes are vetted through the NFHS Rules Review Committee before advancing to the NFHS Board of Directors for final action.  The committee, as</a:t>
            </a:r>
            <a:r>
              <a:rPr lang="en-US" baseline="0" dirty="0"/>
              <a:t> you see, is comprised of all NFHS Director of Sports.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154526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Here you can see that the NFHS writes rules for 17 sports, publishes High School Today along with several other key publications totaling</a:t>
            </a:r>
            <a:r>
              <a:rPr lang="en-US" baseline="0" dirty="0"/>
              <a:t> over 4 million pieces annually.</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664050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a:t>
            </a:r>
            <a:r>
              <a:rPr lang="en-US" baseline="0" dirty="0"/>
              <a:t> to the printed rules book, the Track &amp; Field and Cross Country Rules Book is also available as an E-book for a nominal cost of $6.99</a:t>
            </a:r>
            <a:endParaRPr lang="en-US" dirty="0"/>
          </a:p>
          <a:p>
            <a:r>
              <a:rPr lang="en-US" dirty="0"/>
              <a:t>The NFHS Rules and Case Book E-books are available for $6.99 each.</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8654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813" eaLnBrk="1" hangingPunct="1">
              <a:buFont typeface="Wingdings" panose="05000000000000000000" pitchFamily="2" charset="2"/>
              <a:buChar char="v"/>
            </a:pPr>
            <a:r>
              <a:rPr lang="en-US" altLang="en-US" sz="1200" b="1" u="sng" dirty="0">
                <a:latin typeface="+mn-lt"/>
              </a:rPr>
              <a:t>Comment on Slide:</a:t>
            </a:r>
            <a:endParaRPr lang="en-US" altLang="en-US" sz="1200" dirty="0">
              <a:latin typeface="+mn-lt"/>
            </a:endParaRPr>
          </a:p>
          <a:p>
            <a:pPr defTabSz="912813" eaLnBrk="1" hangingPunct="1"/>
            <a:endParaRPr lang="en-US" altLang="en-US" sz="1200" dirty="0">
              <a:latin typeface="+mn-lt"/>
            </a:endParaRPr>
          </a:p>
          <a:p>
            <a:pPr defTabSz="912813" eaLnBrk="1" hangingPunct="1"/>
            <a:r>
              <a:rPr lang="en-US" altLang="en-US" sz="1200" baseline="0" dirty="0">
                <a:latin typeface="+mn-lt"/>
              </a:rPr>
              <a:t>The app is free to download</a:t>
            </a:r>
          </a:p>
          <a:p>
            <a:pPr defTabSz="912813" eaLnBrk="1" hangingPunct="1"/>
            <a:r>
              <a:rPr lang="en-US" altLang="en-US" sz="1200" baseline="0" dirty="0">
                <a:latin typeface="+mn-lt"/>
              </a:rPr>
              <a:t>Each book subscription is $6.99</a:t>
            </a:r>
          </a:p>
          <a:p>
            <a:pPr defTabSz="912813" eaLnBrk="1" hangingPunct="1"/>
            <a:r>
              <a:rPr lang="en-US" altLang="en-US" sz="1200" baseline="0" dirty="0">
                <a:latin typeface="+mn-lt"/>
              </a:rPr>
              <a:t>NFHS Coaches and Officials Association paid individual members get all books for free as a part of their membership benefits</a:t>
            </a:r>
          </a:p>
          <a:p>
            <a:pPr defTabSz="912813" eaLnBrk="1" hangingPunct="1"/>
            <a:r>
              <a:rPr lang="en-US" altLang="en-US" sz="1200" baseline="0" dirty="0">
                <a:latin typeface="+mn-lt"/>
              </a:rPr>
              <a:t>100% states members get books for free in sports designated by their state</a:t>
            </a:r>
          </a:p>
          <a:p>
            <a:pPr marL="0" marR="0" lvl="0" indent="0" algn="l" defTabSz="912813" rtl="0" eaLnBrk="1" fontAlgn="base" latinLnBrk="0" hangingPunct="1">
              <a:lnSpc>
                <a:spcPct val="100000"/>
              </a:lnSpc>
              <a:spcBef>
                <a:spcPct val="30000"/>
              </a:spcBef>
              <a:spcAft>
                <a:spcPct val="0"/>
              </a:spcAft>
              <a:buClrTx/>
              <a:buSzTx/>
              <a:buFontTx/>
              <a:buNone/>
              <a:tabLst/>
              <a:defRPr/>
            </a:pPr>
            <a:endParaRPr lang="en-US" sz="1200" b="1" dirty="0">
              <a:latin typeface="+mn-lt"/>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lang="en-US" sz="1200" b="1" dirty="0">
                <a:latin typeface="+mn-lt"/>
              </a:rPr>
              <a:t>New in 2017 </a:t>
            </a:r>
            <a:r>
              <a:rPr lang="en-US" sz="1200" dirty="0">
                <a:latin typeface="+mn-lt"/>
              </a:rPr>
              <a:t>– Rules apps for all NFHS rules books and case books available on iTunes and Google Play. Rules books and case books will be cross-linked. Searchable content.</a:t>
            </a:r>
          </a:p>
          <a:p>
            <a:pPr defTabSz="912813" eaLnBrk="1" hangingPunct="1"/>
            <a:endParaRPr lang="en-US" altLang="en-US" sz="900" baseline="0" dirty="0">
              <a:latin typeface="Arial" panose="020B0604020202020204" pitchFamily="34" charset="0"/>
            </a:endParaRPr>
          </a:p>
          <a:p>
            <a:pPr defTabSz="912813" eaLnBrk="1" hangingPunct="1"/>
            <a:endParaRPr lang="en-US" altLang="en-US" sz="900" dirty="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976389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a:spcBef>
                <a:spcPct val="0"/>
              </a:spcBef>
              <a:buFontTx/>
              <a:buChar char="•"/>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66688" indent="-166688">
              <a:spcBef>
                <a:spcPct val="0"/>
              </a:spcBef>
              <a:buFontTx/>
              <a:buChar char="•"/>
            </a:pPr>
            <a:r>
              <a:rPr lang="en-US" altLang="en-US" dirty="0">
                <a:latin typeface="+mn-lt"/>
                <a:cs typeface="Arial" pitchFamily="34" charset="0"/>
              </a:rPr>
              <a:t>Following these guidelines will assist in the individual student assessment by the student and the school.</a:t>
            </a:r>
          </a:p>
          <a:p>
            <a:pPr marL="166688" indent="-166688">
              <a:spcBef>
                <a:spcPct val="0"/>
              </a:spcBef>
              <a:buFontTx/>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66688" indent="-166688">
              <a:spcBef>
                <a:spcPct val="0"/>
              </a:spcBef>
              <a:buFontTx/>
              <a:buChar char="•"/>
            </a:pPr>
            <a:r>
              <a:rPr lang="en-US" altLang="en-US" dirty="0">
                <a:latin typeface="+mn-lt"/>
                <a:cs typeface="Arial" pitchFamily="34" charset="0"/>
              </a:rPr>
              <a:t>Contest officials shall defer decisions on rule accommodations to the respective state association. </a:t>
            </a:r>
          </a:p>
          <a:p>
            <a:pPr marL="166688" indent="-166688">
              <a:spcBef>
                <a:spcPct val="0"/>
              </a:spcBef>
              <a:buFontTx/>
              <a:buChar char="•"/>
            </a:pPr>
            <a:r>
              <a:rPr lang="en-US" altLang="en-US" dirty="0">
                <a:latin typeface="+mn-lt"/>
                <a:cs typeface="Arial" pitchFamily="34" charset="0"/>
              </a:rPr>
              <a:t>This information serves as a guide.  Each state association may develop its own process.</a:t>
            </a:r>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1"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1"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B636AB-DB23-480D-9D5C-23A68D9D16EA}" type="slidenum">
              <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endParaRPr>
          </a:p>
        </p:txBody>
      </p:sp>
    </p:spTree>
    <p:extLst>
      <p:ext uri="{BB962C8B-B14F-4D97-AF65-F5344CB8AC3E}">
        <p14:creationId xmlns:p14="http://schemas.microsoft.com/office/powerpoint/2010/main" val="569483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1007571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The NFHS and Gill Athletics continue our partnership as we share a common goal of striving for excellence by our athletes and with track and field equipment. </a:t>
            </a:r>
          </a:p>
          <a:p>
            <a:pPr marL="171450" indent="-171450">
              <a:buFontTx/>
              <a:buChar char="•"/>
            </a:pPr>
            <a:r>
              <a:rPr lang="en-US" altLang="en-US"/>
              <a:t>Gill Athletics is the official partner for track and field equipment with the NFHS.</a:t>
            </a:r>
          </a:p>
          <a:p>
            <a:pPr marL="171450" indent="-171450">
              <a:buFontTx/>
              <a:buChar char="•"/>
            </a:pPr>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F71FEAC-2E99-4303-A93C-A8C7EC57F8BF}" type="slidenum">
              <a:rPr lang="en-US" altLang="en-US">
                <a:latin typeface="Calibri" panose="020F0502020204030204" pitchFamily="34" charset="0"/>
              </a:rPr>
              <a:pPr eaLnBrk="1" hangingPunct="1"/>
              <a:t>11</a:t>
            </a:fld>
            <a:endParaRPr lang="en-US" altLang="en-US">
              <a:latin typeface="Calibri" panose="020F0502020204030204" pitchFamily="34" charset="0"/>
            </a:endParaRPr>
          </a:p>
        </p:txBody>
      </p:sp>
    </p:spTree>
    <p:extLst>
      <p:ext uri="{BB962C8B-B14F-4D97-AF65-F5344CB8AC3E}">
        <p14:creationId xmlns:p14="http://schemas.microsoft.com/office/powerpoint/2010/main" val="993215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change eliminates the redundant language in Article 1.  </a:t>
            </a:r>
          </a:p>
          <a:p>
            <a:r>
              <a:rPr lang="en-US" dirty="0"/>
              <a:t>Current logo/trademark/reference restrictions remain in place for all uniform top and/or bottoms. </a:t>
            </a:r>
          </a:p>
          <a:p>
            <a:r>
              <a:rPr lang="en-US" dirty="0"/>
              <a:t>It expands the current interpretation of foundation garment to include any item worn under the uniform top and/or bottom.   The games committee does have the authority to restrict the wearing of any item outside of the required school uniform and therefore could create more restrictive rules regarding items worn under the uniform if deemed appropriate.  This change would minimize issues related to logo/trademark/reference, color and length of undergarments.</a:t>
            </a: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339274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Adds consistency through all NFHS Track and Field books and other rule codes. </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995104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Puts rule in line with other rule codes and enables states using the metric system to give a fairer depiction of the actual performance. </a:t>
            </a: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4117024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One of the 2017-18 NFHS Board Goals is to address specific areas of risk in all NFHS Sports. </a:t>
            </a:r>
          </a:p>
          <a:p>
            <a:r>
              <a:rPr lang="en-US" dirty="0"/>
              <a:t>We want our student-athletes to benefit from the protection enjoyed by athletes participating under other rules codes. </a:t>
            </a:r>
          </a:p>
          <a:p>
            <a:r>
              <a:rPr lang="en-US" dirty="0"/>
              <a:t>These changes bring the NFHS rules in line with “the industry standard.” </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1051470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Clarification of course markings better describes legal course layout. </a:t>
            </a: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419044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currently three methods for determining order of finish in cross country: </a:t>
            </a:r>
          </a:p>
          <a:p>
            <a:r>
              <a:rPr lang="en-US" dirty="0"/>
              <a:t>the traditional hand timing with tear tags, shoe or bib chips and photo finish systems. </a:t>
            </a:r>
          </a:p>
          <a:p>
            <a:r>
              <a:rPr lang="en-US" dirty="0"/>
              <a:t>This rule change clarifies that no matter the system used, the order of finish is based on when the torso crosses the finish line.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1456145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3414072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Consistent NFHS rule book language. </a:t>
            </a: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19</a:t>
            </a:fld>
            <a:endParaRPr lang="en-US" dirty="0"/>
          </a:p>
        </p:txBody>
      </p:sp>
    </p:spTree>
    <p:extLst>
      <p:ext uri="{BB962C8B-B14F-4D97-AF65-F5344CB8AC3E}">
        <p14:creationId xmlns:p14="http://schemas.microsoft.com/office/powerpoint/2010/main" val="41599288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Clarifies terminology. </a:t>
            </a: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3401617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Clarifies the placement of cones if being used in lieu of a raised curb. </a:t>
            </a: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3888682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lanes should be the same width to insure fair competition. This change would bring NFHS rules in line with other rule codes.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the case of a raised curb, the curbs relationship to the measure line is already adjusted to compensate for the effect the curb may have on an athlete. As for construction, a track built with a wider lane 1 will have to be built 10cm wider than a track that is built with equal width lanes. </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3242414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Brings language in line with other rule codes.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There can (should) be a gradual rise and fall in runways within </a:t>
            </a:r>
            <a:r>
              <a:rPr lang="en-US" sz="1200" u="sng" kern="1200" dirty="0">
                <a:solidFill>
                  <a:schemeClr val="tx1"/>
                </a:solidFill>
                <a:effectLst/>
                <a:latin typeface="+mn-lt"/>
                <a:ea typeface="+mn-ea"/>
                <a:cs typeface="+mn-cs"/>
              </a:rPr>
              <a:t>d-zones, </a:t>
            </a:r>
            <a:r>
              <a:rPr lang="en-US" sz="1200" kern="1200" dirty="0">
                <a:solidFill>
                  <a:schemeClr val="tx1"/>
                </a:solidFill>
                <a:effectLst/>
                <a:latin typeface="+mn-lt"/>
                <a:ea typeface="+mn-ea"/>
                <a:cs typeface="+mn-cs"/>
              </a:rPr>
              <a:t>as long as it is within tolerance.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Tolerance - elevation at the start of the runway and the end (zero point of the pole vault and takeoff boards/landing pits of the horizontal jumps), should not exceed 1’ in 1000’ (.1%) downward.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Planarity/evenness tolerances must still be met as well.  Localized dips or high spots exceeding ¼” in 10’ should be corrected.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Checking that the surface’s evenness or planarity is within tolerance is separate from the grade elevation measurements addressed by this verbiage change.  </a:t>
            </a:r>
          </a:p>
          <a:p>
            <a:r>
              <a:rPr lang="en-US" dirty="0"/>
              <a:t> </a:t>
            </a: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2185532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u="none" dirty="0">
                <a:solidFill>
                  <a:srgbClr val="FF0000"/>
                </a:solidFill>
              </a:rPr>
              <a:t>Art. 3… In cross country, a competitor shall wear the assigned contestant number and/or computerized</a:t>
            </a:r>
          </a:p>
          <a:p>
            <a:pPr marL="0" indent="0">
              <a:buNone/>
            </a:pPr>
            <a:r>
              <a:rPr lang="en-US" sz="1200" u="none" dirty="0">
                <a:solidFill>
                  <a:srgbClr val="FF0000"/>
                </a:solidFill>
              </a:rPr>
              <a:t>transponders/chips during competition. The number and/or transponders/chips shall be worn, unaltered, for purposes of official timing and place finish.</a:t>
            </a:r>
          </a:p>
          <a:p>
            <a:pPr marL="0" indent="0">
              <a:buNone/>
            </a:pPr>
            <a:endParaRPr lang="en-US" sz="1200" u="none" dirty="0">
              <a:solidFill>
                <a:srgbClr val="FF0000"/>
              </a:solidFill>
            </a:endParaRPr>
          </a:p>
          <a:p>
            <a:pPr marL="0" indent="0">
              <a:buNone/>
            </a:pPr>
            <a:r>
              <a:rPr lang="en-US" sz="1200" u="none" dirty="0">
                <a:solidFill>
                  <a:srgbClr val="FF0000"/>
                </a:solidFill>
              </a:rPr>
              <a:t>PENALTY: A competitor not wearing the assigned contestant number and/or computerized transponders/chips or altering such items in a manner which interferes with the recording of place finish is a rule violation resulting in disqualification from the race.</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18890046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17759495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1018079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The games committee will continue to have the authority to restrict or permit the wearing of any item outside of the required school uniform.</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2178835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Restricting the wearing of a watch because it contains GPS capability is futile when the same technology is available in the shoe, the sports bra they have on or the ring they are wearing.</a:t>
            </a:r>
          </a:p>
          <a:p>
            <a:pPr marL="0" indent="0">
              <a:buNone/>
            </a:pPr>
            <a:r>
              <a:rPr lang="en-US" sz="1200" dirty="0"/>
              <a:t>Nearly all these wearable technologies can both transmit and receive collected data from other mechanisms. </a:t>
            </a:r>
          </a:p>
          <a:p>
            <a:pPr marL="0" indent="0">
              <a:buNone/>
            </a:pPr>
            <a:r>
              <a:rPr lang="en-US" sz="1200" dirty="0"/>
              <a:t>This data can be used to evaluate how the body is performing, and the user can adjust as needed based on that data.</a:t>
            </a:r>
          </a:p>
          <a:p>
            <a:pPr marL="0" indent="0">
              <a:buNone/>
            </a:pP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1344855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35015302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37102266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16337903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32</a:t>
            </a:fld>
            <a:endParaRPr lang="en-US"/>
          </a:p>
        </p:txBody>
      </p:sp>
    </p:spTree>
    <p:extLst>
      <p:ext uri="{BB962C8B-B14F-4D97-AF65-F5344CB8AC3E}">
        <p14:creationId xmlns:p14="http://schemas.microsoft.com/office/powerpoint/2010/main" val="27522230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a:extLst>
              <a:ext uri="{FF2B5EF4-FFF2-40B4-BE49-F238E27FC236}">
                <a16:creationId xmlns:a16="http://schemas.microsoft.com/office/drawing/2014/main" id="{00438E7C-E226-1F46-B3D6-21A134AFF7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4" name="Notes Placeholder 2">
            <a:extLst>
              <a:ext uri="{FF2B5EF4-FFF2-40B4-BE49-F238E27FC236}">
                <a16:creationId xmlns:a16="http://schemas.microsoft.com/office/drawing/2014/main" id="{EA812E6A-1F3B-9643-BF92-3737256A35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a:t> Pre-Meet Notes will be available online via NFHS and USATF.</a:t>
            </a:r>
          </a:p>
          <a:p>
            <a:pPr eaLnBrk="1" hangingPunct="1">
              <a:spcBef>
                <a:spcPct val="0"/>
              </a:spcBef>
              <a:buFontTx/>
              <a:buChar char="•"/>
            </a:pPr>
            <a:r>
              <a:rPr lang="en-US" altLang="en-US"/>
              <a:t> This pre-season publication is prepared for officials and coaches. </a:t>
            </a:r>
          </a:p>
          <a:p>
            <a:pPr eaLnBrk="1" hangingPunct="1">
              <a:spcBef>
                <a:spcPct val="0"/>
              </a:spcBef>
              <a:buFontTx/>
              <a:buChar char="•"/>
            </a:pPr>
            <a:r>
              <a:rPr lang="en-US" altLang="en-US"/>
              <a:t> It is of great value to volunteers also working the meets.</a:t>
            </a:r>
          </a:p>
          <a:p>
            <a:pPr eaLnBrk="1" hangingPunct="1">
              <a:spcBef>
                <a:spcPct val="0"/>
              </a:spcBef>
              <a:buFontTx/>
              <a:buChar char="•"/>
            </a:pPr>
            <a:r>
              <a:rPr lang="en-US" altLang="en-US"/>
              <a:t> The Pre-Meet Notes also provide information on how to become an official with your state association and USATF.</a:t>
            </a:r>
          </a:p>
        </p:txBody>
      </p:sp>
      <p:sp>
        <p:nvSpPr>
          <p:cNvPr id="54275" name="Slide Number Placeholder 3">
            <a:extLst>
              <a:ext uri="{FF2B5EF4-FFF2-40B4-BE49-F238E27FC236}">
                <a16:creationId xmlns:a16="http://schemas.microsoft.com/office/drawing/2014/main" id="{DE13CA34-8EED-6E41-BA80-89BE6E3007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ECE4339-40A9-5F44-9EED-E90C84CE2428}" type="slidenum">
              <a:rPr lang="en-US" altLang="en-US" smtClean="0"/>
              <a:pPr>
                <a:spcBef>
                  <a:spcPct val="0"/>
                </a:spcBef>
              </a:pPr>
              <a:t>33</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32860610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associations with 100% membership in the NFHS Officials Association and any individual member has access to the Central Hub for officials.</a:t>
            </a: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35</a:t>
            </a:fld>
            <a:endParaRPr lang="en-US" dirty="0"/>
          </a:p>
        </p:txBody>
      </p:sp>
    </p:spTree>
    <p:extLst>
      <p:ext uri="{BB962C8B-B14F-4D97-AF65-F5344CB8AC3E}">
        <p14:creationId xmlns:p14="http://schemas.microsoft.com/office/powerpoint/2010/main" val="33401647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z="1400" dirty="0"/>
              <a:t>The Interscholastic Officiating Course contains the following information:</a:t>
            </a:r>
          </a:p>
          <a:p>
            <a:pPr lvl="1">
              <a:spcBef>
                <a:spcPct val="0"/>
              </a:spcBef>
              <a:buFontTx/>
              <a:buChar char="•"/>
            </a:pPr>
            <a:r>
              <a:rPr lang="en-US" sz="1400" dirty="0"/>
              <a:t>Introduction to skills and concepts used as an official</a:t>
            </a:r>
          </a:p>
          <a:p>
            <a:pPr lvl="1">
              <a:spcBef>
                <a:spcPct val="0"/>
              </a:spcBef>
              <a:buFontTx/>
              <a:buChar char="•"/>
            </a:pPr>
            <a:r>
              <a:rPr lang="en-US" sz="1400" dirty="0"/>
              <a:t>Ideal for new officials or those in first few years of officiating</a:t>
            </a:r>
          </a:p>
          <a:p>
            <a:pPr lvl="1">
              <a:spcBef>
                <a:spcPct val="0"/>
              </a:spcBef>
              <a:buFontTx/>
              <a:buChar char="•"/>
            </a:pPr>
            <a:r>
              <a:rPr lang="en-US" sz="1400" dirty="0"/>
              <a:t>30-45 minutes to complete</a:t>
            </a:r>
          </a:p>
          <a:p>
            <a:pPr lvl="1">
              <a:spcBef>
                <a:spcPct val="0"/>
              </a:spcBef>
              <a:buFontTx/>
              <a:buChar char="•"/>
            </a:pPr>
            <a:r>
              <a:rPr lang="en-US" sz="1400" dirty="0"/>
              <a:t>Topics include: basics of becoming and staying an official, science of officiating, art of officiating, how to combine these skills for successful officiating</a:t>
            </a:r>
          </a:p>
          <a:p>
            <a:pPr lvl="1">
              <a:spcBef>
                <a:spcPct val="0"/>
              </a:spcBef>
              <a:buFontTx/>
              <a:buChar char="•"/>
            </a:pPr>
            <a:r>
              <a:rPr lang="en-US" sz="1400" dirty="0"/>
              <a:t>Course is FREE to any NFHS Officials Association member</a:t>
            </a:r>
          </a:p>
          <a:p>
            <a:pPr lvl="1">
              <a:spcBef>
                <a:spcPct val="0"/>
              </a:spcBef>
              <a:buFontTx/>
              <a:buChar char="•"/>
            </a:pPr>
            <a:r>
              <a:rPr lang="en-US" sz="1400" dirty="0"/>
              <a:t>Non-members course is $20</a:t>
            </a:r>
          </a:p>
          <a:p>
            <a:pPr lvl="1">
              <a:spcBef>
                <a:spcPct val="0"/>
              </a:spcBef>
              <a:buFontTx/>
              <a:buChar char="•"/>
            </a:pPr>
            <a:r>
              <a:rPr lang="en-US" sz="1400" dirty="0"/>
              <a:t>Contact NFHS Officials Department for details (317.972.6900)</a:t>
            </a:r>
          </a:p>
          <a:p>
            <a:pPr>
              <a:spcBef>
                <a:spcPct val="0"/>
              </a:spcBef>
            </a:pPr>
            <a:endParaRPr lang="en-US" dirty="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CB0BD5A-DB68-4545-9F9B-5BBB9237DD0B}" type="slidenum">
              <a:rPr lang="en-US">
                <a:solidFill>
                  <a:srgbClr val="000000"/>
                </a:solidFill>
              </a:rPr>
              <a:pPr/>
              <a:t>36</a:t>
            </a:fld>
            <a:endParaRPr lang="en-US" dirty="0">
              <a:solidFill>
                <a:srgbClr val="000000"/>
              </a:solidFill>
            </a:endParaRPr>
          </a:p>
        </p:txBody>
      </p:sp>
    </p:spTree>
    <p:extLst>
      <p:ext uri="{BB962C8B-B14F-4D97-AF65-F5344CB8AC3E}">
        <p14:creationId xmlns:p14="http://schemas.microsoft.com/office/powerpoint/2010/main" val="2210756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NFHS OFFICIAL EDUCATION</a:t>
            </a:r>
          </a:p>
          <a:p>
            <a:r>
              <a:rPr lang="en-US" b="1" u="sng" dirty="0">
                <a:solidFill>
                  <a:srgbClr val="FF0000"/>
                </a:solidFill>
              </a:rPr>
              <a:t>Courses Available</a:t>
            </a:r>
          </a:p>
          <a:p>
            <a:pPr lvl="1"/>
            <a:r>
              <a:rPr lang="en-US" b="1" dirty="0">
                <a:solidFill>
                  <a:schemeClr val="bg2">
                    <a:lumMod val="10000"/>
                  </a:schemeClr>
                </a:solidFill>
              </a:rPr>
              <a:t>Officiating Football</a:t>
            </a:r>
            <a:r>
              <a:rPr lang="en-US" dirty="0"/>
              <a:t> </a:t>
            </a:r>
          </a:p>
          <a:p>
            <a:pPr lvl="1"/>
            <a:r>
              <a:rPr lang="en-US" b="1" dirty="0"/>
              <a:t>Soccer</a:t>
            </a:r>
            <a:r>
              <a:rPr lang="en-US" dirty="0"/>
              <a:t> – Fouls and Misconduct</a:t>
            </a:r>
          </a:p>
          <a:p>
            <a:pPr lvl="1"/>
            <a:r>
              <a:rPr lang="en-US" b="1" dirty="0"/>
              <a:t>Swimming and Diving</a:t>
            </a:r>
            <a:endParaRPr lang="en-US" dirty="0"/>
          </a:p>
          <a:p>
            <a:pPr lvl="1"/>
            <a:r>
              <a:rPr lang="en-US" b="1" dirty="0"/>
              <a:t>Officiating Wrestling</a:t>
            </a:r>
            <a:r>
              <a:rPr lang="en-US" dirty="0"/>
              <a:t> </a:t>
            </a:r>
          </a:p>
          <a:p>
            <a:pPr lvl="1"/>
            <a:r>
              <a:rPr lang="en-US" b="1" dirty="0"/>
              <a:t>Officiating Basketball</a:t>
            </a:r>
          </a:p>
          <a:p>
            <a:pPr lvl="1"/>
            <a:r>
              <a:rPr lang="en-US" b="1" dirty="0"/>
              <a:t>Umpiring Softball</a:t>
            </a:r>
          </a:p>
          <a:p>
            <a:pPr lvl="1"/>
            <a:r>
              <a:rPr lang="en-US" b="1" dirty="0"/>
              <a:t>Officiating Volleyball – </a:t>
            </a:r>
            <a:r>
              <a:rPr lang="en-US" dirty="0"/>
              <a:t>Ball Handling</a:t>
            </a:r>
          </a:p>
          <a:p>
            <a:r>
              <a:rPr lang="en-US" dirty="0"/>
              <a:t>Check the listing for sport courses to come.</a:t>
            </a: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37</a:t>
            </a:fld>
            <a:endParaRPr lang="en-US" dirty="0"/>
          </a:p>
        </p:txBody>
      </p:sp>
    </p:spTree>
    <p:extLst>
      <p:ext uri="{BB962C8B-B14F-4D97-AF65-F5344CB8AC3E}">
        <p14:creationId xmlns:p14="http://schemas.microsoft.com/office/powerpoint/2010/main" val="14167472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38</a:t>
            </a:fld>
            <a:endParaRPr lang="en-US"/>
          </a:p>
        </p:txBody>
      </p:sp>
    </p:spTree>
    <p:extLst>
      <p:ext uri="{BB962C8B-B14F-4D97-AF65-F5344CB8AC3E}">
        <p14:creationId xmlns:p14="http://schemas.microsoft.com/office/powerpoint/2010/main" val="12325663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Digital platform for online professional development courses are available on www.nfhslearn.com.</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2569988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266680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0384425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About:  </a:t>
            </a:r>
            <a:r>
              <a:rPr lang="en-US" sz="1200" kern="1200" dirty="0">
                <a:solidFill>
                  <a:schemeClr val="tx1"/>
                </a:solidFill>
                <a:effectLst/>
                <a:latin typeface="+mn-lt"/>
                <a:ea typeface="+mn-ea"/>
                <a:cs typeface="+mn-cs"/>
              </a:rPr>
              <a:t>Coaching Track and Field, developed by USA Track and Field and the NFHS is hosted by decorated Olympic athletes Dan O'Brien and Hyleas Fountain. The course presents the fundamentals of running, jumping and throwing, as well as the importance of sound mechanics and how to teach these basic skills. After taking this course, you will be able to identify key points or stages of a skill, and use visual demonstrations with verbal cues to help participants execute a particular technique or skill. Members of USA Track and Field will receive a $15 discount as an added benefit.</a:t>
            </a:r>
          </a:p>
          <a:p>
            <a:r>
              <a:rPr lang="en-US" sz="1200" kern="1200" dirty="0">
                <a:solidFill>
                  <a:schemeClr val="tx1"/>
                </a:solidFill>
                <a:effectLst/>
                <a:latin typeface="+mn-lt"/>
                <a:ea typeface="+mn-ea"/>
                <a:cs typeface="+mn-cs"/>
              </a:rPr>
              <a:t> </a:t>
            </a:r>
          </a:p>
          <a:p>
            <a:r>
              <a:rPr lang="en-US" b="1" dirty="0"/>
              <a:t>More:</a:t>
            </a:r>
            <a:r>
              <a:rPr lang="en-US" b="0" dirty="0"/>
              <a:t>  </a:t>
            </a:r>
          </a:p>
          <a:p>
            <a:r>
              <a:rPr lang="en-US" sz="1200" kern="1200" dirty="0">
                <a:solidFill>
                  <a:schemeClr val="tx1"/>
                </a:solidFill>
                <a:effectLst/>
                <a:latin typeface="+mn-lt"/>
                <a:ea typeface="+mn-ea"/>
                <a:cs typeface="+mn-cs"/>
              </a:rPr>
              <a:t>■ Unlimited access to course &amp; resources for one year from date of purchase</a:t>
            </a:r>
          </a:p>
          <a:p>
            <a:r>
              <a:rPr lang="en-US" sz="1200" kern="1200" dirty="0">
                <a:solidFill>
                  <a:schemeClr val="tx1"/>
                </a:solidFill>
                <a:effectLst/>
                <a:latin typeface="+mn-lt"/>
                <a:ea typeface="+mn-ea"/>
                <a:cs typeface="+mn-cs"/>
              </a:rPr>
              <a:t>■ Use to fulfill AIC or</a:t>
            </a:r>
            <a:r>
              <a:rPr lang="en-US" sz="1200" kern="1200" baseline="0" dirty="0">
                <a:solidFill>
                  <a:schemeClr val="tx1"/>
                </a:solidFill>
                <a:effectLst/>
                <a:latin typeface="+mn-lt"/>
                <a:ea typeface="+mn-ea"/>
                <a:cs typeface="+mn-cs"/>
              </a:rPr>
              <a:t> CIC </a:t>
            </a:r>
            <a:r>
              <a:rPr lang="en-US" sz="1200" kern="1200" dirty="0">
                <a:solidFill>
                  <a:schemeClr val="tx1"/>
                </a:solidFill>
                <a:effectLst/>
                <a:latin typeface="+mn-lt"/>
                <a:ea typeface="+mn-ea"/>
                <a:cs typeface="+mn-cs"/>
              </a:rPr>
              <a:t>certification requirements </a:t>
            </a:r>
          </a:p>
          <a:p>
            <a:r>
              <a:rPr lang="en-US" sz="1200" kern="1200" dirty="0">
                <a:solidFill>
                  <a:schemeClr val="tx1"/>
                </a:solidFill>
                <a:effectLst/>
                <a:latin typeface="+mn-lt"/>
                <a:ea typeface="+mn-ea"/>
                <a:cs typeface="+mn-cs"/>
              </a:rPr>
              <a:t>■ Approved by NFHS for 5 course clock hours</a:t>
            </a:r>
          </a:p>
          <a:p>
            <a:r>
              <a:rPr lang="en-US" sz="1200" kern="1200" dirty="0">
                <a:solidFill>
                  <a:schemeClr val="tx1"/>
                </a:solidFill>
                <a:effectLst/>
                <a:latin typeface="+mn-lt"/>
                <a:ea typeface="+mn-ea"/>
                <a:cs typeface="+mn-cs"/>
              </a:rPr>
              <a:t> </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7050D54-84B1-458C-AAB4-B90D893DDF5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301560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About:  </a:t>
            </a:r>
            <a:r>
              <a:rPr lang="en-US" sz="1200" kern="1200" dirty="0">
                <a:solidFill>
                  <a:schemeClr val="tx1"/>
                </a:solidFill>
                <a:effectLst/>
                <a:latin typeface="+mn-lt"/>
                <a:ea typeface="+mn-ea"/>
                <a:cs typeface="+mn-cs"/>
              </a:rPr>
              <a:t>This course, developed by USA Track and Field and the NCAA, has been designed to help both coaches and athletes. Coaches will learn to develop and teach the introductory skills of pole vaulting to your  students. After completing this course, each participant will have a better understanding of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fundamentals of pole vaulting, as well as the best practices and techniques that will help educate and promote safety in the sport. </a:t>
            </a:r>
          </a:p>
          <a:p>
            <a:r>
              <a:rPr lang="en-US" sz="1200" kern="1200" dirty="0">
                <a:solidFill>
                  <a:schemeClr val="tx1"/>
                </a:solidFill>
                <a:effectLst/>
                <a:latin typeface="+mn-lt"/>
                <a:ea typeface="+mn-ea"/>
                <a:cs typeface="+mn-cs"/>
              </a:rPr>
              <a:t> </a:t>
            </a:r>
          </a:p>
          <a:p>
            <a:r>
              <a:rPr lang="en-US" b="1" dirty="0"/>
              <a:t>More:</a:t>
            </a:r>
            <a:r>
              <a:rPr lang="en-US" b="0" dirty="0"/>
              <a:t>  </a:t>
            </a:r>
          </a:p>
          <a:p>
            <a:r>
              <a:rPr lang="en-US" sz="1200" kern="1200" dirty="0">
                <a:solidFill>
                  <a:schemeClr val="tx1"/>
                </a:solidFill>
                <a:effectLst/>
                <a:latin typeface="+mn-lt"/>
                <a:ea typeface="+mn-ea"/>
                <a:cs typeface="+mn-cs"/>
              </a:rPr>
              <a:t>■ Unlimited access to course &amp; resources for one year from date of purchase</a:t>
            </a:r>
          </a:p>
          <a:p>
            <a:r>
              <a:rPr lang="en-US" sz="1200" kern="1200" dirty="0">
                <a:solidFill>
                  <a:schemeClr val="tx1"/>
                </a:solidFill>
                <a:effectLst/>
                <a:latin typeface="+mn-lt"/>
                <a:ea typeface="+mn-ea"/>
                <a:cs typeface="+mn-cs"/>
              </a:rPr>
              <a:t>■ FREE Course</a:t>
            </a:r>
          </a:p>
          <a:p>
            <a:r>
              <a:rPr lang="en-US" sz="1200" kern="1200" dirty="0">
                <a:solidFill>
                  <a:schemeClr val="tx1"/>
                </a:solidFill>
                <a:effectLst/>
                <a:latin typeface="+mn-lt"/>
                <a:ea typeface="+mn-ea"/>
                <a:cs typeface="+mn-cs"/>
              </a:rPr>
              <a:t>■ Use as an elective to fulfill CIC certification requirements</a:t>
            </a:r>
          </a:p>
          <a:p>
            <a:r>
              <a:rPr lang="en-US" sz="1200" kern="1200" dirty="0">
                <a:solidFill>
                  <a:schemeClr val="tx1"/>
                </a:solidFill>
                <a:effectLst/>
                <a:latin typeface="+mn-lt"/>
                <a:ea typeface="+mn-ea"/>
                <a:cs typeface="+mn-cs"/>
              </a:rPr>
              <a:t>■ Approved by NFHS for 3 course clock hours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7050D54-84B1-458C-AAB4-B90D893DDF5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225437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571296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8554679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Capture the moment, share the excitement and be a part of the memories!</a:t>
            </a:r>
          </a:p>
          <a:p>
            <a:pPr marL="171450" indent="-171450">
              <a:buFont typeface="Arial" panose="020B0604020202020204" pitchFamily="34" charset="0"/>
              <a:buChar char="•"/>
            </a:pPr>
            <a:r>
              <a:rPr lang="en-US" dirty="0"/>
              <a:t>Visit NFHSnetwork.com, THE</a:t>
            </a:r>
            <a:r>
              <a:rPr lang="en-US" baseline="0" dirty="0"/>
              <a:t> DESTINATION, to view high school events at their best.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4226303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1379032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xfrm>
            <a:off x="1371600" y="1143000"/>
            <a:ext cx="4114800" cy="3086100"/>
          </a:xfrm>
          <a:ln/>
        </p:spPr>
      </p:sp>
      <p:sp>
        <p:nvSpPr>
          <p:cNvPr id="4301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6364D1C-EB84-D04A-80D2-9CD8143EF898}"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2184873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1013253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6342466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2346675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This updated chart is in the 2018-19 Handbook.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048A4D-4F12-6B40-8EE7-E96CA81C42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7910427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1581948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8103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1370979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9654436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5470164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980795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1060871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5664285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The Board approved a change in the database management system from FileMaker to Home Campus.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048A4D-4F12-6B40-8EE7-E96CA81C42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0864331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1941905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3092889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0001648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638818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459564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5648318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8356280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6365230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6448718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1681071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6404457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8595463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6758582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2427114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174831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xfrm>
            <a:off x="1371600" y="1143000"/>
            <a:ext cx="4114800" cy="3086100"/>
          </a:xfrm>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dirty="0">
              <a:latin typeface="Calibri" charset="0"/>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456292D-E940-994F-A5C9-531715D8279B}"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97144730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8721391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xfrm>
            <a:off x="1371600" y="1143000"/>
            <a:ext cx="4114800" cy="3086100"/>
          </a:xfrm>
          <a:ln/>
        </p:spPr>
      </p:sp>
      <p:sp>
        <p:nvSpPr>
          <p:cNvPr id="4403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E936D14-1CD7-CD44-AC45-069E719D02DB}"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8598309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371600" y="1143000"/>
            <a:ext cx="4114800" cy="3086100"/>
          </a:xfrm>
          <a:ln/>
        </p:spPr>
      </p:sp>
      <p:sp>
        <p:nvSpPr>
          <p:cNvPr id="4505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0FF69B-72D3-2A4B-905A-62E806314E22}"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2373287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xfrm>
            <a:off x="1371600" y="1143000"/>
            <a:ext cx="4114800" cy="3086100"/>
          </a:xfrm>
          <a:ln/>
        </p:spPr>
      </p:sp>
      <p:sp>
        <p:nvSpPr>
          <p:cNvPr id="4915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CEF8F22-9408-984C-9382-5905198BF4CB}"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8626425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xfrm>
            <a:off x="1371600" y="1143000"/>
            <a:ext cx="4114800" cy="3086100"/>
          </a:xfrm>
          <a:ln/>
        </p:spPr>
      </p:sp>
      <p:sp>
        <p:nvSpPr>
          <p:cNvPr id="5017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C11118A-5E55-8045-8AE1-7F2B2ADCCA7F}"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80611649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xfrm>
            <a:off x="1371600" y="1143000"/>
            <a:ext cx="4114800" cy="3086100"/>
          </a:xfrm>
          <a:ln/>
        </p:spPr>
      </p:sp>
      <p:sp>
        <p:nvSpPr>
          <p:cNvPr id="5017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C11118A-5E55-8045-8AE1-7F2B2ADCCA7F}"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0090904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xfrm>
            <a:off x="1371600" y="1143000"/>
            <a:ext cx="4114800" cy="3086100"/>
          </a:xfrm>
          <a:ln/>
        </p:spPr>
      </p:sp>
      <p:sp>
        <p:nvSpPr>
          <p:cNvPr id="5120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5C01FFF-F091-9E46-89EA-E16DF4A86173}"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3583684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xfrm>
            <a:off x="1371600" y="1143000"/>
            <a:ext cx="4114800" cy="3086100"/>
          </a:xfrm>
          <a:ln/>
        </p:spPr>
      </p:sp>
      <p:sp>
        <p:nvSpPr>
          <p:cNvPr id="5325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C8A47EE-D856-1043-9B61-9537AD2D41CF}"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41292425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xfrm>
            <a:off x="1371600" y="1143000"/>
            <a:ext cx="4114800" cy="3086100"/>
          </a:xfrm>
          <a:ln/>
        </p:spPr>
      </p:sp>
      <p:sp>
        <p:nvSpPr>
          <p:cNvPr id="5427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4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E845FB6-690D-5245-8898-4CE07640F889}"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12735152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851230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D21034"/>
        </a:solidFill>
        <a:effectLst/>
      </p:bgPr>
    </p:bg>
    <p:spTree>
      <p:nvGrpSpPr>
        <p:cNvPr id="1" name=""/>
        <p:cNvGrpSpPr/>
        <p:nvPr/>
      </p:nvGrpSpPr>
      <p:grpSpPr>
        <a:xfrm>
          <a:off x="0" y="0"/>
          <a:ext cx="0" cy="0"/>
          <a:chOff x="0" y="0"/>
          <a:chExt cx="0" cy="0"/>
        </a:xfrm>
      </p:grpSpPr>
      <p:pic>
        <p:nvPicPr>
          <p:cNvPr id="4" name="Picture 11" descr="NFHS-Small-Logo-color-Trans">
            <a:extLst>
              <a:ext uri="{FF2B5EF4-FFF2-40B4-BE49-F238E27FC236}">
                <a16:creationId xmlns:a16="http://schemas.microsoft.com/office/drawing/2014/main" id="{E17DEB8F-3697-C34E-BFA1-D02E2C8B52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3863" y="728663"/>
            <a:ext cx="673100"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2">
            <a:extLst>
              <a:ext uri="{FF2B5EF4-FFF2-40B4-BE49-F238E27FC236}">
                <a16:creationId xmlns:a16="http://schemas.microsoft.com/office/drawing/2014/main" id="{FB7B8064-F6B0-EE4F-ABEE-B3F11FA69483}"/>
              </a:ext>
            </a:extLst>
          </p:cNvPr>
          <p:cNvSpPr txBox="1">
            <a:spLocks noChangeArrowheads="1"/>
          </p:cNvSpPr>
          <p:nvPr/>
        </p:nvSpPr>
        <p:spPr bwMode="auto">
          <a:xfrm>
            <a:off x="5110163" y="6273800"/>
            <a:ext cx="40338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defRPr/>
            </a:pPr>
            <a:r>
              <a:rPr lang="en-US" altLang="en-US" sz="2000" dirty="0">
                <a:solidFill>
                  <a:srgbClr val="FFFFFF"/>
                </a:solidFill>
              </a:rPr>
              <a:t>Take Part. </a:t>
            </a:r>
            <a:r>
              <a:rPr lang="en-US" altLang="en-US" sz="2000" dirty="0">
                <a:solidFill>
                  <a:srgbClr val="F791A4"/>
                </a:solidFill>
              </a:rPr>
              <a:t>Get Set For Life.™</a:t>
            </a:r>
          </a:p>
        </p:txBody>
      </p:sp>
      <p:sp>
        <p:nvSpPr>
          <p:cNvPr id="6" name="Line 13">
            <a:extLst>
              <a:ext uri="{FF2B5EF4-FFF2-40B4-BE49-F238E27FC236}">
                <a16:creationId xmlns:a16="http://schemas.microsoft.com/office/drawing/2014/main" id="{0D7C761E-66F0-884C-B8A2-0A2583AED014}"/>
              </a:ext>
            </a:extLst>
          </p:cNvPr>
          <p:cNvSpPr>
            <a:spLocks noChangeShapeType="1"/>
          </p:cNvSpPr>
          <p:nvPr/>
        </p:nvSpPr>
        <p:spPr bwMode="auto">
          <a:xfrm>
            <a:off x="5072063" y="6362700"/>
            <a:ext cx="0" cy="4953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Text Box 14">
            <a:extLst>
              <a:ext uri="{FF2B5EF4-FFF2-40B4-BE49-F238E27FC236}">
                <a16:creationId xmlns:a16="http://schemas.microsoft.com/office/drawing/2014/main" id="{35FF7E68-2026-A248-8F76-8CEE2D89BBAF}"/>
              </a:ext>
            </a:extLst>
          </p:cNvPr>
          <p:cNvSpPr txBox="1">
            <a:spLocks noChangeArrowheads="1"/>
          </p:cNvSpPr>
          <p:nvPr/>
        </p:nvSpPr>
        <p:spPr bwMode="auto">
          <a:xfrm>
            <a:off x="2006600" y="138113"/>
            <a:ext cx="50927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75000"/>
              </a:lnSpc>
              <a:spcBef>
                <a:spcPct val="20000"/>
              </a:spcBef>
              <a:buClr>
                <a:srgbClr val="003798"/>
              </a:buClr>
              <a:buFont typeface="Wingdings" pitchFamily="2" charset="2"/>
              <a:buNone/>
              <a:defRPr/>
            </a:pPr>
            <a:r>
              <a:rPr lang="en-US" altLang="en-US" sz="1400" dirty="0">
                <a:solidFill>
                  <a:srgbClr val="FFFFFF"/>
                </a:solidFill>
              </a:rPr>
              <a:t>National Federation of State</a:t>
            </a:r>
          </a:p>
          <a:p>
            <a:pPr algn="ctr" eaLnBrk="1" hangingPunct="1">
              <a:lnSpc>
                <a:spcPct val="75000"/>
              </a:lnSpc>
              <a:spcBef>
                <a:spcPct val="20000"/>
              </a:spcBef>
              <a:buClr>
                <a:srgbClr val="003798"/>
              </a:buClr>
              <a:buFont typeface="Wingdings" pitchFamily="2" charset="2"/>
              <a:buNone/>
              <a:defRPr/>
            </a:pPr>
            <a:r>
              <a:rPr lang="en-US" altLang="en-US" sz="1400" dirty="0">
                <a:solidFill>
                  <a:srgbClr val="FFFFFF"/>
                </a:solidFill>
              </a:rPr>
              <a:t>High School Associations</a:t>
            </a:r>
          </a:p>
        </p:txBody>
      </p:sp>
      <p:sp>
        <p:nvSpPr>
          <p:cNvPr id="4105" name="Rectangle 9"/>
          <p:cNvSpPr>
            <a:spLocks noGrp="1" noChangeArrowheads="1"/>
          </p:cNvSpPr>
          <p:nvPr>
            <p:ph type="ctrTitle"/>
          </p:nvPr>
        </p:nvSpPr>
        <p:spPr>
          <a:xfrm>
            <a:off x="228600" y="1863725"/>
            <a:ext cx="8653463" cy="1793875"/>
          </a:xfrm>
        </p:spPr>
        <p:txBody>
          <a:bodyPr/>
          <a:lstStyle>
            <a:lvl1pPr>
              <a:defRPr/>
            </a:lvl1pPr>
          </a:lstStyle>
          <a:p>
            <a:r>
              <a:rPr lang="en-US"/>
              <a:t>Click to edit Master title style</a:t>
            </a:r>
          </a:p>
        </p:txBody>
      </p:sp>
      <p:sp>
        <p:nvSpPr>
          <p:cNvPr id="4106" name="Rectangle 10"/>
          <p:cNvSpPr>
            <a:spLocks noGrp="1" noChangeArrowheads="1"/>
          </p:cNvSpPr>
          <p:nvPr>
            <p:ph type="subTitle" idx="1"/>
          </p:nvPr>
        </p:nvSpPr>
        <p:spPr>
          <a:xfrm>
            <a:off x="228600" y="3657600"/>
            <a:ext cx="8645525" cy="2344738"/>
          </a:xfrm>
        </p:spPr>
        <p:txBody>
          <a:bodyPr/>
          <a:lstStyle>
            <a:lvl1pPr marL="0" indent="0" algn="ctr">
              <a:buFont typeface="Wingdings" pitchFamily="2" charset="2"/>
              <a:buNone/>
              <a:defRPr sz="3000">
                <a:solidFill>
                  <a:srgbClr val="F791A4"/>
                </a:solidFill>
              </a:defRPr>
            </a:lvl1pPr>
          </a:lstStyle>
          <a:p>
            <a:r>
              <a:rPr lang="en-US"/>
              <a:t>Click to edit Master subtitle style</a:t>
            </a:r>
          </a:p>
        </p:txBody>
      </p:sp>
    </p:spTree>
    <p:extLst>
      <p:ext uri="{BB962C8B-B14F-4D97-AF65-F5344CB8AC3E}">
        <p14:creationId xmlns:p14="http://schemas.microsoft.com/office/powerpoint/2010/main" val="2986427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716E0415-B346-9740-96BC-3F575269AA5B}"/>
              </a:ext>
            </a:extLst>
          </p:cNvPr>
          <p:cNvSpPr>
            <a:spLocks noGrp="1" noChangeArrowheads="1"/>
          </p:cNvSpPr>
          <p:nvPr>
            <p:ph type="sldNum" sz="quarter" idx="10"/>
          </p:nvPr>
        </p:nvSpPr>
        <p:spPr>
          <a:ln/>
        </p:spPr>
        <p:txBody>
          <a:bodyPr/>
          <a:lstStyle>
            <a:lvl1pPr>
              <a:defRPr/>
            </a:lvl1pPr>
          </a:lstStyle>
          <a:p>
            <a:pPr>
              <a:defRPr/>
            </a:pPr>
            <a:fld id="{D7FF1E21-AC76-E542-B3E0-CF7A77942899}" type="slidenum">
              <a:rPr lang="en-US" altLang="en-US"/>
              <a:pPr>
                <a:defRPr/>
              </a:pPr>
              <a:t>‹#›</a:t>
            </a:fld>
            <a:endParaRPr lang="en-US" altLang="en-US" dirty="0"/>
          </a:p>
        </p:txBody>
      </p:sp>
    </p:spTree>
    <p:extLst>
      <p:ext uri="{BB962C8B-B14F-4D97-AF65-F5344CB8AC3E}">
        <p14:creationId xmlns:p14="http://schemas.microsoft.com/office/powerpoint/2010/main" val="696181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a:extLst>
              <a:ext uri="{FF2B5EF4-FFF2-40B4-BE49-F238E27FC236}">
                <a16:creationId xmlns:a16="http://schemas.microsoft.com/office/drawing/2014/main" id="{B9575668-A6C2-1C47-B1D7-3F47F20CF9CD}"/>
              </a:ext>
            </a:extLst>
          </p:cNvPr>
          <p:cNvSpPr>
            <a:spLocks noGrp="1" noChangeArrowheads="1"/>
          </p:cNvSpPr>
          <p:nvPr>
            <p:ph type="sldNum" sz="quarter" idx="10"/>
          </p:nvPr>
        </p:nvSpPr>
        <p:spPr>
          <a:ln/>
        </p:spPr>
        <p:txBody>
          <a:bodyPr/>
          <a:lstStyle>
            <a:lvl1pPr>
              <a:defRPr/>
            </a:lvl1pPr>
          </a:lstStyle>
          <a:p>
            <a:pPr>
              <a:defRPr/>
            </a:pPr>
            <a:fld id="{38D1037B-B26D-4246-8033-22D6C5FEF9F6}" type="slidenum">
              <a:rPr lang="en-US" altLang="en-US"/>
              <a:pPr>
                <a:defRPr/>
              </a:pPr>
              <a:t>‹#›</a:t>
            </a:fld>
            <a:endParaRPr lang="en-US" altLang="en-US" dirty="0"/>
          </a:p>
        </p:txBody>
      </p:sp>
    </p:spTree>
    <p:extLst>
      <p:ext uri="{BB962C8B-B14F-4D97-AF65-F5344CB8AC3E}">
        <p14:creationId xmlns:p14="http://schemas.microsoft.com/office/powerpoint/2010/main" val="1210293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39825" y="1431925"/>
            <a:ext cx="3790950" cy="5176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3175" y="1431925"/>
            <a:ext cx="3792538" cy="5176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DFF2F0FC-40A4-C34C-A91F-630213B7AAB9}"/>
              </a:ext>
            </a:extLst>
          </p:cNvPr>
          <p:cNvSpPr>
            <a:spLocks noGrp="1" noChangeArrowheads="1"/>
          </p:cNvSpPr>
          <p:nvPr>
            <p:ph type="sldNum" sz="quarter" idx="10"/>
          </p:nvPr>
        </p:nvSpPr>
        <p:spPr>
          <a:ln/>
        </p:spPr>
        <p:txBody>
          <a:bodyPr/>
          <a:lstStyle>
            <a:lvl1pPr>
              <a:defRPr/>
            </a:lvl1pPr>
          </a:lstStyle>
          <a:p>
            <a:pPr>
              <a:defRPr/>
            </a:pPr>
            <a:fld id="{FCC8A886-A55D-C340-9F15-1AD88B69C7E6}" type="slidenum">
              <a:rPr lang="en-US" altLang="en-US"/>
              <a:pPr>
                <a:defRPr/>
              </a:pPr>
              <a:t>‹#›</a:t>
            </a:fld>
            <a:endParaRPr lang="en-US" altLang="en-US" dirty="0"/>
          </a:p>
        </p:txBody>
      </p:sp>
    </p:spTree>
    <p:extLst>
      <p:ext uri="{BB962C8B-B14F-4D97-AF65-F5344CB8AC3E}">
        <p14:creationId xmlns:p14="http://schemas.microsoft.com/office/powerpoint/2010/main" val="846309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E9CBF863-205B-3A4E-A266-105FDFCB7788}"/>
              </a:ext>
            </a:extLst>
          </p:cNvPr>
          <p:cNvSpPr>
            <a:spLocks noGrp="1" noChangeArrowheads="1"/>
          </p:cNvSpPr>
          <p:nvPr>
            <p:ph type="sldNum" sz="quarter" idx="10"/>
          </p:nvPr>
        </p:nvSpPr>
        <p:spPr>
          <a:ln/>
        </p:spPr>
        <p:txBody>
          <a:bodyPr/>
          <a:lstStyle>
            <a:lvl1pPr>
              <a:defRPr/>
            </a:lvl1pPr>
          </a:lstStyle>
          <a:p>
            <a:pPr>
              <a:defRPr/>
            </a:pPr>
            <a:fld id="{68CECD87-B7C2-0248-9103-F4542D8B8F03}" type="slidenum">
              <a:rPr lang="en-US" altLang="en-US"/>
              <a:pPr>
                <a:defRPr/>
              </a:pPr>
              <a:t>‹#›</a:t>
            </a:fld>
            <a:endParaRPr lang="en-US" altLang="en-US" dirty="0"/>
          </a:p>
        </p:txBody>
      </p:sp>
    </p:spTree>
    <p:extLst>
      <p:ext uri="{BB962C8B-B14F-4D97-AF65-F5344CB8AC3E}">
        <p14:creationId xmlns:p14="http://schemas.microsoft.com/office/powerpoint/2010/main" val="2092060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0D30B891-4A63-C241-8D3E-08268C087C0D}"/>
              </a:ext>
            </a:extLst>
          </p:cNvPr>
          <p:cNvSpPr>
            <a:spLocks noGrp="1" noChangeArrowheads="1"/>
          </p:cNvSpPr>
          <p:nvPr>
            <p:ph type="sldNum" sz="quarter" idx="10"/>
          </p:nvPr>
        </p:nvSpPr>
        <p:spPr>
          <a:ln/>
        </p:spPr>
        <p:txBody>
          <a:bodyPr/>
          <a:lstStyle>
            <a:lvl1pPr>
              <a:defRPr/>
            </a:lvl1pPr>
          </a:lstStyle>
          <a:p>
            <a:pPr>
              <a:defRPr/>
            </a:pPr>
            <a:fld id="{63DF89F4-DDBE-AF4B-92F8-018EA094AA4E}" type="slidenum">
              <a:rPr lang="en-US" altLang="en-US"/>
              <a:pPr>
                <a:defRPr/>
              </a:pPr>
              <a:t>‹#›</a:t>
            </a:fld>
            <a:endParaRPr lang="en-US" altLang="en-US" dirty="0"/>
          </a:p>
        </p:txBody>
      </p:sp>
    </p:spTree>
    <p:extLst>
      <p:ext uri="{BB962C8B-B14F-4D97-AF65-F5344CB8AC3E}">
        <p14:creationId xmlns:p14="http://schemas.microsoft.com/office/powerpoint/2010/main" val="849175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6CEC9B72-218F-6F46-85D3-C37F8A157BF2}"/>
              </a:ext>
            </a:extLst>
          </p:cNvPr>
          <p:cNvSpPr>
            <a:spLocks noGrp="1" noChangeArrowheads="1"/>
          </p:cNvSpPr>
          <p:nvPr>
            <p:ph type="sldNum" sz="quarter" idx="10"/>
          </p:nvPr>
        </p:nvSpPr>
        <p:spPr>
          <a:ln/>
        </p:spPr>
        <p:txBody>
          <a:bodyPr/>
          <a:lstStyle>
            <a:lvl1pPr>
              <a:defRPr/>
            </a:lvl1pPr>
          </a:lstStyle>
          <a:p>
            <a:pPr>
              <a:defRPr/>
            </a:pPr>
            <a:fld id="{0AC5B1F1-3791-EF45-A972-B041ADE84E53}" type="slidenum">
              <a:rPr lang="en-US" altLang="en-US"/>
              <a:pPr>
                <a:defRPr/>
              </a:pPr>
              <a:t>‹#›</a:t>
            </a:fld>
            <a:endParaRPr lang="en-US" altLang="en-US" dirty="0"/>
          </a:p>
        </p:txBody>
      </p:sp>
    </p:spTree>
    <p:extLst>
      <p:ext uri="{BB962C8B-B14F-4D97-AF65-F5344CB8AC3E}">
        <p14:creationId xmlns:p14="http://schemas.microsoft.com/office/powerpoint/2010/main" val="2895381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AF2D02F6-9779-5B47-BD77-EA247068B0DE}"/>
              </a:ext>
            </a:extLst>
          </p:cNvPr>
          <p:cNvSpPr>
            <a:spLocks noGrp="1" noChangeArrowheads="1"/>
          </p:cNvSpPr>
          <p:nvPr>
            <p:ph type="sldNum" sz="quarter" idx="10"/>
          </p:nvPr>
        </p:nvSpPr>
        <p:spPr>
          <a:ln/>
        </p:spPr>
        <p:txBody>
          <a:bodyPr/>
          <a:lstStyle>
            <a:lvl1pPr>
              <a:defRPr/>
            </a:lvl1pPr>
          </a:lstStyle>
          <a:p>
            <a:pPr>
              <a:defRPr/>
            </a:pPr>
            <a:fld id="{37961F3D-663B-8248-A3D3-CBD42171A952}" type="slidenum">
              <a:rPr lang="en-US" altLang="en-US"/>
              <a:pPr>
                <a:defRPr/>
              </a:pPr>
              <a:t>‹#›</a:t>
            </a:fld>
            <a:endParaRPr lang="en-US" altLang="en-US" dirty="0"/>
          </a:p>
        </p:txBody>
      </p:sp>
    </p:spTree>
    <p:extLst>
      <p:ext uri="{BB962C8B-B14F-4D97-AF65-F5344CB8AC3E}">
        <p14:creationId xmlns:p14="http://schemas.microsoft.com/office/powerpoint/2010/main" val="86613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9EB39894-513C-7E4E-A169-66B85A5F1052}"/>
              </a:ext>
            </a:extLst>
          </p:cNvPr>
          <p:cNvSpPr>
            <a:spLocks noGrp="1" noChangeArrowheads="1"/>
          </p:cNvSpPr>
          <p:nvPr>
            <p:ph type="sldNum" sz="quarter" idx="10"/>
          </p:nvPr>
        </p:nvSpPr>
        <p:spPr>
          <a:ln/>
        </p:spPr>
        <p:txBody>
          <a:bodyPr/>
          <a:lstStyle>
            <a:lvl1pPr>
              <a:defRPr/>
            </a:lvl1pPr>
          </a:lstStyle>
          <a:p>
            <a:pPr>
              <a:defRPr/>
            </a:pPr>
            <a:fld id="{1EF77235-6045-0442-9921-0BDF3D57EED7}" type="slidenum">
              <a:rPr lang="en-US" altLang="en-US"/>
              <a:pPr>
                <a:defRPr/>
              </a:pPr>
              <a:t>‹#›</a:t>
            </a:fld>
            <a:endParaRPr lang="en-US" altLang="en-US" dirty="0"/>
          </a:p>
        </p:txBody>
      </p:sp>
    </p:spTree>
    <p:extLst>
      <p:ext uri="{BB962C8B-B14F-4D97-AF65-F5344CB8AC3E}">
        <p14:creationId xmlns:p14="http://schemas.microsoft.com/office/powerpoint/2010/main" val="2857978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96EADB7C-E268-4046-AEB8-94FA9A9D5EAD}"/>
              </a:ext>
            </a:extLst>
          </p:cNvPr>
          <p:cNvSpPr>
            <a:spLocks noGrp="1" noChangeArrowheads="1"/>
          </p:cNvSpPr>
          <p:nvPr>
            <p:ph type="sldNum" sz="quarter" idx="10"/>
          </p:nvPr>
        </p:nvSpPr>
        <p:spPr>
          <a:ln/>
        </p:spPr>
        <p:txBody>
          <a:bodyPr/>
          <a:lstStyle>
            <a:lvl1pPr>
              <a:defRPr/>
            </a:lvl1pPr>
          </a:lstStyle>
          <a:p>
            <a:pPr>
              <a:defRPr/>
            </a:pPr>
            <a:fld id="{1B8B6AA4-67AA-AC40-B84E-D29D5CEAC0A4}" type="slidenum">
              <a:rPr lang="en-US" altLang="en-US"/>
              <a:pPr>
                <a:defRPr/>
              </a:pPr>
              <a:t>‹#›</a:t>
            </a:fld>
            <a:endParaRPr lang="en-US" altLang="en-US" dirty="0"/>
          </a:p>
        </p:txBody>
      </p:sp>
    </p:spTree>
    <p:extLst>
      <p:ext uri="{BB962C8B-B14F-4D97-AF65-F5344CB8AC3E}">
        <p14:creationId xmlns:p14="http://schemas.microsoft.com/office/powerpoint/2010/main" val="3969690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6713" y="169863"/>
            <a:ext cx="2159000" cy="64389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36538" y="169863"/>
            <a:ext cx="6327775" cy="6438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58F7227B-551B-4E41-88E5-D96E57FD9592}"/>
              </a:ext>
            </a:extLst>
          </p:cNvPr>
          <p:cNvSpPr>
            <a:spLocks noGrp="1" noChangeArrowheads="1"/>
          </p:cNvSpPr>
          <p:nvPr>
            <p:ph type="sldNum" sz="quarter" idx="10"/>
          </p:nvPr>
        </p:nvSpPr>
        <p:spPr>
          <a:ln/>
        </p:spPr>
        <p:txBody>
          <a:bodyPr/>
          <a:lstStyle>
            <a:lvl1pPr>
              <a:defRPr/>
            </a:lvl1pPr>
          </a:lstStyle>
          <a:p>
            <a:pPr>
              <a:defRPr/>
            </a:pPr>
            <a:fld id="{CA3805CB-AE2F-0840-9DFC-C65AA9633DCE}" type="slidenum">
              <a:rPr lang="en-US" altLang="en-US"/>
              <a:pPr>
                <a:defRPr/>
              </a:pPr>
              <a:t>‹#›</a:t>
            </a:fld>
            <a:endParaRPr lang="en-US" altLang="en-US" dirty="0"/>
          </a:p>
        </p:txBody>
      </p:sp>
    </p:spTree>
    <p:extLst>
      <p:ext uri="{BB962C8B-B14F-4D97-AF65-F5344CB8AC3E}">
        <p14:creationId xmlns:p14="http://schemas.microsoft.com/office/powerpoint/2010/main" val="581319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2711950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1133894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8"/>
            <a:ext cx="7886700" cy="1500187"/>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B6883E4-7559-9247-A4E1-683F8014FAE1}" type="datetimeFigureOut">
              <a:rPr lang="en-US" smtClean="0"/>
              <a:t>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2376370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6883E4-7559-9247-A4E1-683F8014FAE1}" type="datetimeFigureOut">
              <a:rPr lang="en-US" smtClean="0"/>
              <a:t>1/30/19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1980999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6883E4-7559-9247-A4E1-683F8014FAE1}" type="datetimeFigureOut">
              <a:rPr lang="en-US" smtClean="0"/>
              <a:t>1/30/19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3970051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6883E4-7559-9247-A4E1-683F8014FAE1}" type="datetimeFigureOut">
              <a:rPr lang="en-US" smtClean="0"/>
              <a:t>1/30/19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3615333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6883E4-7559-9247-A4E1-683F8014FAE1}" type="datetimeFigureOut">
              <a:rPr lang="en-US" smtClean="0"/>
              <a:t>1/30/19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13471265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30"/>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6883E4-7559-9247-A4E1-683F8014FAE1}" type="datetimeFigureOut">
              <a:rPr lang="en-US" smtClean="0"/>
              <a:t>1/30/19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2573034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30"/>
            <a:ext cx="462915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6883E4-7559-9247-A4E1-683F8014FAE1}" type="datetimeFigureOut">
              <a:rPr lang="en-US" smtClean="0"/>
              <a:t>1/30/19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6906326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44800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dirty="0"/>
          </a:p>
        </p:txBody>
      </p:sp>
    </p:spTree>
    <p:extLst>
      <p:ext uri="{BB962C8B-B14F-4D97-AF65-F5344CB8AC3E}">
        <p14:creationId xmlns:p14="http://schemas.microsoft.com/office/powerpoint/2010/main" val="27262502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a:blip r:embed="rId2" cstate="print"/>
          <a:srcRect/>
          <a:stretch>
            <a:fillRect/>
          </a:stretch>
        </p:blipFill>
        <p:spPr bwMode="auto">
          <a:xfrm>
            <a:off x="0" y="-7938"/>
            <a:ext cx="9144000" cy="4435476"/>
          </a:xfrm>
          <a:prstGeom prst="rect">
            <a:avLst/>
          </a:prstGeom>
          <a:noFill/>
          <a:ln w="9525">
            <a:noFill/>
            <a:miter lim="800000"/>
            <a:headEnd/>
            <a:tailEnd/>
          </a:ln>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631F7584-3FA4-45E4-B487-86868D35B73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extLst>
      <p:ext uri="{BB962C8B-B14F-4D97-AF65-F5344CB8AC3E}">
        <p14:creationId xmlns:p14="http://schemas.microsoft.com/office/powerpoint/2010/main" val="29019176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3180297-5F8C-49AC-BB02-160AB223F8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697"/>
            <a:ext cx="9144000" cy="4389120"/>
          </a:xfrm>
          <a:prstGeom prst="rect">
            <a:avLst/>
          </a:prstGeom>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hasCustomPrompt="1"/>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dirty="0"/>
              <a:t>2018-2019 track and field Rules Interpreters meeting</a:t>
            </a:r>
          </a:p>
        </p:txBody>
      </p:sp>
      <p:sp>
        <p:nvSpPr>
          <p:cNvPr id="3" name="Subtitle 2"/>
          <p:cNvSpPr>
            <a:spLocks noGrp="1"/>
          </p:cNvSpPr>
          <p:nvPr>
            <p:ph type="subTitle" idx="1" hasCustomPrompt="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January 9-10, 2018 </a:t>
            </a:r>
          </a:p>
        </p:txBody>
      </p:sp>
      <p:pic>
        <p:nvPicPr>
          <p:cNvPr id="11" name="Picture 10" descr="A close up of a logo&#10;&#10;Description generated with very high confidence">
            <a:extLst>
              <a:ext uri="{FF2B5EF4-FFF2-40B4-BE49-F238E27FC236}">
                <a16:creationId xmlns:a16="http://schemas.microsoft.com/office/drawing/2014/main" id="{47EE61B7-6702-438A-B644-E8B1E7F5E69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extLst>
      <p:ext uri="{BB962C8B-B14F-4D97-AF65-F5344CB8AC3E}">
        <p14:creationId xmlns:p14="http://schemas.microsoft.com/office/powerpoint/2010/main" val="11047537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1/30/19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26795078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1/30/19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26696081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1/30/19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52739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1/30/19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41256138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1/30/19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30248254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1/30/19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2290753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98D390-E934-465B-924B-8AE70B20C4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4389120"/>
          </a:xfrm>
          <a:prstGeom prst="rect">
            <a:avLst/>
          </a:prstGeom>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pic>
        <p:nvPicPr>
          <p:cNvPr id="8" name="Picture 7" descr="A close up of a logo&#10;&#10;Description generated with very high confidence">
            <a:extLst>
              <a:ext uri="{FF2B5EF4-FFF2-40B4-BE49-F238E27FC236}">
                <a16:creationId xmlns:a16="http://schemas.microsoft.com/office/drawing/2014/main" id="{8842876F-9EC9-480D-AFF4-C23727350C5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489287" y="4532198"/>
            <a:ext cx="1360379" cy="1297975"/>
          </a:xfrm>
          <a:prstGeom prst="rect">
            <a:avLst/>
          </a:prstGeom>
        </p:spPr>
      </p:pic>
    </p:spTree>
    <p:extLst>
      <p:ext uri="{BB962C8B-B14F-4D97-AF65-F5344CB8AC3E}">
        <p14:creationId xmlns:p14="http://schemas.microsoft.com/office/powerpoint/2010/main" val="9676448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1/30/19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41387120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3054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8">
            <a:extLst>
              <a:ext uri="{FF2B5EF4-FFF2-40B4-BE49-F238E27FC236}">
                <a16:creationId xmlns:a16="http://schemas.microsoft.com/office/drawing/2014/main" id="{6BE0C1B7-4B99-E34C-8526-840A647EC5D7}"/>
              </a:ext>
            </a:extLst>
          </p:cNvPr>
          <p:cNvSpPr>
            <a:spLocks noChangeArrowheads="1"/>
          </p:cNvSpPr>
          <p:nvPr/>
        </p:nvSpPr>
        <p:spPr bwMode="auto">
          <a:xfrm>
            <a:off x="0" y="0"/>
            <a:ext cx="9144000" cy="1408113"/>
          </a:xfrm>
          <a:prstGeom prst="rect">
            <a:avLst/>
          </a:prstGeom>
          <a:solidFill>
            <a:srgbClr val="0037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0000"/>
              </a:solidFill>
            </a:endParaRPr>
          </a:p>
        </p:txBody>
      </p:sp>
      <p:sp>
        <p:nvSpPr>
          <p:cNvPr id="1027" name="Rectangle 2">
            <a:extLst>
              <a:ext uri="{FF2B5EF4-FFF2-40B4-BE49-F238E27FC236}">
                <a16:creationId xmlns:a16="http://schemas.microsoft.com/office/drawing/2014/main" id="{3BA638F0-9F99-CE47-8FD0-B1F3EE8CE5DA}"/>
              </a:ext>
            </a:extLst>
          </p:cNvPr>
          <p:cNvSpPr>
            <a:spLocks noGrp="1" noChangeArrowheads="1"/>
          </p:cNvSpPr>
          <p:nvPr>
            <p:ph type="title"/>
          </p:nvPr>
        </p:nvSpPr>
        <p:spPr bwMode="auto">
          <a:xfrm>
            <a:off x="236538" y="169863"/>
            <a:ext cx="863917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C038C591-97BA-8244-B71F-DB7A6F3EB4D4}"/>
              </a:ext>
            </a:extLst>
          </p:cNvPr>
          <p:cNvSpPr>
            <a:spLocks noGrp="1" noChangeArrowheads="1"/>
          </p:cNvSpPr>
          <p:nvPr>
            <p:ph type="body" idx="1"/>
          </p:nvPr>
        </p:nvSpPr>
        <p:spPr bwMode="auto">
          <a:xfrm>
            <a:off x="1139825" y="1431925"/>
            <a:ext cx="7735888" cy="517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3" name="Rectangle 9">
            <a:extLst>
              <a:ext uri="{FF2B5EF4-FFF2-40B4-BE49-F238E27FC236}">
                <a16:creationId xmlns:a16="http://schemas.microsoft.com/office/drawing/2014/main" id="{F6D68178-E1CB-7341-9F29-E2556AB49F4E}"/>
              </a:ext>
            </a:extLst>
          </p:cNvPr>
          <p:cNvSpPr>
            <a:spLocks noGrp="1" noChangeArrowheads="1"/>
          </p:cNvSpPr>
          <p:nvPr>
            <p:ph type="sldNum" sz="quarter" idx="4"/>
          </p:nvPr>
        </p:nvSpPr>
        <p:spPr bwMode="auto">
          <a:xfrm>
            <a:off x="222250" y="6423025"/>
            <a:ext cx="736600" cy="268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003798"/>
                </a:solidFill>
              </a:defRPr>
            </a:lvl1pPr>
          </a:lstStyle>
          <a:p>
            <a:pPr>
              <a:defRPr/>
            </a:pPr>
            <a:fld id="{1F21A39C-C319-374A-8F3B-A27546D5A23C}" type="slidenum">
              <a:rPr lang="en-US" altLang="en-US"/>
              <a:pPr>
                <a:defRPr/>
              </a:pPr>
              <a:t>‹#›</a:t>
            </a:fld>
            <a:endParaRPr lang="en-US" altLang="en-US" dirty="0"/>
          </a:p>
        </p:txBody>
      </p:sp>
      <p:pic>
        <p:nvPicPr>
          <p:cNvPr id="1030" name="Picture 10" descr="NFHS-Small-Logo-color-Trans">
            <a:extLst>
              <a:ext uri="{FF2B5EF4-FFF2-40B4-BE49-F238E27FC236}">
                <a16:creationId xmlns:a16="http://schemas.microsoft.com/office/drawing/2014/main" id="{5B0792F2-301C-544E-BB71-A4EE11E8370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8450" y="5499100"/>
            <a:ext cx="57626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15" r:id="rId1"/>
    <p:sldLayoutId id="2147484405" r:id="rId2"/>
    <p:sldLayoutId id="2147484406" r:id="rId3"/>
    <p:sldLayoutId id="2147484407" r:id="rId4"/>
    <p:sldLayoutId id="2147484408" r:id="rId5"/>
    <p:sldLayoutId id="2147484409" r:id="rId6"/>
    <p:sldLayoutId id="2147484410" r:id="rId7"/>
    <p:sldLayoutId id="2147484411" r:id="rId8"/>
    <p:sldLayoutId id="2147484412" r:id="rId9"/>
    <p:sldLayoutId id="2147484413" r:id="rId10"/>
    <p:sldLayoutId id="214748441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Arial Black" pitchFamily="34" charset="0"/>
        </a:defRPr>
      </a:lvl2pPr>
      <a:lvl3pPr algn="ctr" rtl="0" eaLnBrk="0" fontAlgn="base" hangingPunct="0">
        <a:spcBef>
          <a:spcPct val="0"/>
        </a:spcBef>
        <a:spcAft>
          <a:spcPct val="0"/>
        </a:spcAft>
        <a:defRPr sz="3600">
          <a:solidFill>
            <a:schemeClr val="bg1"/>
          </a:solidFill>
          <a:latin typeface="Arial Black" pitchFamily="34" charset="0"/>
        </a:defRPr>
      </a:lvl3pPr>
      <a:lvl4pPr algn="ctr" rtl="0" eaLnBrk="0" fontAlgn="base" hangingPunct="0">
        <a:spcBef>
          <a:spcPct val="0"/>
        </a:spcBef>
        <a:spcAft>
          <a:spcPct val="0"/>
        </a:spcAft>
        <a:defRPr sz="3600">
          <a:solidFill>
            <a:schemeClr val="bg1"/>
          </a:solidFill>
          <a:latin typeface="Arial Black" pitchFamily="34" charset="0"/>
        </a:defRPr>
      </a:lvl4pPr>
      <a:lvl5pPr algn="ctr" rtl="0" eaLnBrk="0" fontAlgn="base" hangingPunct="0">
        <a:spcBef>
          <a:spcPct val="0"/>
        </a:spcBef>
        <a:spcAft>
          <a:spcPct val="0"/>
        </a:spcAft>
        <a:defRPr sz="3600">
          <a:solidFill>
            <a:schemeClr val="bg1"/>
          </a:solidFill>
          <a:latin typeface="Arial Black" pitchFamily="34" charset="0"/>
        </a:defRPr>
      </a:lvl5pPr>
      <a:lvl6pPr marL="457200" algn="ctr" rtl="0" eaLnBrk="1" fontAlgn="base" hangingPunct="1">
        <a:spcBef>
          <a:spcPct val="0"/>
        </a:spcBef>
        <a:spcAft>
          <a:spcPct val="0"/>
        </a:spcAft>
        <a:defRPr sz="3600">
          <a:solidFill>
            <a:schemeClr val="bg1"/>
          </a:solidFill>
          <a:latin typeface="Arial Black" pitchFamily="34" charset="0"/>
        </a:defRPr>
      </a:lvl6pPr>
      <a:lvl7pPr marL="914400" algn="ctr" rtl="0" eaLnBrk="1" fontAlgn="base" hangingPunct="1">
        <a:spcBef>
          <a:spcPct val="0"/>
        </a:spcBef>
        <a:spcAft>
          <a:spcPct val="0"/>
        </a:spcAft>
        <a:defRPr sz="3600">
          <a:solidFill>
            <a:schemeClr val="bg1"/>
          </a:solidFill>
          <a:latin typeface="Arial Black" pitchFamily="34" charset="0"/>
        </a:defRPr>
      </a:lvl7pPr>
      <a:lvl8pPr marL="1371600" algn="ctr" rtl="0" eaLnBrk="1" fontAlgn="base" hangingPunct="1">
        <a:spcBef>
          <a:spcPct val="0"/>
        </a:spcBef>
        <a:spcAft>
          <a:spcPct val="0"/>
        </a:spcAft>
        <a:defRPr sz="3600">
          <a:solidFill>
            <a:schemeClr val="bg1"/>
          </a:solidFill>
          <a:latin typeface="Arial Black" pitchFamily="34" charset="0"/>
        </a:defRPr>
      </a:lvl8pPr>
      <a:lvl9pPr marL="1828800" algn="ctr" rtl="0" eaLnBrk="1" fontAlgn="base" hangingPunct="1">
        <a:spcBef>
          <a:spcPct val="0"/>
        </a:spcBef>
        <a:spcAft>
          <a:spcPct val="0"/>
        </a:spcAft>
        <a:defRPr sz="3600">
          <a:solidFill>
            <a:schemeClr val="bg1"/>
          </a:solidFill>
          <a:latin typeface="Arial Black" pitchFamily="34" charset="0"/>
        </a:defRPr>
      </a:lvl9pPr>
    </p:titleStyle>
    <p:bodyStyle>
      <a:lvl1pPr marL="284163" indent="-284163" algn="l" rtl="0" eaLnBrk="0" fontAlgn="base" hangingPunct="0">
        <a:spcBef>
          <a:spcPct val="20000"/>
        </a:spcBef>
        <a:spcAft>
          <a:spcPct val="0"/>
        </a:spcAft>
        <a:buClr>
          <a:srgbClr val="003798"/>
        </a:buClr>
        <a:buFont typeface="Wingdings" pitchFamily="2" charset="2"/>
        <a:buChar char="§"/>
        <a:defRPr sz="2800">
          <a:solidFill>
            <a:schemeClr val="tx1"/>
          </a:solidFill>
          <a:latin typeface="+mn-lt"/>
          <a:ea typeface="+mn-ea"/>
          <a:cs typeface="+mn-cs"/>
        </a:defRPr>
      </a:lvl1pPr>
      <a:lvl2pPr marL="685800" indent="-228600" algn="l" rtl="0" eaLnBrk="0" fontAlgn="base" hangingPunct="0">
        <a:spcBef>
          <a:spcPct val="20000"/>
        </a:spcBef>
        <a:spcAft>
          <a:spcPct val="0"/>
        </a:spcAft>
        <a:buClr>
          <a:srgbClr val="D21034"/>
        </a:buClr>
        <a:buChar char="•"/>
        <a:defRPr sz="2600">
          <a:solidFill>
            <a:schemeClr val="tx1"/>
          </a:solidFill>
          <a:latin typeface="+mn-lt"/>
        </a:defRPr>
      </a:lvl2pPr>
      <a:lvl3pPr marL="1143000" indent="-228600" algn="l" rtl="0" eaLnBrk="0" fontAlgn="base" hangingPunct="0">
        <a:spcBef>
          <a:spcPct val="20000"/>
        </a:spcBef>
        <a:spcAft>
          <a:spcPct val="0"/>
        </a:spcAft>
        <a:buClr>
          <a:srgbClr val="FFCE00"/>
        </a:buClr>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405893"/>
            <a:ext cx="7886700" cy="128479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6883E4-7559-9247-A4E1-683F8014FAE1}" type="datetimeFigureOut">
              <a:rPr lang="en-US" smtClean="0"/>
              <a:t>1/30/19</a:t>
            </a:fld>
            <a:endParaRPr lang="en-US" dirty="0"/>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5977E0-39F7-8B40-9EAD-2BFAF4AFD14C}" type="slidenum">
              <a:rPr lang="en-US" smtClean="0"/>
              <a:t>‹#›</a:t>
            </a:fld>
            <a:endParaRPr lang="en-US" dirty="0"/>
          </a:p>
        </p:txBody>
      </p:sp>
      <p:sp>
        <p:nvSpPr>
          <p:cNvPr id="7" name="Rectangle 6">
            <a:extLst>
              <a:ext uri="{FF2B5EF4-FFF2-40B4-BE49-F238E27FC236}">
                <a16:creationId xmlns:a16="http://schemas.microsoft.com/office/drawing/2014/main" id="{D9055577-172F-6A45-848D-D5F7BD94BF01}"/>
              </a:ext>
            </a:extLst>
          </p:cNvPr>
          <p:cNvSpPr/>
          <p:nvPr userDrawn="1"/>
        </p:nvSpPr>
        <p:spPr>
          <a:xfrm>
            <a:off x="206479" y="221227"/>
            <a:ext cx="8731045" cy="6460004"/>
          </a:xfrm>
          <a:prstGeom prst="rect">
            <a:avLst/>
          </a:prstGeom>
          <a:noFill/>
          <a:ln w="444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TextBox 7">
            <a:extLst>
              <a:ext uri="{FF2B5EF4-FFF2-40B4-BE49-F238E27FC236}">
                <a16:creationId xmlns:a16="http://schemas.microsoft.com/office/drawing/2014/main" id="{1385DF02-202A-7F4D-B5C9-82510A250E7C}"/>
              </a:ext>
            </a:extLst>
          </p:cNvPr>
          <p:cNvSpPr txBox="1"/>
          <p:nvPr userDrawn="1"/>
        </p:nvSpPr>
        <p:spPr>
          <a:xfrm>
            <a:off x="0" y="6474233"/>
            <a:ext cx="9144000" cy="369332"/>
          </a:xfrm>
          <a:prstGeom prst="rect">
            <a:avLst/>
          </a:prstGeom>
          <a:noFill/>
        </p:spPr>
        <p:txBody>
          <a:bodyPr wrap="square" rtlCol="0">
            <a:spAutoFit/>
          </a:bodyPr>
          <a:lstStyle/>
          <a:p>
            <a:pPr algn="ctr"/>
            <a:r>
              <a:rPr lang="en-US" sz="1800" b="1" i="1" dirty="0">
                <a:solidFill>
                  <a:schemeClr val="accent2"/>
                </a:solidFill>
              </a:rPr>
              <a:t>Inspiring individuals, encouraging excellence through education-based athletics</a:t>
            </a:r>
          </a:p>
        </p:txBody>
      </p:sp>
      <p:sp>
        <p:nvSpPr>
          <p:cNvPr id="11" name="TextBox 10">
            <a:extLst>
              <a:ext uri="{FF2B5EF4-FFF2-40B4-BE49-F238E27FC236}">
                <a16:creationId xmlns:a16="http://schemas.microsoft.com/office/drawing/2014/main" id="{AA430A08-A518-0740-B66F-5B62AA9C8844}"/>
              </a:ext>
            </a:extLst>
          </p:cNvPr>
          <p:cNvSpPr txBox="1"/>
          <p:nvPr userDrawn="1"/>
        </p:nvSpPr>
        <p:spPr>
          <a:xfrm>
            <a:off x="628649" y="36561"/>
            <a:ext cx="7886700" cy="369332"/>
          </a:xfrm>
          <a:prstGeom prst="rect">
            <a:avLst/>
          </a:prstGeom>
          <a:noFill/>
        </p:spPr>
        <p:txBody>
          <a:bodyPr wrap="square" rtlCol="0">
            <a:spAutoFit/>
          </a:bodyPr>
          <a:lstStyle/>
          <a:p>
            <a:pPr algn="ctr"/>
            <a:r>
              <a:rPr lang="en-US" sz="1800" b="1" i="0" dirty="0">
                <a:solidFill>
                  <a:schemeClr val="accent2"/>
                </a:solidFill>
              </a:rPr>
              <a:t>North Carolina High School Athletic Association</a:t>
            </a:r>
          </a:p>
        </p:txBody>
      </p:sp>
    </p:spTree>
    <p:extLst>
      <p:ext uri="{BB962C8B-B14F-4D97-AF65-F5344CB8AC3E}">
        <p14:creationId xmlns:p14="http://schemas.microsoft.com/office/powerpoint/2010/main" val="3422383403"/>
      </p:ext>
    </p:extLst>
  </p:cSld>
  <p:clrMap bg1="lt1" tx1="dk1" bg2="lt2" tx2="dk2" accent1="accent1" accent2="accent2" accent3="accent3" accent4="accent4" accent5="accent5" accent6="accent6" hlink="hlink" folHlink="folHlink"/>
  <p:sldLayoutIdLst>
    <p:sldLayoutId id="2147484418" r:id="rId1"/>
    <p:sldLayoutId id="2147484419" r:id="rId2"/>
    <p:sldLayoutId id="2147484420" r:id="rId3"/>
    <p:sldLayoutId id="2147484421" r:id="rId4"/>
    <p:sldLayoutId id="2147484422" r:id="rId5"/>
    <p:sldLayoutId id="2147484423" r:id="rId6"/>
    <p:sldLayoutId id="2147484424" r:id="rId7"/>
    <p:sldLayoutId id="2147484425" r:id="rId8"/>
    <p:sldLayoutId id="2147484426" r:id="rId9"/>
    <p:sldLayoutId id="2147484427" r:id="rId10"/>
    <p:sldLayoutId id="2147484428"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100138" y="1989138"/>
            <a:ext cx="7875587"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82700" y="65166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1/30/19</a:t>
            </a:fld>
            <a:endParaRPr lang="en-US"/>
          </a:p>
        </p:txBody>
      </p:sp>
      <p:sp>
        <p:nvSpPr>
          <p:cNvPr id="5" name="Footer Placeholder 4"/>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6257925" y="6516688"/>
            <a:ext cx="10414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503238" y="855663"/>
            <a:ext cx="849312"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1" name="Picture 10" descr="A close up of a logo&#10;&#10;Description generated with very high confidence">
            <a:extLst>
              <a:ext uri="{FF2B5EF4-FFF2-40B4-BE49-F238E27FC236}">
                <a16:creationId xmlns:a16="http://schemas.microsoft.com/office/drawing/2014/main" id="{68089F09-2C4C-42AC-934A-7C9E6509AB7E}"/>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36222" t="32608" r="36425" b="33617"/>
          <a:stretch/>
        </p:blipFill>
        <p:spPr>
          <a:xfrm>
            <a:off x="157156" y="5900741"/>
            <a:ext cx="985829" cy="940607"/>
          </a:xfrm>
          <a:prstGeom prst="rect">
            <a:avLst/>
          </a:prstGeom>
        </p:spPr>
      </p:pic>
    </p:spTree>
    <p:extLst>
      <p:ext uri="{BB962C8B-B14F-4D97-AF65-F5344CB8AC3E}">
        <p14:creationId xmlns:p14="http://schemas.microsoft.com/office/powerpoint/2010/main" val="3611154364"/>
      </p:ext>
    </p:extLst>
  </p:cSld>
  <p:clrMap bg1="lt1" tx1="dk1" bg2="lt2" tx2="dk2" accent1="accent1" accent2="accent2" accent3="accent3" accent4="accent4" accent5="accent5" accent6="accent6" hlink="hlink" folHlink="folHlink"/>
  <p:sldLayoutIdLst>
    <p:sldLayoutId id="2147484430" r:id="rId1"/>
    <p:sldLayoutId id="2147484431" r:id="rId2"/>
    <p:sldLayoutId id="2147484432" r:id="rId3"/>
    <p:sldLayoutId id="2147484433" r:id="rId4"/>
    <p:sldLayoutId id="2147484434" r:id="rId5"/>
    <p:sldLayoutId id="2147484435" r:id="rId6"/>
    <p:sldLayoutId id="2147484436" r:id="rId7"/>
    <p:sldLayoutId id="2147484437" r:id="rId8"/>
    <p:sldLayoutId id="2147484438" r:id="rId9"/>
    <p:sldLayoutId id="2147484439" r:id="rId10"/>
    <p:sldLayoutId id="2147484440" r:id="rId11"/>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g"/><Relationship Id="rId4" Type="http://schemas.openxmlformats.org/officeDocument/2006/relationships/image" Target="../media/image9.tiff"/><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18" Type="http://schemas.openxmlformats.org/officeDocument/2006/relationships/image" Target="../media/image32.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notesSlide" Target="../notesSlides/notesSlide6.xml"/><Relationship Id="rId16" Type="http://schemas.openxmlformats.org/officeDocument/2006/relationships/image" Target="../media/image30.jpeg"/><Relationship Id="rId20" Type="http://schemas.openxmlformats.org/officeDocument/2006/relationships/image" Target="../media/image34.jpeg"/><Relationship Id="rId1" Type="http://schemas.openxmlformats.org/officeDocument/2006/relationships/slideLayout" Target="../slideLayouts/slideLayout25.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5" Type="http://schemas.openxmlformats.org/officeDocument/2006/relationships/image" Target="../media/image29.jpeg"/><Relationship Id="rId10" Type="http://schemas.openxmlformats.org/officeDocument/2006/relationships/image" Target="../media/image24.jpeg"/><Relationship Id="rId19" Type="http://schemas.openxmlformats.org/officeDocument/2006/relationships/image" Target="../media/image33.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8.xml"/><Relationship Id="rId1" Type="http://schemas.openxmlformats.org/officeDocument/2006/relationships/slideLayout" Target="../slideLayouts/slideLayout32.xml"/><Relationship Id="rId4" Type="http://schemas.openxmlformats.org/officeDocument/2006/relationships/image" Target="../media/image36.jpg"/></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9.jpeg"/><Relationship Id="rId7"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hyperlink" Target="https://www.usatf.org/groups/officials/newsletters/" TargetMode="External"/><Relationship Id="rId4" Type="http://schemas.openxmlformats.org/officeDocument/2006/relationships/hyperlink" Target="http://www.nfhs.org/track.aspx"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3" Type="http://schemas.openxmlformats.org/officeDocument/2006/relationships/hyperlink" Target="https://www1.arbitersports.com/front/105416/Site" TargetMode="External"/><Relationship Id="rId2" Type="http://schemas.openxmlformats.org/officeDocument/2006/relationships/notesSlide" Target="../notesSlides/notesSlide35.xml"/><Relationship Id="rId1" Type="http://schemas.openxmlformats.org/officeDocument/2006/relationships/slideLayout" Target="../slideLayouts/slideLayout32.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33.xml"/><Relationship Id="rId5" Type="http://schemas.openxmlformats.org/officeDocument/2006/relationships/image" Target="../media/image49.wmf"/><Relationship Id="rId4" Type="http://schemas.openxmlformats.org/officeDocument/2006/relationships/image" Target="../media/image48.wmf"/></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33.xml"/><Relationship Id="rId6" Type="http://schemas.openxmlformats.org/officeDocument/2006/relationships/image" Target="../media/image51.wmf"/><Relationship Id="rId5" Type="http://schemas.openxmlformats.org/officeDocument/2006/relationships/image" Target="../media/image49.wmf"/><Relationship Id="rId4" Type="http://schemas.openxmlformats.org/officeDocument/2006/relationships/image" Target="../media/image48.wm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33.xml"/><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hyperlink" Target="mailto:jcreasy@milesplit.com" TargetMode="External"/><Relationship Id="rId2" Type="http://schemas.openxmlformats.org/officeDocument/2006/relationships/notesSlide" Target="../notesSlides/notesSlide72.xml"/><Relationship Id="rId1" Type="http://schemas.openxmlformats.org/officeDocument/2006/relationships/slideLayout" Target="../slideLayouts/slideLayout13.xml"/><Relationship Id="rId4" Type="http://schemas.openxmlformats.org/officeDocument/2006/relationships/hyperlink" Target="mailto:jason.creasy11@gmail.com" TargetMode="Externa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4716462"/>
            <a:ext cx="7886700" cy="1284796"/>
          </a:xfrm>
        </p:spPr>
        <p:txBody>
          <a:bodyPr>
            <a:normAutofit fontScale="90000"/>
          </a:bodyPr>
          <a:lstStyle/>
          <a:p>
            <a:pPr algn="ctr"/>
            <a:r>
              <a:rPr lang="en-US" sz="2000" b="1" i="1" dirty="0">
                <a:latin typeface="Cambria" charset="0"/>
                <a:ea typeface="Cambria" charset="0"/>
                <a:cs typeface="Cambria" charset="0"/>
              </a:rPr>
              <a:t>Presented by:</a:t>
            </a:r>
            <a:br>
              <a:rPr lang="en-US" sz="2000" b="1" i="1" dirty="0">
                <a:latin typeface="Cambria" charset="0"/>
                <a:ea typeface="Cambria" charset="0"/>
                <a:cs typeface="Cambria" charset="0"/>
              </a:rPr>
            </a:br>
            <a:br>
              <a:rPr lang="en-US" sz="2000" b="1" dirty="0">
                <a:latin typeface="Cambria" charset="0"/>
                <a:ea typeface="Cambria" charset="0"/>
                <a:cs typeface="Cambria" charset="0"/>
              </a:rPr>
            </a:br>
            <a:r>
              <a:rPr lang="en-US" sz="2000" b="1" dirty="0" err="1">
                <a:latin typeface="Cambria" charset="0"/>
                <a:ea typeface="Cambria" charset="0"/>
                <a:cs typeface="Cambria" charset="0"/>
              </a:rPr>
              <a:t>Chiquana</a:t>
            </a:r>
            <a:r>
              <a:rPr lang="en-US" sz="2000" b="1" dirty="0">
                <a:latin typeface="Cambria" charset="0"/>
                <a:ea typeface="Cambria" charset="0"/>
                <a:cs typeface="Cambria" charset="0"/>
              </a:rPr>
              <a:t> Dancy</a:t>
            </a:r>
            <a:br>
              <a:rPr lang="en-US" sz="2000" b="1" dirty="0">
                <a:latin typeface="Cambria" charset="0"/>
                <a:ea typeface="Cambria" charset="0"/>
                <a:cs typeface="Cambria" charset="0"/>
              </a:rPr>
            </a:br>
            <a:r>
              <a:rPr lang="en-US" sz="2000" b="1" dirty="0">
                <a:latin typeface="Cambria" charset="0"/>
                <a:ea typeface="Cambria" charset="0"/>
                <a:cs typeface="Cambria" charset="0"/>
              </a:rPr>
              <a:t>Director of Sports &amp; Student Programs</a:t>
            </a:r>
            <a:br>
              <a:rPr lang="en-US" b="1" dirty="0">
                <a:latin typeface="Cambria" charset="0"/>
                <a:ea typeface="Cambria" charset="0"/>
                <a:cs typeface="Cambria" charset="0"/>
              </a:rPr>
            </a:br>
            <a:endParaRPr lang="en-US" b="1" dirty="0"/>
          </a:p>
        </p:txBody>
      </p:sp>
      <p:pic>
        <p:nvPicPr>
          <p:cNvPr id="4" name="Picture 3">
            <a:extLst>
              <a:ext uri="{FF2B5EF4-FFF2-40B4-BE49-F238E27FC236}">
                <a16:creationId xmlns:a16="http://schemas.microsoft.com/office/drawing/2014/main" id="{76328966-F671-1B41-9DF1-B517BBD0C0DE}"/>
              </a:ext>
            </a:extLst>
          </p:cNvPr>
          <p:cNvPicPr>
            <a:picLocks noChangeAspect="1"/>
          </p:cNvPicPr>
          <p:nvPr/>
        </p:nvPicPr>
        <p:blipFill>
          <a:blip r:embed="rId3"/>
          <a:stretch>
            <a:fillRect/>
          </a:stretch>
        </p:blipFill>
        <p:spPr>
          <a:xfrm>
            <a:off x="4026744" y="546101"/>
            <a:ext cx="1090511" cy="1490824"/>
          </a:xfrm>
          <a:prstGeom prst="rect">
            <a:avLst/>
          </a:prstGeom>
        </p:spPr>
      </p:pic>
      <p:sp>
        <p:nvSpPr>
          <p:cNvPr id="6" name="Content Placeholder 5">
            <a:extLst>
              <a:ext uri="{FF2B5EF4-FFF2-40B4-BE49-F238E27FC236}">
                <a16:creationId xmlns:a16="http://schemas.microsoft.com/office/drawing/2014/main" id="{0A631218-DC6E-2947-BAB1-BC18B6EF55AC}"/>
              </a:ext>
            </a:extLst>
          </p:cNvPr>
          <p:cNvSpPr>
            <a:spLocks noGrp="1"/>
          </p:cNvSpPr>
          <p:nvPr>
            <p:ph idx="1"/>
          </p:nvPr>
        </p:nvSpPr>
        <p:spPr>
          <a:xfrm>
            <a:off x="628649" y="762000"/>
            <a:ext cx="7886700" cy="3738563"/>
          </a:xfrm>
        </p:spPr>
        <p:txBody>
          <a:bodyPr/>
          <a:lstStyle/>
          <a:p>
            <a:pPr marL="0" indent="0">
              <a:buNone/>
            </a:pPr>
            <a:endParaRPr lang="en-US" b="1" dirty="0"/>
          </a:p>
          <a:p>
            <a:pPr marL="0" indent="0">
              <a:buNone/>
            </a:pPr>
            <a:endParaRPr lang="en-US" b="1" dirty="0"/>
          </a:p>
          <a:p>
            <a:pPr marL="0" indent="0">
              <a:buNone/>
            </a:pPr>
            <a:endParaRPr lang="en-US" b="1" dirty="0"/>
          </a:p>
          <a:p>
            <a:pPr marL="0" indent="0" algn="ctr">
              <a:buNone/>
            </a:pPr>
            <a:r>
              <a:rPr lang="en-US" sz="6000" b="1" dirty="0"/>
              <a:t>2018-19 Track &amp; Field </a:t>
            </a:r>
            <a:br>
              <a:rPr lang="en-US" sz="6000" b="1" dirty="0"/>
            </a:br>
            <a:r>
              <a:rPr lang="en-US" sz="6000" b="1" dirty="0"/>
              <a:t>Rules &amp; Regulations</a:t>
            </a:r>
            <a:endParaRPr lang="en-US" sz="6000" dirty="0"/>
          </a:p>
        </p:txBody>
      </p:sp>
    </p:spTree>
    <p:extLst>
      <p:ext uri="{BB962C8B-B14F-4D97-AF65-F5344CB8AC3E}">
        <p14:creationId xmlns:p14="http://schemas.microsoft.com/office/powerpoint/2010/main" val="3186846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370E8-8C7E-4156-93A2-499CBAC0E6C4}"/>
              </a:ext>
            </a:extLst>
          </p:cNvPr>
          <p:cNvSpPr>
            <a:spLocks noGrp="1"/>
          </p:cNvSpPr>
          <p:nvPr>
            <p:ph type="ctrTitle"/>
          </p:nvPr>
        </p:nvSpPr>
        <p:spPr/>
        <p:txBody>
          <a:bodyPr/>
          <a:lstStyle/>
          <a:p>
            <a:r>
              <a:rPr lang="en-US" dirty="0"/>
              <a:t>2019 NFHS Track and field rules </a:t>
            </a:r>
            <a:r>
              <a:rPr lang="en-US" dirty="0" err="1"/>
              <a:t>powerpoint</a:t>
            </a:r>
            <a:endParaRPr lang="en-US" dirty="0"/>
          </a:p>
        </p:txBody>
      </p:sp>
      <p:sp>
        <p:nvSpPr>
          <p:cNvPr id="3" name="Subtitle 2">
            <a:extLst>
              <a:ext uri="{FF2B5EF4-FFF2-40B4-BE49-F238E27FC236}">
                <a16:creationId xmlns:a16="http://schemas.microsoft.com/office/drawing/2014/main" id="{DB3B2EAB-33CB-420F-A3A4-E561504E953C}"/>
              </a:ext>
            </a:extLst>
          </p:cNvPr>
          <p:cNvSpPr>
            <a:spLocks noGrp="1"/>
          </p:cNvSpPr>
          <p:nvPr>
            <p:ph type="subTitle" idx="1"/>
          </p:nvPr>
        </p:nvSpPr>
        <p:spPr/>
        <p:txBody>
          <a:bodyPr/>
          <a:lstStyle/>
          <a:p>
            <a:r>
              <a:rPr lang="en-US" dirty="0"/>
              <a:t>Rules Changes</a:t>
            </a:r>
          </a:p>
          <a:p>
            <a:r>
              <a:rPr lang="en-US" dirty="0"/>
              <a:t>Major Editorial Changes </a:t>
            </a:r>
          </a:p>
          <a:p>
            <a:r>
              <a:rPr lang="en-US" dirty="0"/>
              <a:t>Points of Emphasis</a:t>
            </a:r>
          </a:p>
        </p:txBody>
      </p:sp>
    </p:spTree>
    <p:extLst>
      <p:ext uri="{BB962C8B-B14F-4D97-AF65-F5344CB8AC3E}">
        <p14:creationId xmlns:p14="http://schemas.microsoft.com/office/powerpoint/2010/main" val="1174199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National Federation of </a:t>
            </a:r>
            <a:br>
              <a:rPr lang="en-US"/>
            </a:br>
            <a:r>
              <a:rPr lang="en-US"/>
              <a:t>State High School Associations</a:t>
            </a:r>
            <a:endParaRPr lang="en-US" dirty="0"/>
          </a:p>
        </p:txBody>
      </p:sp>
      <p:sp>
        <p:nvSpPr>
          <p:cNvPr id="3" name="Content Placeholder 2"/>
          <p:cNvSpPr>
            <a:spLocks noGrp="1"/>
          </p:cNvSpPr>
          <p:nvPr>
            <p:ph sz="half" idx="1"/>
          </p:nvPr>
        </p:nvSpPr>
        <p:spPr>
          <a:xfrm>
            <a:off x="791142" y="1950044"/>
            <a:ext cx="7170010" cy="4525963"/>
          </a:xfrm>
        </p:spPr>
        <p:txBody>
          <a:bodyPr/>
          <a:lstStyle/>
          <a:p>
            <a:r>
              <a:rPr lang="en-US" dirty="0"/>
              <a:t>NFHS (located in Indianapolis, IN – Est. 1920):</a:t>
            </a:r>
          </a:p>
          <a:p>
            <a:pPr lvl="1"/>
            <a:r>
              <a:rPr lang="en-US" dirty="0"/>
              <a:t>National leadership organization for high school sports and fine arts activities;</a:t>
            </a:r>
          </a:p>
          <a:p>
            <a:pPr lvl="1"/>
            <a:r>
              <a:rPr lang="en-US" dirty="0"/>
              <a:t>National authority on interscholastic </a:t>
            </a:r>
            <a:br>
              <a:rPr lang="en-US" dirty="0"/>
            </a:br>
            <a:r>
              <a:rPr lang="en-US" dirty="0"/>
              <a:t>activity programs.</a:t>
            </a:r>
          </a:p>
          <a:p>
            <a:pPr lvl="1"/>
            <a:r>
              <a:rPr lang="en-US" dirty="0"/>
              <a:t>Conducts national meetings;</a:t>
            </a:r>
          </a:p>
          <a:p>
            <a:pPr lvl="1"/>
            <a:r>
              <a:rPr lang="en-US" dirty="0"/>
              <a:t>Sanctions interstate events;</a:t>
            </a:r>
          </a:p>
          <a:p>
            <a:pPr lvl="1"/>
            <a:r>
              <a:rPr lang="en-US" dirty="0"/>
              <a:t>Produces national publication for </a:t>
            </a:r>
            <a:br>
              <a:rPr lang="en-US" dirty="0"/>
            </a:br>
            <a:r>
              <a:rPr lang="en-US" dirty="0"/>
              <a:t>high school administrators;</a:t>
            </a:r>
          </a:p>
          <a:p>
            <a:pPr lvl="1"/>
            <a:r>
              <a:rPr lang="en-US" dirty="0"/>
              <a:t>National source for interscholastic coach </a:t>
            </a:r>
            <a:br>
              <a:rPr lang="en-US" dirty="0"/>
            </a:br>
            <a:r>
              <a:rPr lang="en-US" dirty="0"/>
              <a:t>training and national information center.</a:t>
            </a:r>
          </a:p>
          <a:p>
            <a:endParaRPr lang="en-US" dirty="0"/>
          </a:p>
          <a:p>
            <a:endParaRPr lang="en-US" dirty="0"/>
          </a:p>
        </p:txBody>
      </p:sp>
      <p:sp>
        <p:nvSpPr>
          <p:cNvPr id="8"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710807" y="3427872"/>
            <a:ext cx="2188006" cy="2596913"/>
          </a:xfrm>
        </p:spPr>
      </p:pic>
    </p:spTree>
    <p:extLst>
      <p:ext uri="{BB962C8B-B14F-4D97-AF65-F5344CB8AC3E}">
        <p14:creationId xmlns:p14="http://schemas.microsoft.com/office/powerpoint/2010/main" val="179533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3" name="Content Placeholder 2"/>
          <p:cNvSpPr>
            <a:spLocks noGrp="1"/>
          </p:cNvSpPr>
          <p:nvPr>
            <p:ph idx="1"/>
          </p:nvPr>
        </p:nvSpPr>
        <p:spPr/>
        <p:txBody>
          <a:bodyPr/>
          <a:lstStyle/>
          <a:p>
            <a:r>
              <a:rPr lang="en-US" dirty="0"/>
              <a:t>Membership = 50 member state associations and D.C.</a:t>
            </a:r>
          </a:p>
          <a:p>
            <a:r>
              <a:rPr lang="en-US" dirty="0"/>
              <a:t>NFHS reaches more than 19,000 high schools and 12 million participants in high school activity programs, including more than 7.8 million in high school sports.</a:t>
            </a:r>
          </a:p>
        </p:txBody>
      </p:sp>
      <p:sp>
        <p:nvSpPr>
          <p:cNvPr id="8"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7" name="Picture 2" descr="C:\Users\mkosk\Desktop\Revised USA map with colors.jpg"/>
          <p:cNvPicPr>
            <a:picLocks noChangeAspect="1" noChangeArrowheads="1"/>
          </p:cNvPicPr>
          <p:nvPr/>
        </p:nvPicPr>
        <p:blipFill>
          <a:blip r:embed="rId3" cstate="print">
            <a:extLst>
              <a:ext uri="{28A0092B-C50C-407E-A947-70E740481C1C}">
                <a14:useLocalDpi xmlns:a14="http://schemas.microsoft.com/office/drawing/2010/main" val="0"/>
              </a:ext>
            </a:extLst>
          </a:blip>
          <a:srcRect l="1601" t="4256" r="2832" b="8511"/>
          <a:stretch>
            <a:fillRect/>
          </a:stretch>
        </p:blipFill>
        <p:spPr bwMode="auto">
          <a:xfrm>
            <a:off x="2122414" y="3739312"/>
            <a:ext cx="5112172" cy="258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689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Rules Review Committee</a:t>
            </a:r>
          </a:p>
        </p:txBody>
      </p:sp>
      <p:sp>
        <p:nvSpPr>
          <p:cNvPr id="3" name="Content Placeholder 2"/>
          <p:cNvSpPr>
            <a:spLocks noGrp="1"/>
          </p:cNvSpPr>
          <p:nvPr>
            <p:ph idx="1"/>
          </p:nvPr>
        </p:nvSpPr>
        <p:spPr>
          <a:xfrm>
            <a:off x="1100138" y="1989139"/>
            <a:ext cx="7875587" cy="2451940"/>
          </a:xfrm>
        </p:spPr>
        <p:txBody>
          <a:bodyPr/>
          <a:lstStyle/>
          <a:p>
            <a:pPr marL="0" indent="0">
              <a:buNone/>
            </a:pPr>
            <a:r>
              <a:rPr 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a:p>
            <a:endParaRPr lang="en-US" dirty="0"/>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l="17571" t="2250" r="5913" b="38030"/>
          <a:stretch/>
        </p:blipFill>
        <p:spPr>
          <a:xfrm>
            <a:off x="8100679" y="4612004"/>
            <a:ext cx="875046" cy="1024425"/>
          </a:xfrm>
          <a:prstGeom prst="rect">
            <a:avLst/>
          </a:prstGeom>
        </p:spPr>
      </p:pic>
      <p:pic>
        <p:nvPicPr>
          <p:cNvPr id="22" name="Picture 21"/>
          <p:cNvPicPr>
            <a:picLocks noChangeAspect="1"/>
          </p:cNvPicPr>
          <p:nvPr/>
        </p:nvPicPr>
        <p:blipFill rotWithShape="1">
          <a:blip r:embed="rId4" cstate="print">
            <a:extLst>
              <a:ext uri="{28A0092B-C50C-407E-A947-70E740481C1C}">
                <a14:useLocalDpi xmlns:a14="http://schemas.microsoft.com/office/drawing/2010/main" val="0"/>
              </a:ext>
            </a:extLst>
          </a:blip>
          <a:srcRect l="5853" t="11514" r="15107" b="20281"/>
          <a:stretch/>
        </p:blipFill>
        <p:spPr>
          <a:xfrm>
            <a:off x="6284194" y="4612004"/>
            <a:ext cx="875046" cy="1020030"/>
          </a:xfrm>
          <a:prstGeom prst="rect">
            <a:avLst/>
          </a:prstGeom>
        </p:spPr>
      </p:pic>
      <p:pic>
        <p:nvPicPr>
          <p:cNvPr id="24" name="Picture 23"/>
          <p:cNvPicPr>
            <a:picLocks noChangeAspect="1"/>
          </p:cNvPicPr>
          <p:nvPr/>
        </p:nvPicPr>
        <p:blipFill rotWithShape="1">
          <a:blip r:embed="rId5" cstate="print">
            <a:extLst>
              <a:ext uri="{28A0092B-C50C-407E-A947-70E740481C1C}">
                <a14:useLocalDpi xmlns:a14="http://schemas.microsoft.com/office/drawing/2010/main" val="0"/>
              </a:ext>
            </a:extLst>
          </a:blip>
          <a:srcRect l="7959" t="9295" r="17380" b="32835"/>
          <a:stretch/>
        </p:blipFill>
        <p:spPr>
          <a:xfrm>
            <a:off x="2711213" y="4612004"/>
            <a:ext cx="875045" cy="1014954"/>
          </a:xfrm>
          <a:prstGeom prst="rect">
            <a:avLst/>
          </a:prstGeom>
        </p:spPr>
      </p:pic>
      <p:pic>
        <p:nvPicPr>
          <p:cNvPr id="25" name="Picture 24"/>
          <p:cNvPicPr>
            <a:picLocks noChangeAspect="1"/>
          </p:cNvPicPr>
          <p:nvPr/>
        </p:nvPicPr>
        <p:blipFill rotWithShape="1">
          <a:blip r:embed="rId6" cstate="print">
            <a:extLst>
              <a:ext uri="{28A0092B-C50C-407E-A947-70E740481C1C}">
                <a14:useLocalDpi xmlns:a14="http://schemas.microsoft.com/office/drawing/2010/main" val="0"/>
              </a:ext>
            </a:extLst>
          </a:blip>
          <a:srcRect l="12787" t="5716" r="16359" b="39447"/>
          <a:stretch/>
        </p:blipFill>
        <p:spPr>
          <a:xfrm>
            <a:off x="838428" y="4612004"/>
            <a:ext cx="875045" cy="1023839"/>
          </a:xfrm>
          <a:prstGeom prst="rect">
            <a:avLst/>
          </a:prstGeom>
        </p:spPr>
      </p:pic>
      <p:pic>
        <p:nvPicPr>
          <p:cNvPr id="26" name="Picture 25"/>
          <p:cNvPicPr>
            <a:picLocks noChangeAspect="1"/>
          </p:cNvPicPr>
          <p:nvPr/>
        </p:nvPicPr>
        <p:blipFill rotWithShape="1">
          <a:blip r:embed="rId7" cstate="print">
            <a:extLst>
              <a:ext uri="{28A0092B-C50C-407E-A947-70E740481C1C}">
                <a14:useLocalDpi xmlns:a14="http://schemas.microsoft.com/office/drawing/2010/main" val="0"/>
              </a:ext>
            </a:extLst>
          </a:blip>
          <a:srcRect l="21950" t="12311" r="9549" b="34923"/>
          <a:stretch/>
        </p:blipFill>
        <p:spPr>
          <a:xfrm>
            <a:off x="4500320" y="4612005"/>
            <a:ext cx="875046" cy="1016804"/>
          </a:xfrm>
          <a:prstGeom prst="rect">
            <a:avLst/>
          </a:prstGeom>
        </p:spPr>
      </p:pic>
      <p:pic>
        <p:nvPicPr>
          <p:cNvPr id="28" name="Picture 27"/>
          <p:cNvPicPr>
            <a:picLocks noChangeAspect="1"/>
          </p:cNvPicPr>
          <p:nvPr/>
        </p:nvPicPr>
        <p:blipFill rotWithShape="1">
          <a:blip r:embed="rId8" cstate="print">
            <a:extLst>
              <a:ext uri="{28A0092B-C50C-407E-A947-70E740481C1C}">
                <a14:useLocalDpi xmlns:a14="http://schemas.microsoft.com/office/drawing/2010/main" val="0"/>
              </a:ext>
            </a:extLst>
          </a:blip>
          <a:srcRect l="8147" t="8778" r="15415" b="32062"/>
          <a:stretch/>
        </p:blipFill>
        <p:spPr>
          <a:xfrm>
            <a:off x="3603711" y="4616178"/>
            <a:ext cx="875046" cy="1015857"/>
          </a:xfrm>
          <a:prstGeom prst="rect">
            <a:avLst/>
          </a:prstGeom>
        </p:spPr>
      </p:pic>
      <p:pic>
        <p:nvPicPr>
          <p:cNvPr id="29" name="Picture 28"/>
          <p:cNvPicPr>
            <a:picLocks noChangeAspect="1"/>
          </p:cNvPicPr>
          <p:nvPr/>
        </p:nvPicPr>
        <p:blipFill rotWithShape="1">
          <a:blip r:embed="rId9" cstate="print">
            <a:extLst>
              <a:ext uri="{28A0092B-C50C-407E-A947-70E740481C1C}">
                <a14:useLocalDpi xmlns:a14="http://schemas.microsoft.com/office/drawing/2010/main" val="0"/>
              </a:ext>
            </a:extLst>
          </a:blip>
          <a:srcRect l="11865" t="14620" r="14200" b="28158"/>
          <a:stretch/>
        </p:blipFill>
        <p:spPr>
          <a:xfrm>
            <a:off x="7192437" y="4612004"/>
            <a:ext cx="875045" cy="1018524"/>
          </a:xfrm>
          <a:prstGeom prst="rect">
            <a:avLst/>
          </a:prstGeom>
        </p:spPr>
      </p:pic>
      <p:sp>
        <p:nvSpPr>
          <p:cNvPr id="30" name="TextBox 1"/>
          <p:cNvSpPr txBox="1">
            <a:spLocks noChangeArrowheads="1"/>
          </p:cNvSpPr>
          <p:nvPr/>
        </p:nvSpPr>
        <p:spPr bwMode="auto">
          <a:xfrm>
            <a:off x="850312" y="5671847"/>
            <a:ext cx="8757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Davis Whitfield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Chief Operating Officer</a:t>
            </a:r>
          </a:p>
        </p:txBody>
      </p:sp>
      <p:sp>
        <p:nvSpPr>
          <p:cNvPr id="31" name="TextBox 31"/>
          <p:cNvSpPr txBox="1">
            <a:spLocks noChangeArrowheads="1"/>
          </p:cNvSpPr>
          <p:nvPr/>
        </p:nvSpPr>
        <p:spPr bwMode="auto">
          <a:xfrm>
            <a:off x="2694094" y="5668444"/>
            <a:ext cx="8669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Bob Colgate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Football and Sports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Medicine</a:t>
            </a:r>
          </a:p>
        </p:txBody>
      </p:sp>
      <p:sp>
        <p:nvSpPr>
          <p:cNvPr id="32" name="TextBox 32"/>
          <p:cNvSpPr txBox="1">
            <a:spLocks noChangeArrowheads="1"/>
          </p:cNvSpPr>
          <p:nvPr/>
        </p:nvSpPr>
        <p:spPr bwMode="auto">
          <a:xfrm>
            <a:off x="4493584" y="5668037"/>
            <a:ext cx="8604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Elliot Hopkins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Baseball and Wrestling</a:t>
            </a:r>
          </a:p>
        </p:txBody>
      </p:sp>
      <p:sp>
        <p:nvSpPr>
          <p:cNvPr id="33" name="TextBox 33"/>
          <p:cNvSpPr txBox="1">
            <a:spLocks noChangeArrowheads="1"/>
          </p:cNvSpPr>
          <p:nvPr/>
        </p:nvSpPr>
        <p:spPr bwMode="auto">
          <a:xfrm>
            <a:off x="1715596" y="5661770"/>
            <a:ext cx="85821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Lindsey Atkinson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Volleyball </a:t>
            </a:r>
          </a:p>
        </p:txBody>
      </p:sp>
      <p:sp>
        <p:nvSpPr>
          <p:cNvPr id="34" name="TextBox 34"/>
          <p:cNvSpPr txBox="1">
            <a:spLocks noChangeArrowheads="1"/>
          </p:cNvSpPr>
          <p:nvPr/>
        </p:nvSpPr>
        <p:spPr bwMode="auto">
          <a:xfrm>
            <a:off x="5378620" y="5667179"/>
            <a:ext cx="86915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Julie Cochran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Cross Country, Gymnastics, Field Hockey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Track &amp; Field</a:t>
            </a:r>
          </a:p>
        </p:txBody>
      </p:sp>
      <p:sp>
        <p:nvSpPr>
          <p:cNvPr id="35" name="TextBox 35"/>
          <p:cNvSpPr txBox="1">
            <a:spLocks noChangeArrowheads="1"/>
          </p:cNvSpPr>
          <p:nvPr/>
        </p:nvSpPr>
        <p:spPr bwMode="auto">
          <a:xfrm>
            <a:off x="8103447" y="5663358"/>
            <a:ext cx="87041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Dan Schuster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Ice Hockey</a:t>
            </a:r>
          </a:p>
        </p:txBody>
      </p:sp>
      <p:sp>
        <p:nvSpPr>
          <p:cNvPr id="36" name="TextBox 36"/>
          <p:cNvSpPr txBox="1">
            <a:spLocks noChangeArrowheads="1"/>
          </p:cNvSpPr>
          <p:nvPr/>
        </p:nvSpPr>
        <p:spPr bwMode="auto">
          <a:xfrm>
            <a:off x="6226405" y="5663575"/>
            <a:ext cx="968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James Weaver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Boys and Girls Lacrosse and Spirit</a:t>
            </a:r>
          </a:p>
        </p:txBody>
      </p:sp>
      <p:sp>
        <p:nvSpPr>
          <p:cNvPr id="37" name="TextBox 37"/>
          <p:cNvSpPr txBox="1">
            <a:spLocks noChangeArrowheads="1"/>
          </p:cNvSpPr>
          <p:nvPr/>
        </p:nvSpPr>
        <p:spPr bwMode="auto">
          <a:xfrm>
            <a:off x="7194184" y="5664515"/>
            <a:ext cx="8646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Theresia Wynns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Basketball and Soccer</a:t>
            </a:r>
          </a:p>
        </p:txBody>
      </p:sp>
      <p:sp>
        <p:nvSpPr>
          <p:cNvPr id="38" name="TextBox 36"/>
          <p:cNvSpPr txBox="1">
            <a:spLocks noChangeArrowheads="1"/>
          </p:cNvSpPr>
          <p:nvPr/>
        </p:nvSpPr>
        <p:spPr bwMode="auto">
          <a:xfrm>
            <a:off x="3589752" y="5670719"/>
            <a:ext cx="87030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Sandy Searcy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Softball and Swimming &amp; Diving</a:t>
            </a:r>
          </a:p>
        </p:txBody>
      </p:sp>
      <p:pic>
        <p:nvPicPr>
          <p:cNvPr id="6" name="Picture 5">
            <a:extLst>
              <a:ext uri="{FF2B5EF4-FFF2-40B4-BE49-F238E27FC236}">
                <a16:creationId xmlns:a16="http://schemas.microsoft.com/office/drawing/2014/main" id="{2D9713EB-C672-4B0F-BF28-30AE5738ED8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91696" y="4612004"/>
            <a:ext cx="866472" cy="1016803"/>
          </a:xfrm>
          <a:prstGeom prst="rect">
            <a:avLst/>
          </a:prstGeom>
        </p:spPr>
      </p:pic>
      <p:pic>
        <p:nvPicPr>
          <p:cNvPr id="7" name="Picture 6" descr="A person smiling for the camera&#10;&#10;Description generated with very high confidence">
            <a:extLst>
              <a:ext uri="{FF2B5EF4-FFF2-40B4-BE49-F238E27FC236}">
                <a16:creationId xmlns:a16="http://schemas.microsoft.com/office/drawing/2014/main" id="{25FF1FA5-2AB6-42F5-91EE-3EC667118388}"/>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12455" b="17315"/>
          <a:stretch/>
        </p:blipFill>
        <p:spPr>
          <a:xfrm>
            <a:off x="1734255" y="4612004"/>
            <a:ext cx="957624" cy="1016803"/>
          </a:xfrm>
          <a:prstGeom prst="rect">
            <a:avLst/>
          </a:prstGeom>
        </p:spPr>
      </p:pic>
    </p:spTree>
    <p:extLst>
      <p:ext uri="{BB962C8B-B14F-4D97-AF65-F5344CB8AC3E}">
        <p14:creationId xmlns:p14="http://schemas.microsoft.com/office/powerpoint/2010/main" val="1031796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National Federation of </a:t>
            </a:r>
            <a:br>
              <a:rPr lang="en-US"/>
            </a:br>
            <a:r>
              <a:rPr lang="en-US"/>
              <a:t>State High School Associations</a:t>
            </a:r>
            <a:endParaRPr lang="en-US" dirty="0"/>
          </a:p>
        </p:txBody>
      </p:sp>
      <p:sp>
        <p:nvSpPr>
          <p:cNvPr id="3" name="Content Placeholder 2"/>
          <p:cNvSpPr>
            <a:spLocks noGrp="1"/>
          </p:cNvSpPr>
          <p:nvPr>
            <p:ph idx="1"/>
          </p:nvPr>
        </p:nvSpPr>
        <p:spPr>
          <a:xfrm>
            <a:off x="1100139" y="1989138"/>
            <a:ext cx="6332098" cy="4338637"/>
          </a:xfrm>
        </p:spPr>
        <p:txBody>
          <a:bodyPr/>
          <a:lstStyle/>
          <a:p>
            <a:r>
              <a:rPr lang="en-US" dirty="0"/>
              <a:t>The NFHS writes playing rules for 17 sports for boys and girls at the high school level.</a:t>
            </a:r>
          </a:p>
          <a:p>
            <a:pPr lvl="1"/>
            <a:r>
              <a:rPr lang="en-US" dirty="0"/>
              <a:t>Publishes 4 million pieces of materials annually.</a:t>
            </a:r>
          </a:p>
          <a:p>
            <a:endParaRPr lang="en-US" dirty="0"/>
          </a:p>
          <a:p>
            <a:endParaRPr lang="en-US" dirty="0"/>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20862">
            <a:off x="7852938" y="1649723"/>
            <a:ext cx="1029758" cy="131087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83669">
            <a:off x="7256051" y="2443361"/>
            <a:ext cx="1029758" cy="1316788"/>
          </a:xfrm>
          <a:prstGeom prst="rect">
            <a:avLst/>
          </a:prstGeom>
        </p:spPr>
      </p:pic>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9601" y="3887106"/>
            <a:ext cx="871221" cy="1177325"/>
          </a:xfrm>
          <a:prstGeom prst="rect">
            <a:avLst/>
          </a:prstGeom>
        </p:spPr>
      </p:pic>
      <p:pic>
        <p:nvPicPr>
          <p:cNvPr id="42" name="Picture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01513" y="3887107"/>
            <a:ext cx="872529" cy="1177325"/>
          </a:xfrm>
          <a:prstGeom prst="rect">
            <a:avLst/>
          </a:prstGeom>
        </p:spPr>
      </p:pic>
      <p:pic>
        <p:nvPicPr>
          <p:cNvPr id="43" name="Picture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54037" y="3889163"/>
            <a:ext cx="872529" cy="1177325"/>
          </a:xfrm>
          <a:prstGeom prst="rect">
            <a:avLst/>
          </a:prstGeom>
        </p:spPr>
      </p:pic>
      <p:pic>
        <p:nvPicPr>
          <p:cNvPr id="44" name="Picture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01987" y="3889164"/>
            <a:ext cx="871221" cy="1177325"/>
          </a:xfrm>
          <a:prstGeom prst="rect">
            <a:avLst/>
          </a:prstGeom>
        </p:spPr>
      </p:pic>
      <p:pic>
        <p:nvPicPr>
          <p:cNvPr id="45" name="Picture 4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52791" y="3887107"/>
            <a:ext cx="873837" cy="1177325"/>
          </a:xfrm>
          <a:prstGeom prst="rect">
            <a:avLst/>
          </a:prstGeom>
        </p:spPr>
      </p:pic>
      <p:pic>
        <p:nvPicPr>
          <p:cNvPr id="46" name="Picture 4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06211" y="3883522"/>
            <a:ext cx="871221" cy="1177325"/>
          </a:xfrm>
          <a:prstGeom prst="rect">
            <a:avLst/>
          </a:prstGeom>
        </p:spPr>
      </p:pic>
      <p:pic>
        <p:nvPicPr>
          <p:cNvPr id="47" name="Picture 4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45340" y="5155305"/>
            <a:ext cx="871221" cy="1177325"/>
          </a:xfrm>
          <a:prstGeom prst="rect">
            <a:avLst/>
          </a:prstGeom>
        </p:spPr>
      </p:pic>
      <p:pic>
        <p:nvPicPr>
          <p:cNvPr id="50" name="Picture 4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53625" y="3883522"/>
            <a:ext cx="872529" cy="1177325"/>
          </a:xfrm>
          <a:prstGeom prst="rect">
            <a:avLst/>
          </a:prstGeom>
        </p:spPr>
      </p:pic>
      <p:pic>
        <p:nvPicPr>
          <p:cNvPr id="51" name="Picture 5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300268" y="5155305"/>
            <a:ext cx="871221" cy="1177325"/>
          </a:xfrm>
          <a:prstGeom prst="rect">
            <a:avLst/>
          </a:prstGeom>
        </p:spPr>
      </p:pic>
      <p:pic>
        <p:nvPicPr>
          <p:cNvPr id="52" name="Picture 5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255196" y="5155305"/>
            <a:ext cx="872529" cy="1177325"/>
          </a:xfrm>
          <a:prstGeom prst="rect">
            <a:avLst/>
          </a:prstGeom>
        </p:spPr>
      </p:pic>
      <p:pic>
        <p:nvPicPr>
          <p:cNvPr id="53" name="Picture 5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201514" y="5155306"/>
            <a:ext cx="872529" cy="1177325"/>
          </a:xfrm>
          <a:prstGeom prst="rect">
            <a:avLst/>
          </a:prstGeom>
        </p:spPr>
      </p:pic>
      <p:pic>
        <p:nvPicPr>
          <p:cNvPr id="54" name="Picture 5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152791" y="5155306"/>
            <a:ext cx="872529" cy="1177325"/>
          </a:xfrm>
          <a:prstGeom prst="rect">
            <a:avLst/>
          </a:prstGeom>
        </p:spPr>
      </p:pic>
      <p:pic>
        <p:nvPicPr>
          <p:cNvPr id="55" name="Picture 5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104068" y="5155306"/>
            <a:ext cx="871221" cy="1177325"/>
          </a:xfrm>
          <a:prstGeom prst="rect">
            <a:avLst/>
          </a:prstGeom>
        </p:spPr>
      </p:pic>
      <p:pic>
        <p:nvPicPr>
          <p:cNvPr id="56" name="Picture 5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054037" y="5155306"/>
            <a:ext cx="872529" cy="1177325"/>
          </a:xfrm>
          <a:prstGeom prst="rect">
            <a:avLst/>
          </a:prstGeom>
        </p:spPr>
      </p:pic>
      <p:pic>
        <p:nvPicPr>
          <p:cNvPr id="57" name="Picture 56"/>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005314" y="5155306"/>
            <a:ext cx="869913" cy="1177326"/>
          </a:xfrm>
          <a:prstGeom prst="rect">
            <a:avLst/>
          </a:prstGeom>
        </p:spPr>
      </p:pic>
      <p:pic>
        <p:nvPicPr>
          <p:cNvPr id="58" name="Picture 5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105239" y="3882054"/>
            <a:ext cx="868878" cy="1178793"/>
          </a:xfrm>
          <a:prstGeom prst="rect">
            <a:avLst/>
          </a:prstGeom>
        </p:spPr>
      </p:pic>
    </p:spTree>
    <p:extLst>
      <p:ext uri="{BB962C8B-B14F-4D97-AF65-F5344CB8AC3E}">
        <p14:creationId xmlns:p14="http://schemas.microsoft.com/office/powerpoint/2010/main" val="1583773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Rules Book as e-Books </a:t>
            </a:r>
          </a:p>
        </p:txBody>
      </p:sp>
      <p:sp>
        <p:nvSpPr>
          <p:cNvPr id="3" name="Content Placeholder 2"/>
          <p:cNvSpPr>
            <a:spLocks noGrp="1"/>
          </p:cNvSpPr>
          <p:nvPr>
            <p:ph sz="half" idx="2"/>
          </p:nvPr>
        </p:nvSpPr>
        <p:spPr>
          <a:xfrm>
            <a:off x="4745922" y="1950044"/>
            <a:ext cx="4038600" cy="4525963"/>
          </a:xfrm>
        </p:spPr>
        <p:txBody>
          <a:bodyPr/>
          <a:lstStyle/>
          <a:p>
            <a:r>
              <a:rPr lang="en-US" dirty="0"/>
              <a:t>E-books features:</a:t>
            </a:r>
          </a:p>
          <a:p>
            <a:pPr lvl="1"/>
            <a:r>
              <a:rPr lang="en-US" dirty="0"/>
              <a:t>Searchable</a:t>
            </a:r>
          </a:p>
          <a:p>
            <a:pPr lvl="1"/>
            <a:r>
              <a:rPr lang="en-US" dirty="0"/>
              <a:t>Highlight areas of interest</a:t>
            </a:r>
          </a:p>
          <a:p>
            <a:pPr lvl="1"/>
            <a:r>
              <a:rPr lang="en-US" dirty="0"/>
              <a:t>Make notes</a:t>
            </a:r>
          </a:p>
          <a:p>
            <a:pPr lvl="1"/>
            <a:r>
              <a:rPr lang="en-US" dirty="0"/>
              <a:t>Easy navigation</a:t>
            </a:r>
          </a:p>
          <a:p>
            <a:pPr lvl="1"/>
            <a:r>
              <a:rPr lang="en-US" dirty="0"/>
              <a:t>Adjustable viewing size</a:t>
            </a:r>
          </a:p>
          <a:p>
            <a:pPr lvl="1"/>
            <a:r>
              <a:rPr lang="en-US" dirty="0"/>
              <a:t>Immediate availability</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735" y="1894604"/>
            <a:ext cx="3580672" cy="4636842"/>
          </a:xfrm>
          <a:prstGeom prst="rect">
            <a:avLst/>
          </a:prstGeom>
        </p:spPr>
      </p:pic>
    </p:spTree>
    <p:extLst>
      <p:ext uri="{BB962C8B-B14F-4D97-AF65-F5344CB8AC3E}">
        <p14:creationId xmlns:p14="http://schemas.microsoft.com/office/powerpoint/2010/main" val="2220677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NFHS Rules App</a:t>
            </a:r>
          </a:p>
        </p:txBody>
      </p:sp>
      <p:sp>
        <p:nvSpPr>
          <p:cNvPr id="3" name="Content Placeholder 2"/>
          <p:cNvSpPr>
            <a:spLocks noGrp="1"/>
          </p:cNvSpPr>
          <p:nvPr>
            <p:ph sz="half" idx="2"/>
          </p:nvPr>
        </p:nvSpPr>
        <p:spPr>
          <a:xfrm>
            <a:off x="4669722" y="1950044"/>
            <a:ext cx="4038600" cy="4525963"/>
          </a:xfrm>
        </p:spPr>
        <p:txBody>
          <a:bodyPr/>
          <a:lstStyle/>
          <a:p>
            <a:r>
              <a:rPr lang="en-US" dirty="0"/>
              <a:t>Rules App features:</a:t>
            </a:r>
          </a:p>
          <a:p>
            <a:pPr lvl="1"/>
            <a:r>
              <a:rPr lang="en-US" dirty="0"/>
              <a:t>Searchable</a:t>
            </a:r>
          </a:p>
          <a:p>
            <a:pPr lvl="1"/>
            <a:r>
              <a:rPr lang="en-US" dirty="0"/>
              <a:t>Highlight notes</a:t>
            </a:r>
          </a:p>
          <a:p>
            <a:pPr lvl="1"/>
            <a:r>
              <a:rPr lang="en-US" dirty="0"/>
              <a:t>Bookmarks</a:t>
            </a:r>
          </a:p>
          <a:p>
            <a:pPr lvl="1"/>
            <a:r>
              <a:rPr lang="en-US" dirty="0"/>
              <a:t>Quizzes for all sports</a:t>
            </a:r>
          </a:p>
          <a:p>
            <a:pPr lvl="1"/>
            <a:r>
              <a:rPr lang="en-US" dirty="0"/>
              <a:t>Easy navigation</a:t>
            </a:r>
          </a:p>
          <a:p>
            <a:pPr lvl="1"/>
            <a:r>
              <a:rPr lang="en-US" dirty="0"/>
              <a:t>Immediate availability</a:t>
            </a:r>
          </a:p>
          <a:p>
            <a:pPr lvl="1"/>
            <a:r>
              <a:rPr lang="en-US" dirty="0"/>
              <a:t>Free to paid members of the NFHS Coaches and Officials Associations</a:t>
            </a:r>
          </a:p>
          <a:p>
            <a:pPr lvl="1"/>
            <a:r>
              <a:rPr lang="en-US" dirty="0">
                <a:hlinkClick r:id="rId3"/>
              </a:rPr>
              <a:t>www.nfhs.org/erules</a:t>
            </a:r>
            <a:r>
              <a:rPr lang="en-US" dirty="0"/>
              <a:t> for more information</a:t>
            </a:r>
          </a:p>
          <a:p>
            <a:pPr marL="457200" lvl="1" indent="0">
              <a:buNone/>
            </a:pPr>
            <a:endParaRPr lang="en-US" dirty="0"/>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8" name="Content Placeholder 7"/>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481864" y="1964235"/>
            <a:ext cx="2509025" cy="4462692"/>
          </a:xfrm>
        </p:spPr>
      </p:pic>
    </p:spTree>
    <p:extLst>
      <p:ext uri="{BB962C8B-B14F-4D97-AF65-F5344CB8AC3E}">
        <p14:creationId xmlns:p14="http://schemas.microsoft.com/office/powerpoint/2010/main" val="711799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br>
              <a:rPr lang="en-US" altLang="en-US" sz="3200" dirty="0"/>
            </a:br>
            <a:r>
              <a:rPr lang="en-US" altLang="en-US" sz="3200" dirty="0"/>
              <a:t>Guidelines for Schools and state associations for consideration of accommodations</a:t>
            </a:r>
            <a:br>
              <a:rPr lang="en-US" altLang="en-US" dirty="0"/>
            </a:br>
            <a:endParaRPr lang="en-US" altLang="en-US" dirty="0"/>
          </a:p>
        </p:txBody>
      </p:sp>
      <p:pic>
        <p:nvPicPr>
          <p:cNvPr id="6147" name="Picture 2" descr="C:\Users\jhadd\Desktop\Inclusion Guidelines 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9732" y="1937855"/>
            <a:ext cx="4651408" cy="4550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255028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NFHS Track &amp; field and cross country </a:t>
            </a:r>
          </a:p>
        </p:txBody>
      </p:sp>
      <p:sp>
        <p:nvSpPr>
          <p:cNvPr id="6" name="Text Placeholder 5"/>
          <p:cNvSpPr>
            <a:spLocks noGrp="1"/>
          </p:cNvSpPr>
          <p:nvPr>
            <p:ph type="body" idx="1"/>
          </p:nvPr>
        </p:nvSpPr>
        <p:spPr/>
        <p:txBody>
          <a:bodyPr/>
          <a:lstStyle/>
          <a:p>
            <a:r>
              <a:rPr lang="en-US" dirty="0"/>
              <a:t>Rules Changes</a:t>
            </a:r>
          </a:p>
        </p:txBody>
      </p:sp>
      <p:sp>
        <p:nvSpPr>
          <p:cNvPr id="4" name="Footer Placeholder 3"/>
          <p:cNvSpPr>
            <a:spLocks noGrp="1"/>
          </p:cNvSpPr>
          <p:nvPr>
            <p:ph type="ftr" sz="quarter" idx="4294967295"/>
          </p:nvPr>
        </p:nvSpPr>
        <p:spPr>
          <a:xfrm>
            <a:off x="7650163" y="6516688"/>
            <a:ext cx="1493837" cy="303212"/>
          </a:xfrm>
        </p:spPr>
        <p:txBody>
          <a:bodyPr/>
          <a:lstStyle/>
          <a:p>
            <a:pPr>
              <a:defRPr/>
            </a:pPr>
            <a:r>
              <a:rPr lang="en-US"/>
              <a:t>www.nfhs.org</a:t>
            </a:r>
          </a:p>
        </p:txBody>
      </p:sp>
    </p:spTree>
    <p:extLst>
      <p:ext uri="{BB962C8B-B14F-4D97-AF65-F5344CB8AC3E}">
        <p14:creationId xmlns:p14="http://schemas.microsoft.com/office/powerpoint/2010/main" val="2989645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444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85997-F261-4526-B634-C70391858CFF}"/>
              </a:ext>
            </a:extLst>
          </p:cNvPr>
          <p:cNvSpPr>
            <a:spLocks noGrp="1"/>
          </p:cNvSpPr>
          <p:nvPr>
            <p:ph type="title"/>
          </p:nvPr>
        </p:nvSpPr>
        <p:spPr/>
        <p:txBody>
          <a:bodyPr/>
          <a:lstStyle/>
          <a:p>
            <a:r>
              <a:rPr lang="en-US" sz="3400" dirty="0"/>
              <a:t>4-3-1 Competitor’s uniform in track and field and cross country</a:t>
            </a:r>
          </a:p>
        </p:txBody>
      </p:sp>
      <p:sp>
        <p:nvSpPr>
          <p:cNvPr id="3" name="Content Placeholder 2">
            <a:extLst>
              <a:ext uri="{FF2B5EF4-FFF2-40B4-BE49-F238E27FC236}">
                <a16:creationId xmlns:a16="http://schemas.microsoft.com/office/drawing/2014/main" id="{1E992262-0655-41C3-9DD2-AADD0EDFABF2}"/>
              </a:ext>
            </a:extLst>
          </p:cNvPr>
          <p:cNvSpPr>
            <a:spLocks noGrp="1"/>
          </p:cNvSpPr>
          <p:nvPr>
            <p:ph idx="1"/>
          </p:nvPr>
        </p:nvSpPr>
        <p:spPr>
          <a:xfrm>
            <a:off x="888535" y="1953706"/>
            <a:ext cx="7875587" cy="4339650"/>
          </a:xfrm>
        </p:spPr>
        <p:txBody>
          <a:bodyPr anchor="ctr">
            <a:spAutoFit/>
          </a:bodyPr>
          <a:lstStyle/>
          <a:p>
            <a:pPr marL="571500" lvl="1" indent="-171450"/>
            <a:r>
              <a:rPr lang="en-US" dirty="0"/>
              <a:t>The NFHS Track and Field Rules Committee reorganized Rule 4-3:</a:t>
            </a:r>
          </a:p>
          <a:p>
            <a:pPr lvl="2" indent="-342900">
              <a:buFont typeface="Arial" panose="020B0604020202020204" pitchFamily="34" charset="0"/>
              <a:buChar char="•"/>
            </a:pPr>
            <a:r>
              <a:rPr lang="en-US" dirty="0"/>
              <a:t>The uniform top and bottom were combined into 4-3-1b to help reduce redundant language within the book. </a:t>
            </a:r>
          </a:p>
          <a:p>
            <a:pPr marL="400050" lvl="1" indent="0">
              <a:buNone/>
            </a:pPr>
            <a:r>
              <a:rPr lang="en-US" sz="2400" dirty="0"/>
              <a:t> </a:t>
            </a:r>
          </a:p>
          <a:p>
            <a:pPr marL="571500" lvl="1" indent="-171450"/>
            <a:r>
              <a:rPr lang="en-US" dirty="0"/>
              <a:t>Anything worn under the uniform is now considered a foundation garment. Foundation garments are not subject to logo/trademark/reference or color restrictions.</a:t>
            </a:r>
          </a:p>
          <a:p>
            <a:pPr marL="571500" lvl="1" indent="-171450"/>
            <a:endParaRPr lang="en-US" dirty="0"/>
          </a:p>
          <a:p>
            <a:pPr marL="571500" lvl="1" indent="-171450"/>
            <a:r>
              <a:rPr lang="en-US" dirty="0"/>
              <a:t>All uniform rules (track and field and cross country) now fall in rule 4-3.  </a:t>
            </a:r>
          </a:p>
          <a:p>
            <a:pPr marL="571500" lvl="1" indent="-171450"/>
            <a:endParaRPr lang="en-US" sz="2000" dirty="0"/>
          </a:p>
        </p:txBody>
      </p:sp>
      <p:sp>
        <p:nvSpPr>
          <p:cNvPr id="4" name="Footer Placeholder 3">
            <a:extLst>
              <a:ext uri="{FF2B5EF4-FFF2-40B4-BE49-F238E27FC236}">
                <a16:creationId xmlns:a16="http://schemas.microsoft.com/office/drawing/2014/main" id="{8CD6F32D-FF60-477A-9710-FE246F0310F6}"/>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031936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BA917-EF75-4C97-89C9-44CA858859DC}"/>
              </a:ext>
            </a:extLst>
          </p:cNvPr>
          <p:cNvSpPr>
            <a:spLocks noGrp="1"/>
          </p:cNvSpPr>
          <p:nvPr>
            <p:ph type="title"/>
          </p:nvPr>
        </p:nvSpPr>
        <p:spPr/>
        <p:txBody>
          <a:bodyPr/>
          <a:lstStyle/>
          <a:p>
            <a:r>
              <a:rPr lang="en-US" sz="3200" dirty="0"/>
              <a:t>6-2-20 </a:t>
            </a:r>
            <a:br>
              <a:rPr lang="en-US" sz="3200" dirty="0"/>
            </a:br>
            <a:r>
              <a:rPr lang="en-US" sz="3200" dirty="0"/>
              <a:t>General rules for field events</a:t>
            </a:r>
          </a:p>
        </p:txBody>
      </p:sp>
      <p:sp>
        <p:nvSpPr>
          <p:cNvPr id="3" name="Content Placeholder 2">
            <a:extLst>
              <a:ext uri="{FF2B5EF4-FFF2-40B4-BE49-F238E27FC236}">
                <a16:creationId xmlns:a16="http://schemas.microsoft.com/office/drawing/2014/main" id="{85A44CFF-4AAD-432F-9A88-D85D8A12FF70}"/>
              </a:ext>
            </a:extLst>
          </p:cNvPr>
          <p:cNvSpPr>
            <a:spLocks noGrp="1"/>
          </p:cNvSpPr>
          <p:nvPr>
            <p:ph idx="1"/>
          </p:nvPr>
        </p:nvSpPr>
        <p:spPr>
          <a:xfrm>
            <a:off x="1100138" y="1989138"/>
            <a:ext cx="7875587" cy="2431435"/>
          </a:xfrm>
        </p:spPr>
        <p:txBody>
          <a:bodyPr>
            <a:spAutoFit/>
          </a:bodyPr>
          <a:lstStyle/>
          <a:p>
            <a:pPr marL="0" indent="0" algn="ctr">
              <a:buNone/>
            </a:pPr>
            <a:endParaRPr lang="en-US" sz="2800" dirty="0">
              <a:solidFill>
                <a:srgbClr val="FF0000"/>
              </a:solidFill>
            </a:endParaRPr>
          </a:p>
          <a:p>
            <a:pPr marL="0" indent="0" algn="ctr">
              <a:buNone/>
            </a:pPr>
            <a:endParaRPr lang="en-US" sz="3600" dirty="0">
              <a:solidFill>
                <a:srgbClr val="FF0000"/>
              </a:solidFill>
            </a:endParaRPr>
          </a:p>
          <a:p>
            <a:pPr marL="0" indent="0" algn="ctr">
              <a:buNone/>
            </a:pPr>
            <a:r>
              <a:rPr lang="en-US" sz="3600" dirty="0">
                <a:solidFill>
                  <a:srgbClr val="FF0000"/>
                </a:solidFill>
              </a:rPr>
              <a:t>“-“ pass; “O” cleared; “X” failed</a:t>
            </a:r>
          </a:p>
          <a:p>
            <a:endParaRPr lang="en-US" dirty="0"/>
          </a:p>
          <a:p>
            <a:r>
              <a:rPr lang="en-US" dirty="0"/>
              <a:t>This is the correct way to list attempts.</a:t>
            </a:r>
          </a:p>
        </p:txBody>
      </p:sp>
      <p:sp>
        <p:nvSpPr>
          <p:cNvPr id="4" name="Footer Placeholder 3">
            <a:extLst>
              <a:ext uri="{FF2B5EF4-FFF2-40B4-BE49-F238E27FC236}">
                <a16:creationId xmlns:a16="http://schemas.microsoft.com/office/drawing/2014/main" id="{F8DAD680-C5D2-4EEC-B6BB-505258ACB76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63967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2F7D-FC43-48F2-B32C-60F11F4033BB}"/>
              </a:ext>
            </a:extLst>
          </p:cNvPr>
          <p:cNvSpPr>
            <a:spLocks noGrp="1"/>
          </p:cNvSpPr>
          <p:nvPr>
            <p:ph type="title"/>
          </p:nvPr>
        </p:nvSpPr>
        <p:spPr/>
        <p:txBody>
          <a:bodyPr/>
          <a:lstStyle/>
          <a:p>
            <a:r>
              <a:rPr lang="en-US" sz="3200" dirty="0"/>
              <a:t>6-6-11, 6-8-12</a:t>
            </a:r>
            <a:br>
              <a:rPr lang="en-US" sz="3200" dirty="0"/>
            </a:br>
            <a:r>
              <a:rPr lang="en-US" sz="3200" dirty="0"/>
              <a:t>Discus throw</a:t>
            </a:r>
            <a:r>
              <a:rPr lang="en-US" dirty="0"/>
              <a:t>	</a:t>
            </a:r>
          </a:p>
        </p:txBody>
      </p:sp>
      <p:sp>
        <p:nvSpPr>
          <p:cNvPr id="3" name="Content Placeholder 2">
            <a:extLst>
              <a:ext uri="{FF2B5EF4-FFF2-40B4-BE49-F238E27FC236}">
                <a16:creationId xmlns:a16="http://schemas.microsoft.com/office/drawing/2014/main" id="{2E755904-B6B2-410C-BC75-A856F925F75F}"/>
              </a:ext>
            </a:extLst>
          </p:cNvPr>
          <p:cNvSpPr>
            <a:spLocks noGrp="1"/>
          </p:cNvSpPr>
          <p:nvPr>
            <p:ph idx="1"/>
          </p:nvPr>
        </p:nvSpPr>
        <p:spPr>
          <a:xfrm>
            <a:off x="1100138" y="1989138"/>
            <a:ext cx="7875587" cy="2308324"/>
          </a:xfrm>
        </p:spPr>
        <p:txBody>
          <a:bodyPr>
            <a:spAutoFit/>
          </a:bodyPr>
          <a:lstStyle/>
          <a:p>
            <a:pPr marL="0" indent="0">
              <a:buNone/>
            </a:pPr>
            <a:r>
              <a:rPr lang="en-US" sz="1600" b="1" dirty="0"/>
              <a:t>Rule 6-6 Discus Throw</a:t>
            </a:r>
          </a:p>
          <a:p>
            <a:pPr marL="0" indent="0">
              <a:buNone/>
            </a:pPr>
            <a:endParaRPr lang="en-US" sz="1600" dirty="0"/>
          </a:p>
          <a:p>
            <a:pPr marL="0" indent="0">
              <a:buNone/>
            </a:pPr>
            <a:r>
              <a:rPr lang="en-US" sz="1600" dirty="0"/>
              <a:t>ART. 11. . . The measurement shall be recorded to the nearest lesser inch or </a:t>
            </a:r>
            <a:r>
              <a:rPr lang="en-US" sz="1600" strike="sngStrike" dirty="0"/>
              <a:t>even number </a:t>
            </a:r>
            <a:r>
              <a:rPr lang="en-US" sz="1600" dirty="0"/>
              <a:t>centimeter </a:t>
            </a:r>
            <a:r>
              <a:rPr lang="en-US" sz="1600" strike="sngStrike" dirty="0"/>
              <a:t>(e.g., 0-2-4-6-8</a:t>
            </a:r>
            <a:r>
              <a:rPr lang="en-US" sz="1600" dirty="0"/>
              <a:t>). </a:t>
            </a:r>
          </a:p>
          <a:p>
            <a:pPr marL="0" indent="0">
              <a:buNone/>
            </a:pPr>
            <a:endParaRPr lang="en-US" sz="1600" dirty="0"/>
          </a:p>
          <a:p>
            <a:pPr marL="0" indent="0">
              <a:buNone/>
            </a:pPr>
            <a:r>
              <a:rPr lang="en-US" sz="1600" b="1" dirty="0"/>
              <a:t>Rule 6-8 Javelin Throw</a:t>
            </a:r>
          </a:p>
          <a:p>
            <a:pPr marL="0" indent="0">
              <a:buNone/>
            </a:pPr>
            <a:endParaRPr lang="en-US" sz="1600" dirty="0"/>
          </a:p>
          <a:p>
            <a:pPr marL="0" indent="0">
              <a:buNone/>
            </a:pPr>
            <a:r>
              <a:rPr lang="en-US" sz="1600" dirty="0"/>
              <a:t>ART. 12. . . The measurement shall be recorded to the nearest lesser inch or </a:t>
            </a:r>
            <a:r>
              <a:rPr lang="en-US" sz="1600" strike="sngStrike" dirty="0"/>
              <a:t>even number </a:t>
            </a:r>
            <a:r>
              <a:rPr lang="en-US" sz="1600" dirty="0"/>
              <a:t>centimeter </a:t>
            </a:r>
            <a:r>
              <a:rPr lang="en-US" sz="1600" strike="sngStrike" dirty="0"/>
              <a:t>(e.g., 0-2-4-6-8). </a:t>
            </a:r>
            <a:endParaRPr lang="en-US" sz="1600" dirty="0"/>
          </a:p>
        </p:txBody>
      </p:sp>
      <p:sp>
        <p:nvSpPr>
          <p:cNvPr id="4" name="Footer Placeholder 3">
            <a:extLst>
              <a:ext uri="{FF2B5EF4-FFF2-40B4-BE49-F238E27FC236}">
                <a16:creationId xmlns:a16="http://schemas.microsoft.com/office/drawing/2014/main" id="{E4FAF7C7-5EFF-42A8-A659-3FBBF68F8D4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10031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2F7D-FC43-48F2-B32C-60F11F4033BB}"/>
              </a:ext>
            </a:extLst>
          </p:cNvPr>
          <p:cNvSpPr>
            <a:spLocks noGrp="1"/>
          </p:cNvSpPr>
          <p:nvPr>
            <p:ph type="title"/>
          </p:nvPr>
        </p:nvSpPr>
        <p:spPr/>
        <p:txBody>
          <a:bodyPr/>
          <a:lstStyle/>
          <a:p>
            <a:r>
              <a:rPr lang="en-US" sz="3200" dirty="0"/>
              <a:t>6-9-4, 6-9-5, 6-9-7</a:t>
            </a:r>
            <a:br>
              <a:rPr lang="en-US" sz="3200" dirty="0"/>
            </a:br>
            <a:r>
              <a:rPr lang="en-US" sz="3200" dirty="0"/>
              <a:t>long jump/triple jump</a:t>
            </a:r>
            <a:r>
              <a:rPr lang="en-US" dirty="0"/>
              <a:t>	</a:t>
            </a:r>
          </a:p>
        </p:txBody>
      </p:sp>
      <p:sp>
        <p:nvSpPr>
          <p:cNvPr id="3" name="Content Placeholder 2">
            <a:extLst>
              <a:ext uri="{FF2B5EF4-FFF2-40B4-BE49-F238E27FC236}">
                <a16:creationId xmlns:a16="http://schemas.microsoft.com/office/drawing/2014/main" id="{2E755904-B6B2-410C-BC75-A856F925F75F}"/>
              </a:ext>
            </a:extLst>
          </p:cNvPr>
          <p:cNvSpPr>
            <a:spLocks noGrp="1"/>
          </p:cNvSpPr>
          <p:nvPr>
            <p:ph idx="1"/>
          </p:nvPr>
        </p:nvSpPr>
        <p:spPr/>
        <p:txBody>
          <a:bodyPr/>
          <a:lstStyle/>
          <a:p>
            <a:r>
              <a:rPr lang="en-US" sz="1600" dirty="0"/>
              <a:t>The landing pit shall be filled with sand or other soft material to a depth at least 12 inches (30 centimeters) deep.  </a:t>
            </a:r>
          </a:p>
          <a:p>
            <a:r>
              <a:rPr lang="en-US" sz="1600" dirty="0"/>
              <a:t>The landing pit shall have a minimum width of 9 feet (2.75 meters). </a:t>
            </a:r>
          </a:p>
          <a:p>
            <a:pPr lvl="1"/>
            <a:r>
              <a:rPr lang="en-US" sz="1600" dirty="0"/>
              <a:t>a. In the Long Jump, the distance between the takeoff board and the nearer edge of the landing area shall be at least 3 feet (1 meter) and not more than 10 feet (3 meters). The distance between the foul line and the farther edge of the landing area shall be at least 32 feet (10 meters).</a:t>
            </a:r>
          </a:p>
          <a:p>
            <a:pPr lvl="1"/>
            <a:r>
              <a:rPr lang="en-US" sz="1600" dirty="0"/>
              <a:t>b. In the Triple Jump, the nearer edge of the landing area shall be at least 36 feet (11 meters) from the foul line for men and 27.89 feet (8.5 meters) for women. Distances of 32 feet (10 meters) and 26 feet (8 meters), respectively, are recommended. </a:t>
            </a:r>
          </a:p>
          <a:p>
            <a:pPr lvl="1"/>
            <a:r>
              <a:rPr lang="en-US" sz="1600" dirty="0">
                <a:solidFill>
                  <a:srgbClr val="FF0000"/>
                </a:solidFill>
              </a:rPr>
              <a:t>NOTE: Distance from the foul line or takeoff board may be adjusted to accommodate different levels of competition. Competitors may change which foul line or takeoff board they are using during competition, but only with the prior notification and confirmation of the event judge. </a:t>
            </a:r>
          </a:p>
          <a:p>
            <a:pPr lvl="1"/>
            <a:endParaRPr lang="en-US" sz="1400" u="sng" dirty="0">
              <a:solidFill>
                <a:srgbClr val="FF0000"/>
              </a:solidFill>
            </a:endParaRPr>
          </a:p>
          <a:p>
            <a:endParaRPr lang="en-US" sz="1600" dirty="0"/>
          </a:p>
        </p:txBody>
      </p:sp>
      <p:sp>
        <p:nvSpPr>
          <p:cNvPr id="4" name="Footer Placeholder 3">
            <a:extLst>
              <a:ext uri="{FF2B5EF4-FFF2-40B4-BE49-F238E27FC236}">
                <a16:creationId xmlns:a16="http://schemas.microsoft.com/office/drawing/2014/main" id="{E4FAF7C7-5EFF-42A8-A659-3FBBF68F8D4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741901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A2C99-D756-4F3A-96FE-67118AB30B9D}"/>
              </a:ext>
            </a:extLst>
          </p:cNvPr>
          <p:cNvSpPr>
            <a:spLocks noGrp="1"/>
          </p:cNvSpPr>
          <p:nvPr>
            <p:ph type="title"/>
          </p:nvPr>
        </p:nvSpPr>
        <p:spPr/>
        <p:txBody>
          <a:bodyPr/>
          <a:lstStyle/>
          <a:p>
            <a:r>
              <a:rPr lang="en-US" sz="3200" dirty="0"/>
              <a:t>8-1-1 THRU 3 </a:t>
            </a:r>
            <a:br>
              <a:rPr lang="en-US" sz="3200" dirty="0"/>
            </a:br>
            <a:r>
              <a:rPr lang="en-US" sz="3200" dirty="0"/>
              <a:t>COURSE</a:t>
            </a:r>
          </a:p>
        </p:txBody>
      </p:sp>
      <p:sp>
        <p:nvSpPr>
          <p:cNvPr id="3" name="Content Placeholder 2">
            <a:extLst>
              <a:ext uri="{FF2B5EF4-FFF2-40B4-BE49-F238E27FC236}">
                <a16:creationId xmlns:a16="http://schemas.microsoft.com/office/drawing/2014/main" id="{898D6EE8-8CEC-4DC0-96E4-E114B173DF38}"/>
              </a:ext>
            </a:extLst>
          </p:cNvPr>
          <p:cNvSpPr>
            <a:spLocks noGrp="1"/>
          </p:cNvSpPr>
          <p:nvPr>
            <p:ph idx="1"/>
          </p:nvPr>
        </p:nvSpPr>
        <p:spPr>
          <a:xfrm>
            <a:off x="1116013" y="1923107"/>
            <a:ext cx="7875587" cy="4338637"/>
          </a:xfrm>
        </p:spPr>
        <p:txBody>
          <a:bodyPr/>
          <a:lstStyle/>
          <a:p>
            <a:pPr marL="0" indent="0">
              <a:buNone/>
            </a:pPr>
            <a:r>
              <a:rPr lang="en-US" sz="1600" b="1" dirty="0"/>
              <a:t>ART. 1 </a:t>
            </a:r>
            <a:r>
              <a:rPr lang="en-US" sz="1600" dirty="0"/>
              <a:t>…The cross country course shall be 2500 to 5000 meters (1.5 to 3.1 miles) in length as determined by the meet director or games committee.  Measurement shall be along the shortest possible route a runner may take </a:t>
            </a:r>
            <a:r>
              <a:rPr lang="en-US" sz="1600" u="sng" dirty="0">
                <a:solidFill>
                  <a:srgbClr val="FF0000"/>
                </a:solidFill>
              </a:rPr>
              <a:t>on the prescribed course.  </a:t>
            </a:r>
            <a:r>
              <a:rPr lang="en-US" sz="1600" dirty="0"/>
              <a:t>The course shall be clearly marked.  This may be by a </a:t>
            </a:r>
            <a:r>
              <a:rPr lang="en-US" sz="1600" u="sng" dirty="0">
                <a:solidFill>
                  <a:srgbClr val="FF0000"/>
                </a:solidFill>
              </a:rPr>
              <a:t>single</a:t>
            </a:r>
            <a:r>
              <a:rPr lang="en-US" sz="1600" dirty="0"/>
              <a:t> wide line </a:t>
            </a:r>
            <a:r>
              <a:rPr lang="en-US" sz="1600" u="sng" dirty="0">
                <a:solidFill>
                  <a:srgbClr val="FF0000"/>
                </a:solidFill>
              </a:rPr>
              <a:t>or boundary lines, both inside and outside </a:t>
            </a:r>
            <a:r>
              <a:rPr lang="en-US" sz="1600" dirty="0"/>
              <a:t>marked with a material which is not injurious to the eyes or skin</a:t>
            </a:r>
            <a:r>
              <a:rPr lang="en-US" sz="1600" u="sng" dirty="0">
                <a:solidFill>
                  <a:srgbClr val="FF0000"/>
                </a:solidFill>
              </a:rPr>
              <a:t>. The use of natural or artificial boundary markers may also be used.</a:t>
            </a:r>
            <a:r>
              <a:rPr lang="en-US" sz="1600" dirty="0">
                <a:solidFill>
                  <a:srgbClr val="FF0000"/>
                </a:solidFill>
              </a:rPr>
              <a:t> </a:t>
            </a:r>
            <a:r>
              <a:rPr lang="en-US" sz="1600" u="sng" dirty="0">
                <a:solidFill>
                  <a:srgbClr val="FF0000"/>
                </a:solidFill>
              </a:rPr>
              <a:t>S</a:t>
            </a:r>
            <a:r>
              <a:rPr lang="en-US" sz="1600" dirty="0"/>
              <a:t>ignposts with large directional arrows wherever the course turns, or flags about 1-foot square and mounted on stakes which hold them 6 feet or more above the ground </a:t>
            </a:r>
            <a:r>
              <a:rPr lang="en-US" sz="1600" u="sng" dirty="0">
                <a:solidFill>
                  <a:srgbClr val="FF0000"/>
                </a:solidFill>
              </a:rPr>
              <a:t>shall be used.  </a:t>
            </a:r>
          </a:p>
          <a:p>
            <a:pPr marL="0" indent="0">
              <a:buNone/>
            </a:pPr>
            <a:r>
              <a:rPr lang="en-US" sz="1600" u="sng" dirty="0">
                <a:solidFill>
                  <a:srgbClr val="FF0000"/>
                </a:solidFill>
              </a:rPr>
              <a:t>Note: If a single wide line is used it may or may not mark the shortest possible route a runner may take.</a:t>
            </a:r>
          </a:p>
          <a:p>
            <a:pPr marL="0" indent="0">
              <a:buNone/>
            </a:pPr>
            <a:endParaRPr lang="en-US" sz="1600" u="sng" dirty="0">
              <a:solidFill>
                <a:srgbClr val="FF0000"/>
              </a:solidFill>
            </a:endParaRPr>
          </a:p>
          <a:p>
            <a:pPr marL="0" indent="0" algn="ctr">
              <a:buNone/>
            </a:pPr>
            <a:r>
              <a:rPr lang="en-US" sz="1600" dirty="0"/>
              <a:t>FLAG DESIGNATIONS</a:t>
            </a:r>
          </a:p>
          <a:p>
            <a:pPr marL="0" indent="0">
              <a:buNone/>
            </a:pPr>
            <a:r>
              <a:rPr lang="en-US" sz="1600" dirty="0"/>
              <a:t>· A red flag indicates a turn to the left.  </a:t>
            </a:r>
            <a:r>
              <a:rPr lang="en-US" sz="1600" u="sng" dirty="0">
                <a:solidFill>
                  <a:srgbClr val="FF0000"/>
                </a:solidFill>
              </a:rPr>
              <a:t>Runners must stay on the right side of the flag.</a:t>
            </a:r>
          </a:p>
          <a:p>
            <a:pPr marL="0" indent="0">
              <a:buNone/>
            </a:pPr>
            <a:r>
              <a:rPr lang="en-US" sz="1600" dirty="0"/>
              <a:t>· A yellow flag indicates a turn to the right.  </a:t>
            </a:r>
            <a:r>
              <a:rPr lang="en-US" sz="1600" u="sng" dirty="0">
                <a:solidFill>
                  <a:srgbClr val="FF0000"/>
                </a:solidFill>
              </a:rPr>
              <a:t>Runners must stay on the left side of the flag.</a:t>
            </a:r>
          </a:p>
          <a:p>
            <a:pPr marL="0" indent="0">
              <a:buNone/>
            </a:pPr>
            <a:r>
              <a:rPr lang="en-US" sz="1600" dirty="0"/>
              <a:t>·A blue flag indicates a course straight ahead.  </a:t>
            </a:r>
            <a:r>
              <a:rPr lang="en-US" sz="1600" u="sng" dirty="0">
                <a:solidFill>
                  <a:srgbClr val="FF0000"/>
                </a:solidFill>
              </a:rPr>
              <a:t>Runners may run on either side of the flag.</a:t>
            </a:r>
          </a:p>
        </p:txBody>
      </p:sp>
      <p:sp>
        <p:nvSpPr>
          <p:cNvPr id="4" name="Footer Placeholder 3">
            <a:extLst>
              <a:ext uri="{FF2B5EF4-FFF2-40B4-BE49-F238E27FC236}">
                <a16:creationId xmlns:a16="http://schemas.microsoft.com/office/drawing/2014/main" id="{3670B69D-770F-44A7-B515-A3A4262D081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002746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5EB13-0EB5-4009-9CB6-3DB45331977D}"/>
              </a:ext>
            </a:extLst>
          </p:cNvPr>
          <p:cNvSpPr>
            <a:spLocks noGrp="1"/>
          </p:cNvSpPr>
          <p:nvPr>
            <p:ph type="title"/>
          </p:nvPr>
        </p:nvSpPr>
        <p:spPr/>
        <p:txBody>
          <a:bodyPr/>
          <a:lstStyle/>
          <a:p>
            <a:r>
              <a:rPr lang="en-US" sz="4000" dirty="0"/>
              <a:t>8-3-2 thru 5</a:t>
            </a:r>
            <a:endParaRPr lang="en-US" dirty="0"/>
          </a:p>
        </p:txBody>
      </p:sp>
      <p:sp>
        <p:nvSpPr>
          <p:cNvPr id="3" name="Content Placeholder 2">
            <a:extLst>
              <a:ext uri="{FF2B5EF4-FFF2-40B4-BE49-F238E27FC236}">
                <a16:creationId xmlns:a16="http://schemas.microsoft.com/office/drawing/2014/main" id="{CAC0B8D5-26CF-4CBD-A2CE-3ADBB868BBD9}"/>
              </a:ext>
            </a:extLst>
          </p:cNvPr>
          <p:cNvSpPr>
            <a:spLocks noGrp="1"/>
          </p:cNvSpPr>
          <p:nvPr>
            <p:ph idx="1"/>
          </p:nvPr>
        </p:nvSpPr>
        <p:spPr>
          <a:xfrm>
            <a:off x="1023020" y="2459400"/>
            <a:ext cx="7875587" cy="1723549"/>
          </a:xfrm>
        </p:spPr>
        <p:txBody>
          <a:bodyPr anchor="ctr">
            <a:spAutoFit/>
          </a:bodyPr>
          <a:lstStyle/>
          <a:p>
            <a:r>
              <a:rPr lang="en-US" sz="2000" dirty="0"/>
              <a:t>No matter the finish system being used, the order of finish is based on when the competitor’s torso crosses the finish line. </a:t>
            </a:r>
          </a:p>
          <a:p>
            <a:pPr marL="0" indent="0">
              <a:buNone/>
            </a:pPr>
            <a:endParaRPr lang="en-US" sz="2000" dirty="0"/>
          </a:p>
          <a:p>
            <a:r>
              <a:rPr lang="en-US" sz="2000" dirty="0"/>
              <a:t>Terminology was changed to image based timing system. </a:t>
            </a:r>
          </a:p>
          <a:p>
            <a:pPr marL="0" indent="0">
              <a:buNone/>
            </a:pPr>
            <a:endParaRPr lang="en-US" dirty="0"/>
          </a:p>
        </p:txBody>
      </p:sp>
      <p:sp>
        <p:nvSpPr>
          <p:cNvPr id="4" name="Footer Placeholder 3">
            <a:extLst>
              <a:ext uri="{FF2B5EF4-FFF2-40B4-BE49-F238E27FC236}">
                <a16:creationId xmlns:a16="http://schemas.microsoft.com/office/drawing/2014/main" id="{58F6E8FF-FC87-4355-84BE-25F6E3CC0B7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114481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Track &amp; field and cross country </a:t>
            </a:r>
          </a:p>
        </p:txBody>
      </p:sp>
      <p:sp>
        <p:nvSpPr>
          <p:cNvPr id="3" name="Text Placeholder 2"/>
          <p:cNvSpPr>
            <a:spLocks noGrp="1"/>
          </p:cNvSpPr>
          <p:nvPr>
            <p:ph type="body" idx="1"/>
          </p:nvPr>
        </p:nvSpPr>
        <p:spPr/>
        <p:txBody>
          <a:bodyPr/>
          <a:lstStyle/>
          <a:p>
            <a:r>
              <a:rPr lang="en-US" dirty="0"/>
              <a:t>Editorial Changes</a:t>
            </a:r>
          </a:p>
        </p:txBody>
      </p:sp>
      <p:sp>
        <p:nvSpPr>
          <p:cNvPr id="4" name="Footer Placeholder 3"/>
          <p:cNvSpPr>
            <a:spLocks noGrp="1"/>
          </p:cNvSpPr>
          <p:nvPr>
            <p:ph type="ftr" sz="quarter" idx="4294967295"/>
          </p:nvPr>
        </p:nvSpPr>
        <p:spPr>
          <a:xfrm>
            <a:off x="7650163" y="6516688"/>
            <a:ext cx="1493837" cy="303212"/>
          </a:xfrm>
        </p:spPr>
        <p:txBody>
          <a:bodyPr/>
          <a:lstStyle/>
          <a:p>
            <a:pPr>
              <a:defRPr/>
            </a:pPr>
            <a:r>
              <a:rPr lang="en-US"/>
              <a:t>www.nfhs.org</a:t>
            </a:r>
          </a:p>
        </p:txBody>
      </p:sp>
    </p:spTree>
    <p:extLst>
      <p:ext uri="{BB962C8B-B14F-4D97-AF65-F5344CB8AC3E}">
        <p14:creationId xmlns:p14="http://schemas.microsoft.com/office/powerpoint/2010/main" val="1562707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4-3-1 </a:t>
            </a:r>
            <a:br>
              <a:rPr lang="en-US" sz="3200" dirty="0"/>
            </a:br>
            <a:r>
              <a:rPr lang="en-US" sz="3200" dirty="0"/>
              <a:t>Competitor’s uniform in track and field and cross country</a:t>
            </a:r>
          </a:p>
        </p:txBody>
      </p:sp>
      <p:sp>
        <p:nvSpPr>
          <p:cNvPr id="3" name="Content Placeholder 2"/>
          <p:cNvSpPr>
            <a:spLocks noGrp="1"/>
          </p:cNvSpPr>
          <p:nvPr>
            <p:ph idx="1"/>
          </p:nvPr>
        </p:nvSpPr>
        <p:spPr/>
        <p:txBody>
          <a:bodyPr anchor="t"/>
          <a:lstStyle/>
          <a:p>
            <a:pPr lvl="1"/>
            <a:r>
              <a:rPr lang="en-US" altLang="en-US" sz="2800" dirty="0"/>
              <a:t>The top or one‐piece uniform may have school </a:t>
            </a:r>
            <a:r>
              <a:rPr lang="en-US" altLang="en-US" sz="2800" u="sng" dirty="0"/>
              <a:t>name, school logo, school nickname and/or competitor's name.</a:t>
            </a:r>
          </a:p>
          <a:p>
            <a:endParaRPr lang="en-US" dirty="0"/>
          </a:p>
        </p:txBody>
      </p:sp>
      <p:sp>
        <p:nvSpPr>
          <p:cNvPr id="4" name="Footer Placeholder 3"/>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2721616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42063-E0C7-4C6D-AD93-F82BC81573C1}"/>
              </a:ext>
            </a:extLst>
          </p:cNvPr>
          <p:cNvSpPr>
            <a:spLocks noGrp="1"/>
          </p:cNvSpPr>
          <p:nvPr>
            <p:ph type="title"/>
          </p:nvPr>
        </p:nvSpPr>
        <p:spPr/>
        <p:txBody>
          <a:bodyPr/>
          <a:lstStyle/>
          <a:p>
            <a:r>
              <a:rPr lang="en-US" sz="3200" dirty="0"/>
              <a:t>4-6-5 </a:t>
            </a:r>
            <a:br>
              <a:rPr lang="en-US" sz="3200" dirty="0"/>
            </a:br>
            <a:r>
              <a:rPr lang="en-US" sz="3200" dirty="0"/>
              <a:t>Disqualification and Conduct</a:t>
            </a:r>
          </a:p>
        </p:txBody>
      </p:sp>
      <p:sp>
        <p:nvSpPr>
          <p:cNvPr id="3" name="Content Placeholder 2">
            <a:extLst>
              <a:ext uri="{FF2B5EF4-FFF2-40B4-BE49-F238E27FC236}">
                <a16:creationId xmlns:a16="http://schemas.microsoft.com/office/drawing/2014/main" id="{211E406F-1926-45F8-B98F-9434BB8FF7BA}"/>
              </a:ext>
            </a:extLst>
          </p:cNvPr>
          <p:cNvSpPr>
            <a:spLocks noGrp="1"/>
          </p:cNvSpPr>
          <p:nvPr>
            <p:ph idx="1"/>
          </p:nvPr>
        </p:nvSpPr>
        <p:spPr/>
        <p:txBody>
          <a:bodyPr/>
          <a:lstStyle/>
          <a:p>
            <a:pPr marL="0" indent="0">
              <a:buNone/>
            </a:pPr>
            <a:r>
              <a:rPr lang="en-US" sz="2400" dirty="0"/>
              <a:t>Art. 5. . .</a:t>
            </a:r>
          </a:p>
          <a:p>
            <a:pPr marL="0" indent="0">
              <a:buNone/>
            </a:pPr>
            <a:r>
              <a:rPr lang="en-US" sz="2400" dirty="0"/>
              <a:t>NOTES:</a:t>
            </a:r>
          </a:p>
          <a:p>
            <a:pPr marL="0" indent="0">
              <a:buNone/>
            </a:pPr>
            <a:r>
              <a:rPr lang="en-US" sz="2400" dirty="0"/>
              <a:t>1. The use of an </a:t>
            </a:r>
            <a:r>
              <a:rPr lang="en-US" sz="2400" u="sng" dirty="0"/>
              <a:t>inhaler</a:t>
            </a:r>
            <a:r>
              <a:rPr lang="en-US" sz="2400" dirty="0"/>
              <a:t> during competition containing a prescription drug designed to alleviate the asthmatic condition is not considered to be an illegal aid as long as a physician’s statement documenting the need of the athlete to use the prescription is presented to the meet director/referee prior to the beginning of the meet. </a:t>
            </a:r>
          </a:p>
        </p:txBody>
      </p:sp>
      <p:sp>
        <p:nvSpPr>
          <p:cNvPr id="4" name="Footer Placeholder 3">
            <a:extLst>
              <a:ext uri="{FF2B5EF4-FFF2-40B4-BE49-F238E27FC236}">
                <a16:creationId xmlns:a16="http://schemas.microsoft.com/office/drawing/2014/main" id="{7077A939-9E49-43D5-9CC2-E79DE3C74E57}"/>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800271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E4E27-2853-4ED6-9330-A01B6A00F014}"/>
              </a:ext>
            </a:extLst>
          </p:cNvPr>
          <p:cNvSpPr>
            <a:spLocks noGrp="1"/>
          </p:cNvSpPr>
          <p:nvPr>
            <p:ph type="title"/>
          </p:nvPr>
        </p:nvSpPr>
        <p:spPr/>
        <p:txBody>
          <a:bodyPr/>
          <a:lstStyle/>
          <a:p>
            <a:r>
              <a:rPr lang="en-US" dirty="0"/>
              <a:t>5-1-3</a:t>
            </a:r>
            <a:br>
              <a:rPr lang="en-US" dirty="0"/>
            </a:br>
            <a:r>
              <a:rPr lang="en-US" dirty="0"/>
              <a:t>Track Construction</a:t>
            </a:r>
          </a:p>
        </p:txBody>
      </p:sp>
      <p:sp>
        <p:nvSpPr>
          <p:cNvPr id="3" name="Content Placeholder 2">
            <a:extLst>
              <a:ext uri="{FF2B5EF4-FFF2-40B4-BE49-F238E27FC236}">
                <a16:creationId xmlns:a16="http://schemas.microsoft.com/office/drawing/2014/main" id="{B41D0A0A-CA74-4618-8868-C1F1B5CEA26D}"/>
              </a:ext>
            </a:extLst>
          </p:cNvPr>
          <p:cNvSpPr>
            <a:spLocks noGrp="1"/>
          </p:cNvSpPr>
          <p:nvPr>
            <p:ph idx="1"/>
          </p:nvPr>
        </p:nvSpPr>
        <p:spPr/>
        <p:txBody>
          <a:bodyPr/>
          <a:lstStyle/>
          <a:p>
            <a:pPr marL="0" indent="0">
              <a:buNone/>
            </a:pPr>
            <a:endParaRPr lang="en-US" sz="1400" dirty="0"/>
          </a:p>
          <a:p>
            <a:pPr marL="0" indent="0">
              <a:buNone/>
            </a:pPr>
            <a:endParaRPr lang="en-US" sz="1400" dirty="0"/>
          </a:p>
          <a:p>
            <a:pPr marL="0" indent="0">
              <a:buNone/>
            </a:pPr>
            <a:endParaRPr lang="en-US" sz="1400" dirty="0"/>
          </a:p>
          <a:p>
            <a:r>
              <a:rPr lang="en-US" sz="2800" dirty="0"/>
              <a:t>If cones are used with the absence of a curb, the cones should be placed on the line, up to the edge of lane one. </a:t>
            </a:r>
          </a:p>
          <a:p>
            <a:r>
              <a:rPr lang="en-US" sz="2800" dirty="0"/>
              <a:t>Cones should be spaced about 1.5 meters or 5 feet apart</a:t>
            </a:r>
          </a:p>
        </p:txBody>
      </p:sp>
      <p:sp>
        <p:nvSpPr>
          <p:cNvPr id="4" name="Footer Placeholder 3">
            <a:extLst>
              <a:ext uri="{FF2B5EF4-FFF2-40B4-BE49-F238E27FC236}">
                <a16:creationId xmlns:a16="http://schemas.microsoft.com/office/drawing/2014/main" id="{B516EB9B-1754-424A-A895-D8A268E3B25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988233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98E1-2016-4D82-9386-D1BE2EF97F92}"/>
              </a:ext>
            </a:extLst>
          </p:cNvPr>
          <p:cNvSpPr>
            <a:spLocks noGrp="1"/>
          </p:cNvSpPr>
          <p:nvPr>
            <p:ph type="title"/>
          </p:nvPr>
        </p:nvSpPr>
        <p:spPr/>
        <p:txBody>
          <a:bodyPr/>
          <a:lstStyle/>
          <a:p>
            <a:r>
              <a:rPr lang="en-US" sz="3200" dirty="0"/>
              <a:t>5-2-3</a:t>
            </a:r>
            <a:br>
              <a:rPr lang="en-US" sz="3200" dirty="0"/>
            </a:br>
            <a:r>
              <a:rPr lang="en-US" sz="3200" dirty="0"/>
              <a:t>course measurements</a:t>
            </a:r>
          </a:p>
        </p:txBody>
      </p:sp>
      <p:sp>
        <p:nvSpPr>
          <p:cNvPr id="3" name="Content Placeholder 2">
            <a:extLst>
              <a:ext uri="{FF2B5EF4-FFF2-40B4-BE49-F238E27FC236}">
                <a16:creationId xmlns:a16="http://schemas.microsoft.com/office/drawing/2014/main" id="{CF50CA49-0383-4DA8-8589-CCD5F2B267B4}"/>
              </a:ext>
            </a:extLst>
          </p:cNvPr>
          <p:cNvSpPr>
            <a:spLocks noGrp="1"/>
          </p:cNvSpPr>
          <p:nvPr>
            <p:ph idx="1"/>
          </p:nvPr>
        </p:nvSpPr>
        <p:spPr/>
        <p:txBody>
          <a:bodyPr/>
          <a:lstStyle/>
          <a:p>
            <a:pPr marL="0" indent="0">
              <a:buNone/>
            </a:pPr>
            <a:r>
              <a:rPr lang="en-US" sz="2400" dirty="0"/>
              <a:t>Art. 3 …A lane is the course which is marked on the track and for a race or that part of a race during which the runner must stay in a prescribed path. Lanes vary in width depending</a:t>
            </a:r>
          </a:p>
          <a:p>
            <a:pPr marL="0" indent="0">
              <a:buNone/>
            </a:pPr>
            <a:r>
              <a:rPr lang="en-US" sz="2400" dirty="0"/>
              <a:t>upon the size of the track and the number desired or a given event. Standard Lane width is 42 inches (1.07 meters). </a:t>
            </a:r>
            <a:r>
              <a:rPr lang="en-US" sz="2400" u="sng" dirty="0"/>
              <a:t>Lanes on a facility shall have equal width.</a:t>
            </a:r>
          </a:p>
        </p:txBody>
      </p:sp>
      <p:sp>
        <p:nvSpPr>
          <p:cNvPr id="4" name="Footer Placeholder 3">
            <a:extLst>
              <a:ext uri="{FF2B5EF4-FFF2-40B4-BE49-F238E27FC236}">
                <a16:creationId xmlns:a16="http://schemas.microsoft.com/office/drawing/2014/main" id="{187EB7F3-3170-4D22-8CDA-1EF2D23544B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214110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B6BD0-7A15-4969-B71C-074D9592C474}"/>
              </a:ext>
            </a:extLst>
          </p:cNvPr>
          <p:cNvSpPr>
            <a:spLocks noGrp="1"/>
          </p:cNvSpPr>
          <p:nvPr>
            <p:ph type="title"/>
          </p:nvPr>
        </p:nvSpPr>
        <p:spPr/>
        <p:txBody>
          <a:bodyPr/>
          <a:lstStyle/>
          <a:p>
            <a:r>
              <a:rPr lang="en-US" sz="3200" dirty="0"/>
              <a:t>6-5-1, 6-9-1</a:t>
            </a:r>
            <a:br>
              <a:rPr lang="en-US" sz="3200" dirty="0"/>
            </a:br>
            <a:r>
              <a:rPr lang="en-US" sz="3200" dirty="0"/>
              <a:t>pole vault, long jump, triple jump</a:t>
            </a:r>
          </a:p>
        </p:txBody>
      </p:sp>
      <p:sp>
        <p:nvSpPr>
          <p:cNvPr id="3" name="Content Placeholder 2">
            <a:extLst>
              <a:ext uri="{FF2B5EF4-FFF2-40B4-BE49-F238E27FC236}">
                <a16:creationId xmlns:a16="http://schemas.microsoft.com/office/drawing/2014/main" id="{F3EC55B5-99D6-4AB1-B386-BAF4F1271E32}"/>
              </a:ext>
            </a:extLst>
          </p:cNvPr>
          <p:cNvSpPr>
            <a:spLocks noGrp="1"/>
          </p:cNvSpPr>
          <p:nvPr>
            <p:ph idx="1"/>
          </p:nvPr>
        </p:nvSpPr>
        <p:spPr/>
        <p:txBody>
          <a:bodyPr/>
          <a:lstStyle/>
          <a:p>
            <a:r>
              <a:rPr lang="en-US" sz="2800" dirty="0"/>
              <a:t>To calculate the slope – compare the elevation at the start of the runway to the elevation at the zero line or take-off board. </a:t>
            </a:r>
          </a:p>
          <a:p>
            <a:pPr lvl="1"/>
            <a:r>
              <a:rPr lang="en-US" dirty="0"/>
              <a:t>Intermediate measurements are not considered. </a:t>
            </a:r>
          </a:p>
          <a:p>
            <a:pPr lvl="1"/>
            <a:r>
              <a:rPr lang="en-US" dirty="0"/>
              <a:t>Elevation and Planarity Tolerances still must be met. </a:t>
            </a:r>
          </a:p>
          <a:p>
            <a:endParaRPr lang="en-US" sz="2400" dirty="0"/>
          </a:p>
        </p:txBody>
      </p:sp>
      <p:sp>
        <p:nvSpPr>
          <p:cNvPr id="4" name="Footer Placeholder 3">
            <a:extLst>
              <a:ext uri="{FF2B5EF4-FFF2-40B4-BE49-F238E27FC236}">
                <a16:creationId xmlns:a16="http://schemas.microsoft.com/office/drawing/2014/main" id="{0F3E3844-4316-4DCF-8EEA-7FEA2BE9581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048077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4165-A880-468B-ACC6-B0983B19F320}"/>
              </a:ext>
            </a:extLst>
          </p:cNvPr>
          <p:cNvSpPr>
            <a:spLocks noGrp="1"/>
          </p:cNvSpPr>
          <p:nvPr>
            <p:ph type="title"/>
          </p:nvPr>
        </p:nvSpPr>
        <p:spPr/>
        <p:txBody>
          <a:bodyPr/>
          <a:lstStyle/>
          <a:p>
            <a:r>
              <a:rPr lang="en-US" dirty="0"/>
              <a:t>8-3-3 Cross Country </a:t>
            </a:r>
            <a:br>
              <a:rPr lang="en-US" dirty="0"/>
            </a:br>
            <a:r>
              <a:rPr lang="en-US" dirty="0"/>
              <a:t>Start/Conclusion </a:t>
            </a:r>
          </a:p>
        </p:txBody>
      </p:sp>
      <p:sp>
        <p:nvSpPr>
          <p:cNvPr id="3" name="Content Placeholder 2">
            <a:extLst>
              <a:ext uri="{FF2B5EF4-FFF2-40B4-BE49-F238E27FC236}">
                <a16:creationId xmlns:a16="http://schemas.microsoft.com/office/drawing/2014/main" id="{7D685E19-9E68-47C0-BB2E-B550EEF3A051}"/>
              </a:ext>
            </a:extLst>
          </p:cNvPr>
          <p:cNvSpPr>
            <a:spLocks noGrp="1"/>
          </p:cNvSpPr>
          <p:nvPr>
            <p:ph idx="1"/>
          </p:nvPr>
        </p:nvSpPr>
        <p:spPr>
          <a:xfrm>
            <a:off x="1100138" y="1865570"/>
            <a:ext cx="7875587" cy="4338637"/>
          </a:xfrm>
        </p:spPr>
        <p:txBody>
          <a:bodyPr/>
          <a:lstStyle/>
          <a:p>
            <a:r>
              <a:rPr lang="en-US" sz="2800" dirty="0"/>
              <a:t>With the deletion of 8-6 Competitors Uniform in Cross Country - the wearing of chip/transponder/number was moved to section 8-3</a:t>
            </a:r>
          </a:p>
          <a:p>
            <a:r>
              <a:rPr lang="en-US" sz="2800" dirty="0"/>
              <a:t>The penalty for altering the chip/transponder/number was also moved here. </a:t>
            </a:r>
          </a:p>
        </p:txBody>
      </p:sp>
      <p:sp>
        <p:nvSpPr>
          <p:cNvPr id="4" name="Footer Placeholder 3">
            <a:extLst>
              <a:ext uri="{FF2B5EF4-FFF2-40B4-BE49-F238E27FC236}">
                <a16:creationId xmlns:a16="http://schemas.microsoft.com/office/drawing/2014/main" id="{9D9F3E36-59A7-4F5A-987D-0F4E7C87816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93445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NFHS Track &amp; field and cross country </a:t>
            </a:r>
          </a:p>
        </p:txBody>
      </p:sp>
      <p:sp>
        <p:nvSpPr>
          <p:cNvPr id="6" name="Text Placeholder 5"/>
          <p:cNvSpPr>
            <a:spLocks noGrp="1"/>
          </p:cNvSpPr>
          <p:nvPr>
            <p:ph type="body" idx="1"/>
          </p:nvPr>
        </p:nvSpPr>
        <p:spPr/>
        <p:txBody>
          <a:bodyPr/>
          <a:lstStyle/>
          <a:p>
            <a:r>
              <a:rPr lang="en-US" dirty="0"/>
              <a:t>Points of Emphasis</a:t>
            </a:r>
          </a:p>
        </p:txBody>
      </p:sp>
      <p:sp>
        <p:nvSpPr>
          <p:cNvPr id="4" name="Footer Placeholder 3"/>
          <p:cNvSpPr>
            <a:spLocks noGrp="1"/>
          </p:cNvSpPr>
          <p:nvPr>
            <p:ph type="ftr" sz="quarter" idx="4294967295"/>
          </p:nvPr>
        </p:nvSpPr>
        <p:spPr>
          <a:xfrm>
            <a:off x="7650163" y="6516688"/>
            <a:ext cx="1493837" cy="303212"/>
          </a:xfrm>
        </p:spPr>
        <p:txBody>
          <a:bodyPr/>
          <a:lstStyle/>
          <a:p>
            <a:pPr>
              <a:defRPr/>
            </a:pPr>
            <a:r>
              <a:rPr lang="en-US"/>
              <a:t>www.nfhs.org</a:t>
            </a:r>
          </a:p>
        </p:txBody>
      </p:sp>
    </p:spTree>
    <p:extLst>
      <p:ext uri="{BB962C8B-B14F-4D97-AF65-F5344CB8AC3E}">
        <p14:creationId xmlns:p14="http://schemas.microsoft.com/office/powerpoint/2010/main" val="3652626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209C-2B29-43EF-BE3A-9A50A622E93D}"/>
              </a:ext>
            </a:extLst>
          </p:cNvPr>
          <p:cNvSpPr>
            <a:spLocks noGrp="1"/>
          </p:cNvSpPr>
          <p:nvPr>
            <p:ph type="title"/>
          </p:nvPr>
        </p:nvSpPr>
        <p:spPr/>
        <p:txBody>
          <a:bodyPr/>
          <a:lstStyle/>
          <a:p>
            <a:r>
              <a:rPr lang="en-US" dirty="0"/>
              <a:t>Points of emphasis 	</a:t>
            </a:r>
          </a:p>
        </p:txBody>
      </p:sp>
      <p:sp>
        <p:nvSpPr>
          <p:cNvPr id="3" name="Content Placeholder 2">
            <a:extLst>
              <a:ext uri="{FF2B5EF4-FFF2-40B4-BE49-F238E27FC236}">
                <a16:creationId xmlns:a16="http://schemas.microsoft.com/office/drawing/2014/main" id="{E7C9480D-D76E-4497-A668-E002B086D460}"/>
              </a:ext>
            </a:extLst>
          </p:cNvPr>
          <p:cNvSpPr>
            <a:spLocks noGrp="1"/>
          </p:cNvSpPr>
          <p:nvPr>
            <p:ph idx="1"/>
          </p:nvPr>
        </p:nvSpPr>
        <p:spPr/>
        <p:txBody>
          <a:bodyPr/>
          <a:lstStyle/>
          <a:p>
            <a:r>
              <a:rPr lang="en-US" dirty="0"/>
              <a:t>Uniforms </a:t>
            </a:r>
          </a:p>
          <a:p>
            <a:r>
              <a:rPr lang="en-US" dirty="0"/>
              <a:t>Wearable Technologies</a:t>
            </a:r>
          </a:p>
          <a:p>
            <a:r>
              <a:rPr lang="en-US" dirty="0"/>
              <a:t>Officials Safety and Recommendations in vertical and horizontal jumps </a:t>
            </a: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E02E59C4-251D-4446-98A9-654364EB593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73423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61A0-1E9B-4F37-A074-D6C8F00DB8C4}"/>
              </a:ext>
            </a:extLst>
          </p:cNvPr>
          <p:cNvSpPr>
            <a:spLocks noGrp="1"/>
          </p:cNvSpPr>
          <p:nvPr>
            <p:ph type="title"/>
          </p:nvPr>
        </p:nvSpPr>
        <p:spPr/>
        <p:txBody>
          <a:bodyPr/>
          <a:lstStyle/>
          <a:p>
            <a:r>
              <a:rPr lang="en-US" sz="3200" dirty="0"/>
              <a:t>Points of emphasis </a:t>
            </a:r>
            <a:br>
              <a:rPr lang="en-US" sz="3200" dirty="0"/>
            </a:br>
            <a:r>
              <a:rPr lang="en-US" sz="3200" dirty="0"/>
              <a:t>uniforms</a:t>
            </a:r>
          </a:p>
        </p:txBody>
      </p:sp>
      <p:sp>
        <p:nvSpPr>
          <p:cNvPr id="3" name="Content Placeholder 2">
            <a:extLst>
              <a:ext uri="{FF2B5EF4-FFF2-40B4-BE49-F238E27FC236}">
                <a16:creationId xmlns:a16="http://schemas.microsoft.com/office/drawing/2014/main" id="{4DE628B3-2C26-4C11-A709-FE1E8726E37A}"/>
              </a:ext>
            </a:extLst>
          </p:cNvPr>
          <p:cNvSpPr>
            <a:spLocks noGrp="1"/>
          </p:cNvSpPr>
          <p:nvPr>
            <p:ph idx="1"/>
          </p:nvPr>
        </p:nvSpPr>
        <p:spPr>
          <a:xfrm>
            <a:off x="1116013" y="1849094"/>
            <a:ext cx="7875587" cy="4338637"/>
          </a:xfrm>
        </p:spPr>
        <p:txBody>
          <a:bodyPr>
            <a:normAutofit/>
          </a:bodyPr>
          <a:lstStyle/>
          <a:p>
            <a:r>
              <a:rPr lang="en-US" sz="2800" dirty="0"/>
              <a:t>Increasing difficulty to officiate uniform rule. </a:t>
            </a:r>
          </a:p>
          <a:p>
            <a:pPr lvl="1"/>
            <a:r>
              <a:rPr lang="en-US" dirty="0"/>
              <a:t>Individuals purchasing all or part of the uniform. </a:t>
            </a:r>
          </a:p>
          <a:p>
            <a:pPr lvl="1"/>
            <a:r>
              <a:rPr lang="en-US" dirty="0"/>
              <a:t>Slight variations in uniform design from year to year.</a:t>
            </a:r>
          </a:p>
          <a:p>
            <a:r>
              <a:rPr lang="en-US" sz="2800" dirty="0"/>
              <a:t>Slight differences in design do not negatively impact the identification of a relay or cross country team by an official. </a:t>
            </a:r>
          </a:p>
          <a:p>
            <a:r>
              <a:rPr lang="en-US" sz="2800" dirty="0"/>
              <a:t>Expectation is that teams can still be clearly identified as representing the same school through predominant color, school logo, and color combinations of all outer garments.</a:t>
            </a:r>
          </a:p>
          <a:p>
            <a:endParaRPr lang="en-US" sz="2800" dirty="0"/>
          </a:p>
          <a:p>
            <a:endParaRPr lang="en-US" dirty="0"/>
          </a:p>
        </p:txBody>
      </p:sp>
      <p:sp>
        <p:nvSpPr>
          <p:cNvPr id="4" name="Footer Placeholder 3">
            <a:extLst>
              <a:ext uri="{FF2B5EF4-FFF2-40B4-BE49-F238E27FC236}">
                <a16:creationId xmlns:a16="http://schemas.microsoft.com/office/drawing/2014/main" id="{8536078E-10B3-483C-BEAE-9E35319B9D46}"/>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349698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67AEF-A868-433F-A966-1A6758BAB81C}"/>
              </a:ext>
            </a:extLst>
          </p:cNvPr>
          <p:cNvSpPr>
            <a:spLocks noGrp="1"/>
          </p:cNvSpPr>
          <p:nvPr>
            <p:ph type="title"/>
          </p:nvPr>
        </p:nvSpPr>
        <p:spPr/>
        <p:txBody>
          <a:bodyPr/>
          <a:lstStyle/>
          <a:p>
            <a:r>
              <a:rPr lang="en-US" sz="3200" dirty="0"/>
              <a:t>Points of emphasis</a:t>
            </a:r>
            <a:br>
              <a:rPr lang="en-US" sz="3200" dirty="0"/>
            </a:br>
            <a:r>
              <a:rPr lang="en-US" sz="3200" dirty="0"/>
              <a:t>wearable technologies</a:t>
            </a:r>
          </a:p>
        </p:txBody>
      </p:sp>
      <p:sp>
        <p:nvSpPr>
          <p:cNvPr id="3" name="Content Placeholder 2">
            <a:extLst>
              <a:ext uri="{FF2B5EF4-FFF2-40B4-BE49-F238E27FC236}">
                <a16:creationId xmlns:a16="http://schemas.microsoft.com/office/drawing/2014/main" id="{9EF4D720-3DB8-4AB6-B553-C4DFDA1D4C60}"/>
              </a:ext>
            </a:extLst>
          </p:cNvPr>
          <p:cNvSpPr>
            <a:spLocks noGrp="1"/>
          </p:cNvSpPr>
          <p:nvPr>
            <p:ph idx="1"/>
          </p:nvPr>
        </p:nvSpPr>
        <p:spPr/>
        <p:txBody>
          <a:bodyPr/>
          <a:lstStyle/>
          <a:p>
            <a:r>
              <a:rPr lang="en-US" sz="2800" dirty="0"/>
              <a:t>Policing wearable technology has become difficult to officiate.  </a:t>
            </a:r>
          </a:p>
          <a:p>
            <a:r>
              <a:rPr lang="en-US" sz="2800" dirty="0"/>
              <a:t>Technology can be found in watches, sports bras, shoes, jewelry, etc. and it is nearly impossible to distinguish from the same item type that does not include the technology.</a:t>
            </a:r>
          </a:p>
          <a:p>
            <a:r>
              <a:rPr lang="en-US" sz="2800" dirty="0"/>
              <a:t>The market is forecasted to sell almost 500 million wearables by 2021. </a:t>
            </a:r>
          </a:p>
        </p:txBody>
      </p:sp>
      <p:sp>
        <p:nvSpPr>
          <p:cNvPr id="4" name="Footer Placeholder 3">
            <a:extLst>
              <a:ext uri="{FF2B5EF4-FFF2-40B4-BE49-F238E27FC236}">
                <a16:creationId xmlns:a16="http://schemas.microsoft.com/office/drawing/2014/main" id="{513FD167-551E-4055-8ECB-F6F7249A259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174965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67AEF-A868-433F-A966-1A6758BAB81C}"/>
              </a:ext>
            </a:extLst>
          </p:cNvPr>
          <p:cNvSpPr>
            <a:spLocks noGrp="1"/>
          </p:cNvSpPr>
          <p:nvPr>
            <p:ph type="title"/>
          </p:nvPr>
        </p:nvSpPr>
        <p:spPr/>
        <p:txBody>
          <a:bodyPr/>
          <a:lstStyle/>
          <a:p>
            <a:r>
              <a:rPr lang="en-US" sz="3200" dirty="0"/>
              <a:t>Points of emphasis</a:t>
            </a:r>
            <a:br>
              <a:rPr lang="en-US" sz="3200" dirty="0"/>
            </a:br>
            <a:r>
              <a:rPr lang="en-US" sz="3200" dirty="0"/>
              <a:t>wearable technologies</a:t>
            </a:r>
          </a:p>
        </p:txBody>
      </p:sp>
      <p:sp>
        <p:nvSpPr>
          <p:cNvPr id="3" name="Content Placeholder 2">
            <a:extLst>
              <a:ext uri="{FF2B5EF4-FFF2-40B4-BE49-F238E27FC236}">
                <a16:creationId xmlns:a16="http://schemas.microsoft.com/office/drawing/2014/main" id="{9EF4D720-3DB8-4AB6-B553-C4DFDA1D4C60}"/>
              </a:ext>
            </a:extLst>
          </p:cNvPr>
          <p:cNvSpPr>
            <a:spLocks noGrp="1"/>
          </p:cNvSpPr>
          <p:nvPr>
            <p:ph idx="1"/>
          </p:nvPr>
        </p:nvSpPr>
        <p:spPr/>
        <p:txBody>
          <a:bodyPr/>
          <a:lstStyle/>
          <a:p>
            <a:r>
              <a:rPr lang="en-US" sz="2800" dirty="0"/>
              <a:t>Electronic devices are still not permitted to transmit information to the competitor during a race or trial. </a:t>
            </a:r>
          </a:p>
          <a:p>
            <a:pPr lvl="1"/>
            <a:r>
              <a:rPr lang="en-US" dirty="0"/>
              <a:t>If such communication is observed by an official, the competitor should be disqualified.</a:t>
            </a:r>
          </a:p>
          <a:p>
            <a:r>
              <a:rPr lang="en-US" sz="2800" dirty="0"/>
              <a:t>Discussion about compliance with Federal and State Policies should be addressed by schools concerning the Privacy and legal issues surrounding personal biometric information. </a:t>
            </a:r>
          </a:p>
        </p:txBody>
      </p:sp>
      <p:sp>
        <p:nvSpPr>
          <p:cNvPr id="4" name="Footer Placeholder 3">
            <a:extLst>
              <a:ext uri="{FF2B5EF4-FFF2-40B4-BE49-F238E27FC236}">
                <a16:creationId xmlns:a16="http://schemas.microsoft.com/office/drawing/2014/main" id="{513FD167-551E-4055-8ECB-F6F7249A259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460054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BFD1A-79D1-405A-A6C0-C531A737F38B}"/>
              </a:ext>
            </a:extLst>
          </p:cNvPr>
          <p:cNvSpPr>
            <a:spLocks noGrp="1"/>
          </p:cNvSpPr>
          <p:nvPr>
            <p:ph type="title"/>
          </p:nvPr>
        </p:nvSpPr>
        <p:spPr/>
        <p:txBody>
          <a:bodyPr/>
          <a:lstStyle/>
          <a:p>
            <a:r>
              <a:rPr lang="en-US" sz="3000" dirty="0"/>
              <a:t>Points of emphasis</a:t>
            </a:r>
            <a:br>
              <a:rPr lang="en-US" sz="3000" dirty="0"/>
            </a:br>
            <a:r>
              <a:rPr lang="en-US" sz="3000" dirty="0"/>
              <a:t>officials safety and recommendations in vertical and horizontal jumps</a:t>
            </a:r>
          </a:p>
        </p:txBody>
      </p:sp>
      <p:sp>
        <p:nvSpPr>
          <p:cNvPr id="3" name="Content Placeholder 2">
            <a:extLst>
              <a:ext uri="{FF2B5EF4-FFF2-40B4-BE49-F238E27FC236}">
                <a16:creationId xmlns:a16="http://schemas.microsoft.com/office/drawing/2014/main" id="{87D195AB-645E-4AAD-9201-246420C1A88A}"/>
              </a:ext>
            </a:extLst>
          </p:cNvPr>
          <p:cNvSpPr>
            <a:spLocks noGrp="1"/>
          </p:cNvSpPr>
          <p:nvPr>
            <p:ph idx="1"/>
          </p:nvPr>
        </p:nvSpPr>
        <p:spPr>
          <a:xfrm>
            <a:off x="1100138" y="1954213"/>
            <a:ext cx="7875587" cy="4338637"/>
          </a:xfrm>
        </p:spPr>
        <p:txBody>
          <a:bodyPr/>
          <a:lstStyle/>
          <a:p>
            <a:r>
              <a:rPr lang="en-US" sz="2800" dirty="0"/>
              <a:t>The safety of the athletes and officials is most important before, during and after the competition.</a:t>
            </a:r>
          </a:p>
          <a:p>
            <a:r>
              <a:rPr lang="en-US" sz="2800" dirty="0"/>
              <a:t>Eliminating hazardous conditions from the venue</a:t>
            </a:r>
          </a:p>
          <a:p>
            <a:pPr lvl="1"/>
            <a:r>
              <a:rPr lang="en-US" dirty="0"/>
              <a:t>Foreign debris in the landing area, </a:t>
            </a:r>
          </a:p>
          <a:p>
            <a:pPr lvl="1"/>
            <a:r>
              <a:rPr lang="en-US" dirty="0"/>
              <a:t>Inspection of the runway for tripping hazards </a:t>
            </a:r>
          </a:p>
          <a:p>
            <a:pPr lvl="1"/>
            <a:r>
              <a:rPr lang="en-US" dirty="0"/>
              <a:t>Removing equipment out of harm's way. </a:t>
            </a:r>
          </a:p>
          <a:p>
            <a:pPr lvl="1"/>
            <a:r>
              <a:rPr lang="en-US" dirty="0"/>
              <a:t>Always be prepared for the unexpected even though the event seems to be progressing as planned.</a:t>
            </a:r>
          </a:p>
          <a:p>
            <a:endParaRPr lang="en-US" dirty="0"/>
          </a:p>
        </p:txBody>
      </p:sp>
      <p:sp>
        <p:nvSpPr>
          <p:cNvPr id="4" name="Footer Placeholder 3">
            <a:extLst>
              <a:ext uri="{FF2B5EF4-FFF2-40B4-BE49-F238E27FC236}">
                <a16:creationId xmlns:a16="http://schemas.microsoft.com/office/drawing/2014/main" id="{F514C79D-8CA4-44A0-9A3A-D5688473C1F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3673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E46CC-B817-4D9A-8CA5-BB0567CDDF0A}"/>
              </a:ext>
            </a:extLst>
          </p:cNvPr>
          <p:cNvSpPr>
            <a:spLocks noGrp="1"/>
          </p:cNvSpPr>
          <p:nvPr>
            <p:ph type="title"/>
          </p:nvPr>
        </p:nvSpPr>
        <p:spPr/>
        <p:txBody>
          <a:bodyPr>
            <a:normAutofit fontScale="90000"/>
          </a:bodyPr>
          <a:lstStyle/>
          <a:p>
            <a:r>
              <a:rPr lang="en-US" dirty="0"/>
              <a:t>Safety and recommendations in vertical and horizontal jumps</a:t>
            </a:r>
          </a:p>
        </p:txBody>
      </p:sp>
      <p:sp>
        <p:nvSpPr>
          <p:cNvPr id="3" name="Content Placeholder 2">
            <a:extLst>
              <a:ext uri="{FF2B5EF4-FFF2-40B4-BE49-F238E27FC236}">
                <a16:creationId xmlns:a16="http://schemas.microsoft.com/office/drawing/2014/main" id="{4E30BC77-1A24-4181-97D9-14B68C0584AB}"/>
              </a:ext>
            </a:extLst>
          </p:cNvPr>
          <p:cNvSpPr>
            <a:spLocks noGrp="1"/>
          </p:cNvSpPr>
          <p:nvPr>
            <p:ph idx="1"/>
          </p:nvPr>
        </p:nvSpPr>
        <p:spPr/>
        <p:txBody>
          <a:bodyPr>
            <a:normAutofit fontScale="92500" lnSpcReduction="20000"/>
          </a:bodyPr>
          <a:lstStyle/>
          <a:p>
            <a:r>
              <a:rPr lang="en-US" dirty="0"/>
              <a:t>Horizontal Jumps</a:t>
            </a:r>
          </a:p>
          <a:p>
            <a:pPr lvl="1"/>
            <a:r>
              <a:rPr lang="en-US" dirty="0"/>
              <a:t>Make sure pits are full of sand and turned, </a:t>
            </a:r>
          </a:p>
          <a:p>
            <a:pPr lvl="1"/>
            <a:r>
              <a:rPr lang="en-US" dirty="0"/>
              <a:t>Shovels and rakes are placed tines down after use to avoid accidental injuries. </a:t>
            </a:r>
          </a:p>
          <a:p>
            <a:pPr lvl="1"/>
            <a:r>
              <a:rPr lang="en-US" dirty="0"/>
              <a:t>Inspect each takeoff board and pit edges. Also instruct those raking the pit to keep the sand off the track as much as possible.</a:t>
            </a:r>
          </a:p>
          <a:p>
            <a:r>
              <a:rPr lang="en-US" dirty="0"/>
              <a:t>Vertical Jumps</a:t>
            </a:r>
          </a:p>
          <a:p>
            <a:pPr lvl="1"/>
            <a:r>
              <a:rPr lang="en-US" dirty="0"/>
              <a:t>Make sure the pits meet the rule standard, </a:t>
            </a:r>
          </a:p>
          <a:p>
            <a:pPr lvl="1"/>
            <a:r>
              <a:rPr lang="en-US" dirty="0"/>
              <a:t>Pits are correct size and properly padded, </a:t>
            </a:r>
          </a:p>
          <a:p>
            <a:pPr lvl="1"/>
            <a:r>
              <a:rPr lang="en-US" dirty="0"/>
              <a:t>Check that each crossbar meets standards and is clearly marked. </a:t>
            </a:r>
          </a:p>
          <a:p>
            <a:pPr lvl="1"/>
            <a:r>
              <a:rPr lang="en-US" dirty="0"/>
              <a:t>In pole vault, double check standards and extenders, and that the planting box is free of water and in good condition.</a:t>
            </a:r>
          </a:p>
        </p:txBody>
      </p:sp>
      <p:sp>
        <p:nvSpPr>
          <p:cNvPr id="4" name="Footer Placeholder 3">
            <a:extLst>
              <a:ext uri="{FF2B5EF4-FFF2-40B4-BE49-F238E27FC236}">
                <a16:creationId xmlns:a16="http://schemas.microsoft.com/office/drawing/2014/main" id="{5699E644-D33E-4AB2-874F-10B4351185C6}"/>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408050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B5B77-D696-4160-AF06-13113CD0E54A}"/>
              </a:ext>
            </a:extLst>
          </p:cNvPr>
          <p:cNvSpPr>
            <a:spLocks noGrp="1"/>
          </p:cNvSpPr>
          <p:nvPr>
            <p:ph type="title"/>
          </p:nvPr>
        </p:nvSpPr>
        <p:spPr/>
        <p:txBody>
          <a:bodyPr>
            <a:normAutofit fontScale="90000"/>
          </a:bodyPr>
          <a:lstStyle/>
          <a:p>
            <a:r>
              <a:rPr lang="en-US" dirty="0"/>
              <a:t>Safety and recommendations in vertical and horizontal jumps</a:t>
            </a:r>
          </a:p>
        </p:txBody>
      </p:sp>
      <p:sp>
        <p:nvSpPr>
          <p:cNvPr id="3" name="Content Placeholder 2">
            <a:extLst>
              <a:ext uri="{FF2B5EF4-FFF2-40B4-BE49-F238E27FC236}">
                <a16:creationId xmlns:a16="http://schemas.microsoft.com/office/drawing/2014/main" id="{225CB23C-410C-40C9-A30E-2D6A1F1470E6}"/>
              </a:ext>
            </a:extLst>
          </p:cNvPr>
          <p:cNvSpPr>
            <a:spLocks noGrp="1"/>
          </p:cNvSpPr>
          <p:nvPr>
            <p:ph idx="1"/>
          </p:nvPr>
        </p:nvSpPr>
        <p:spPr/>
        <p:txBody>
          <a:bodyPr>
            <a:normAutofit fontScale="77500" lnSpcReduction="20000"/>
          </a:bodyPr>
          <a:lstStyle/>
          <a:p>
            <a:r>
              <a:rPr lang="en-US" sz="2800" dirty="0">
                <a:solidFill>
                  <a:schemeClr val="bg2">
                    <a:lumMod val="10000"/>
                  </a:schemeClr>
                </a:solidFill>
              </a:rPr>
              <a:t>Do not allow multiple jumpers on the runway at the same time during competition. </a:t>
            </a:r>
          </a:p>
          <a:p>
            <a:r>
              <a:rPr lang="en-US" sz="2800" dirty="0">
                <a:solidFill>
                  <a:schemeClr val="bg2">
                    <a:lumMod val="10000"/>
                  </a:schemeClr>
                </a:solidFill>
              </a:rPr>
              <a:t>During warm-ups, pay special attention when athletes are trying to set their marks and other competitors are on the runway or apron.</a:t>
            </a:r>
          </a:p>
          <a:p>
            <a:pPr lvl="1"/>
            <a:r>
              <a:rPr lang="en-US" sz="2600" dirty="0">
                <a:solidFill>
                  <a:schemeClr val="bg2">
                    <a:lumMod val="10000"/>
                  </a:schemeClr>
                </a:solidFill>
              </a:rPr>
              <a:t>Athletes running away from the pit or mat to set their marks with or without implements can be hazardous to other competitors and officials in the area if no one is paying attention. </a:t>
            </a:r>
          </a:p>
          <a:p>
            <a:r>
              <a:rPr lang="en-US" sz="2800" dirty="0">
                <a:solidFill>
                  <a:schemeClr val="bg2">
                    <a:lumMod val="10000"/>
                  </a:schemeClr>
                </a:solidFill>
              </a:rPr>
              <a:t>Remember to control the runway during practice and during the competition. If another event (i.e., throwing) is in progress near your venue, warn the athletes to pay attention when participating and leaving the event. </a:t>
            </a:r>
          </a:p>
          <a:p>
            <a:r>
              <a:rPr lang="en-US" sz="2800" dirty="0">
                <a:solidFill>
                  <a:schemeClr val="bg2">
                    <a:lumMod val="10000"/>
                  </a:schemeClr>
                </a:solidFill>
              </a:rPr>
              <a:t>Be attentive when you are at the venue particularly when track events are in progress.</a:t>
            </a:r>
          </a:p>
          <a:p>
            <a:r>
              <a:rPr lang="en-US" sz="2800" dirty="0">
                <a:solidFill>
                  <a:schemeClr val="bg2">
                    <a:lumMod val="10000"/>
                  </a:schemeClr>
                </a:solidFill>
              </a:rPr>
              <a:t>Instruct the athletes as to which direction to exit the pit or mat so as not to interfere with oncoming runners or adjacent events. </a:t>
            </a:r>
          </a:p>
          <a:p>
            <a:endParaRPr lang="en-US" dirty="0"/>
          </a:p>
        </p:txBody>
      </p:sp>
      <p:sp>
        <p:nvSpPr>
          <p:cNvPr id="4" name="Footer Placeholder 3">
            <a:extLst>
              <a:ext uri="{FF2B5EF4-FFF2-40B4-BE49-F238E27FC236}">
                <a16:creationId xmlns:a16="http://schemas.microsoft.com/office/drawing/2014/main" id="{50EBAC6B-43D5-400E-A575-9939068C1F4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13779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6" descr="USATF_Event_Logo.aspx.jpg">
            <a:extLst>
              <a:ext uri="{FF2B5EF4-FFF2-40B4-BE49-F238E27FC236}">
                <a16:creationId xmlns:a16="http://schemas.microsoft.com/office/drawing/2014/main" id="{F8D52223-9EBE-3145-90F3-8F387B8EEB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410200"/>
            <a:ext cx="660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0" name="Title 1">
            <a:extLst>
              <a:ext uri="{FF2B5EF4-FFF2-40B4-BE49-F238E27FC236}">
                <a16:creationId xmlns:a16="http://schemas.microsoft.com/office/drawing/2014/main" id="{4C80C06A-D343-0A4D-A940-72CE058BED4B}"/>
              </a:ext>
            </a:extLst>
          </p:cNvPr>
          <p:cNvSpPr>
            <a:spLocks noGrp="1" noChangeArrowheads="1"/>
          </p:cNvSpPr>
          <p:nvPr>
            <p:ph type="title"/>
          </p:nvPr>
        </p:nvSpPr>
        <p:spPr/>
        <p:txBody>
          <a:bodyPr/>
          <a:lstStyle/>
          <a:p>
            <a:r>
              <a:rPr lang="en-US" altLang="en-US"/>
              <a:t>NFHS Track and Field </a:t>
            </a:r>
            <a:br>
              <a:rPr lang="en-US" altLang="en-US"/>
            </a:br>
            <a:r>
              <a:rPr lang="en-US" altLang="en-US"/>
              <a:t>Pre-Meet Notes</a:t>
            </a:r>
          </a:p>
        </p:txBody>
      </p:sp>
      <p:sp>
        <p:nvSpPr>
          <p:cNvPr id="4" name="TextBox 3">
            <a:extLst>
              <a:ext uri="{FF2B5EF4-FFF2-40B4-BE49-F238E27FC236}">
                <a16:creationId xmlns:a16="http://schemas.microsoft.com/office/drawing/2014/main" id="{A66CA689-8B54-C149-B3E5-FE027580BC0D}"/>
              </a:ext>
            </a:extLst>
          </p:cNvPr>
          <p:cNvSpPr txBox="1"/>
          <p:nvPr/>
        </p:nvSpPr>
        <p:spPr>
          <a:xfrm>
            <a:off x="304800" y="3581400"/>
            <a:ext cx="3200400" cy="1816100"/>
          </a:xfrm>
          <a:prstGeom prst="rect">
            <a:avLst/>
          </a:prstGeom>
          <a:solidFill>
            <a:srgbClr val="33CCFF"/>
          </a:solidFill>
          <a:ln w="38100">
            <a:solidFill>
              <a:schemeClr val="accent6">
                <a:lumMod val="75000"/>
              </a:schemeClr>
            </a:solidFill>
          </a:ln>
        </p:spPr>
        <p:txBody>
          <a:bodyPr>
            <a:spAutoFit/>
          </a:bodyPr>
          <a:lstStyle/>
          <a:p>
            <a:pPr algn="ctr" eaLnBrk="1" fontAlgn="auto" hangingPunct="1">
              <a:spcBef>
                <a:spcPts val="0"/>
              </a:spcBef>
              <a:spcAft>
                <a:spcPts val="0"/>
              </a:spcAft>
              <a:defRPr/>
            </a:pPr>
            <a:r>
              <a:rPr lang="en-US" sz="1600" b="1" dirty="0">
                <a:solidFill>
                  <a:srgbClr val="222268"/>
                </a:solidFill>
                <a:latin typeface="+mn-lt"/>
                <a:cs typeface="+mn-cs"/>
              </a:rPr>
              <a:t>NFHS Track and Field Pre-Meet Notes are made possible through the cooperative efforts of the NFHS Track and Field Rules Committee and USA Track and Field Officials Training Subcommittee</a:t>
            </a:r>
          </a:p>
        </p:txBody>
      </p:sp>
      <p:sp>
        <p:nvSpPr>
          <p:cNvPr id="53252" name="TextBox 4">
            <a:extLst>
              <a:ext uri="{FF2B5EF4-FFF2-40B4-BE49-F238E27FC236}">
                <a16:creationId xmlns:a16="http://schemas.microsoft.com/office/drawing/2014/main" id="{D8C9E5D4-3E76-C749-BB25-9BC8F4B854E6}"/>
              </a:ext>
            </a:extLst>
          </p:cNvPr>
          <p:cNvSpPr txBox="1">
            <a:spLocks noChangeArrowheads="1"/>
          </p:cNvSpPr>
          <p:nvPr/>
        </p:nvSpPr>
        <p:spPr bwMode="auto">
          <a:xfrm>
            <a:off x="152400" y="1524000"/>
            <a:ext cx="35814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798"/>
              </a:buClr>
              <a:buFont typeface="Wingdings" pitchFamily="2" charset="2"/>
              <a:buChar char="§"/>
              <a:defRPr sz="2800">
                <a:solidFill>
                  <a:schemeClr val="tx1"/>
                </a:solidFill>
                <a:latin typeface="Arial" panose="020B0604020202020204" pitchFamily="34" charset="0"/>
              </a:defRPr>
            </a:lvl1pPr>
            <a:lvl2pPr marL="742950" indent="-285750">
              <a:spcBef>
                <a:spcPct val="20000"/>
              </a:spcBef>
              <a:buClr>
                <a:srgbClr val="D21034"/>
              </a:buClr>
              <a:buChar char="•"/>
              <a:defRPr sz="2600">
                <a:solidFill>
                  <a:schemeClr val="tx1"/>
                </a:solidFill>
                <a:latin typeface="Arial" panose="020B0604020202020204" pitchFamily="34" charset="0"/>
              </a:defRPr>
            </a:lvl2pPr>
            <a:lvl3pPr marL="1143000" indent="-228600">
              <a:spcBef>
                <a:spcPct val="20000"/>
              </a:spcBef>
              <a:buClr>
                <a:srgbClr val="FFCE00"/>
              </a:buClr>
              <a:buChar char="•"/>
              <a:defRPr sz="22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en-US" sz="1800" b="1" i="1"/>
              <a:t>NFHS Track and Field </a:t>
            </a:r>
          </a:p>
          <a:p>
            <a:pPr algn="ctr" eaLnBrk="1" hangingPunct="1">
              <a:spcBef>
                <a:spcPct val="0"/>
              </a:spcBef>
              <a:buClrTx/>
              <a:buFontTx/>
              <a:buNone/>
            </a:pPr>
            <a:r>
              <a:rPr lang="en-US" altLang="en-US" sz="1800" b="1" i="1"/>
              <a:t>Pre-Meet Notes </a:t>
            </a:r>
          </a:p>
          <a:p>
            <a:pPr algn="ctr" eaLnBrk="1" hangingPunct="1">
              <a:spcBef>
                <a:spcPct val="0"/>
              </a:spcBef>
              <a:buClrTx/>
              <a:buFontTx/>
              <a:buNone/>
            </a:pPr>
            <a:r>
              <a:rPr lang="en-US" altLang="en-US" sz="1800" b="1"/>
              <a:t>will be available online at </a:t>
            </a:r>
            <a:r>
              <a:rPr lang="en-US" altLang="en-US" sz="1800" b="1">
                <a:hlinkClick r:id="rId4"/>
              </a:rPr>
              <a:t>http://www.nfhs.org/track.aspx</a:t>
            </a:r>
            <a:r>
              <a:rPr lang="en-US" altLang="en-US" sz="1800" b="1"/>
              <a:t> </a:t>
            </a:r>
          </a:p>
          <a:p>
            <a:pPr algn="ctr" eaLnBrk="1" hangingPunct="1">
              <a:spcBef>
                <a:spcPct val="0"/>
              </a:spcBef>
              <a:buClrTx/>
              <a:buFontTx/>
              <a:buNone/>
            </a:pPr>
            <a:r>
              <a:rPr lang="en-US" altLang="en-US" sz="1800" b="1"/>
              <a:t>and</a:t>
            </a:r>
            <a:endParaRPr lang="en-US" altLang="en-US" sz="1800" b="1">
              <a:hlinkClick r:id="rId5"/>
            </a:endParaRPr>
          </a:p>
          <a:p>
            <a:pPr algn="ctr" eaLnBrk="1" hangingPunct="1">
              <a:spcBef>
                <a:spcPct val="0"/>
              </a:spcBef>
              <a:buClrTx/>
              <a:buFontTx/>
              <a:buNone/>
            </a:pPr>
            <a:r>
              <a:rPr lang="en-US" altLang="en-US" sz="1800" b="1">
                <a:hlinkClick r:id="rId5"/>
              </a:rPr>
              <a:t>https://www.usatf.org/groups/officials/newsletters/</a:t>
            </a:r>
            <a:endParaRPr lang="en-US" altLang="en-US" sz="1800" b="1"/>
          </a:p>
        </p:txBody>
      </p:sp>
      <p:pic>
        <p:nvPicPr>
          <p:cNvPr id="16389" name="Picture 9" descr="Pre-Meet Notes.JPG">
            <a:extLst>
              <a:ext uri="{FF2B5EF4-FFF2-40B4-BE49-F238E27FC236}">
                <a16:creationId xmlns:a16="http://schemas.microsoft.com/office/drawing/2014/main" id="{A4D47CF1-27FB-7245-9941-3EA360413CF7}"/>
              </a:ext>
            </a:extLst>
          </p:cNvPr>
          <p:cNvPicPr>
            <a:picLocks noChangeAspect="1"/>
          </p:cNvPicPr>
          <p:nvPr/>
        </p:nvPicPr>
        <p:blipFill>
          <a:blip r:embed="rId6"/>
          <a:stretch>
            <a:fillRect/>
          </a:stretch>
        </p:blipFill>
        <p:spPr bwMode="auto">
          <a:xfrm>
            <a:off x="3733800" y="1600200"/>
            <a:ext cx="3148013" cy="4073525"/>
          </a:xfrm>
          <a:prstGeom prst="rect">
            <a:avLst/>
          </a:prstGeom>
          <a:noFill/>
          <a:ln w="38100">
            <a:solidFill>
              <a:srgbClr val="222268"/>
            </a:solidFill>
            <a:miter lim="800000"/>
            <a:headEnd/>
            <a:tailEnd/>
          </a:ln>
          <a:effectLst>
            <a:outerShdw blurRad="50800" dist="38100" dir="2700000" algn="tl" rotWithShape="0">
              <a:prstClr val="black">
                <a:alpha val="40000"/>
              </a:prstClr>
            </a:outerShdw>
          </a:effectLst>
        </p:spPr>
      </p:pic>
      <p:pic>
        <p:nvPicPr>
          <p:cNvPr id="16390" name="Picture 10" descr="Pre-Meet Notes 2.JPG">
            <a:extLst>
              <a:ext uri="{FF2B5EF4-FFF2-40B4-BE49-F238E27FC236}">
                <a16:creationId xmlns:a16="http://schemas.microsoft.com/office/drawing/2014/main" id="{22817CC6-ED23-854D-8F59-73B19F2CB5E7}"/>
              </a:ext>
            </a:extLst>
          </p:cNvPr>
          <p:cNvPicPr>
            <a:picLocks noChangeAspect="1"/>
          </p:cNvPicPr>
          <p:nvPr/>
        </p:nvPicPr>
        <p:blipFill>
          <a:blip r:embed="rId7"/>
          <a:stretch>
            <a:fillRect/>
          </a:stretch>
        </p:blipFill>
        <p:spPr bwMode="auto">
          <a:xfrm>
            <a:off x="4724400" y="2036763"/>
            <a:ext cx="3135313" cy="4057650"/>
          </a:xfrm>
          <a:prstGeom prst="rect">
            <a:avLst/>
          </a:prstGeom>
          <a:noFill/>
          <a:ln w="38100">
            <a:solidFill>
              <a:srgbClr val="222268"/>
            </a:solidFill>
            <a:miter lim="800000"/>
            <a:headEnd/>
            <a:tailEnd/>
          </a:ln>
          <a:effectLst>
            <a:outerShdw blurRad="50800" dist="38100" dir="2700000" algn="tl" rotWithShape="0">
              <a:prstClr val="black">
                <a:alpha val="40000"/>
              </a:prstClr>
            </a:outerShdw>
          </a:effectLst>
        </p:spPr>
      </p:pic>
      <p:pic>
        <p:nvPicPr>
          <p:cNvPr id="16391" name="Picture 8" descr="Front Cover.jpg">
            <a:extLst>
              <a:ext uri="{FF2B5EF4-FFF2-40B4-BE49-F238E27FC236}">
                <a16:creationId xmlns:a16="http://schemas.microsoft.com/office/drawing/2014/main" id="{E9511FA3-3F82-C345-8D5E-4825B81F6F77}"/>
              </a:ext>
            </a:extLst>
          </p:cNvPr>
          <p:cNvPicPr>
            <a:picLocks/>
          </p:cNvPicPr>
          <p:nvPr/>
        </p:nvPicPr>
        <p:blipFill>
          <a:blip r:embed="rId8"/>
          <a:stretch>
            <a:fillRect/>
          </a:stretch>
        </p:blipFill>
        <p:spPr bwMode="auto">
          <a:xfrm>
            <a:off x="5770563" y="2482850"/>
            <a:ext cx="3144837" cy="4070350"/>
          </a:xfrm>
          <a:prstGeom prst="rect">
            <a:avLst/>
          </a:prstGeom>
          <a:noFill/>
          <a:ln w="38100">
            <a:solidFill>
              <a:srgbClr val="222268"/>
            </a:solidFill>
            <a:miter lim="800000"/>
            <a:headEnd/>
            <a:tailEnd/>
          </a:ln>
          <a:effectLst>
            <a:outerShdw blurRad="50800" dist="38100" dir="2700000" algn="tl" rotWithShape="0">
              <a:prstClr val="black">
                <a:alpha val="40000"/>
              </a:prst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NFHS Officials Association</a:t>
            </a:r>
            <a:br>
              <a:rPr lang="en-US"/>
            </a:br>
            <a:r>
              <a:rPr lang="en-US"/>
              <a:t>Central Hub</a:t>
            </a:r>
            <a:endParaRPr lang="en-US" dirty="0"/>
          </a:p>
        </p:txBody>
      </p:sp>
    </p:spTree>
    <p:extLst>
      <p:ext uri="{BB962C8B-B14F-4D97-AF65-F5344CB8AC3E}">
        <p14:creationId xmlns:p14="http://schemas.microsoft.com/office/powerpoint/2010/main" val="414126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Officials Association Central Hub</a:t>
            </a:r>
          </a:p>
        </p:txBody>
      </p:sp>
      <p:sp>
        <p:nvSpPr>
          <p:cNvPr id="3" name="Content Placeholder 2"/>
          <p:cNvSpPr>
            <a:spLocks noGrp="1"/>
          </p:cNvSpPr>
          <p:nvPr>
            <p:ph sz="half" idx="1"/>
          </p:nvPr>
        </p:nvSpPr>
        <p:spPr/>
        <p:txBody>
          <a:bodyPr/>
          <a:lstStyle/>
          <a:p>
            <a:r>
              <a:rPr lang="en-US" dirty="0"/>
              <a:t>Contains:</a:t>
            </a:r>
          </a:p>
          <a:p>
            <a:pPr lvl="1"/>
            <a:r>
              <a:rPr lang="en-US" dirty="0"/>
              <a:t>Sport information</a:t>
            </a:r>
          </a:p>
          <a:p>
            <a:pPr lvl="1"/>
            <a:r>
              <a:rPr lang="en-US" dirty="0"/>
              <a:t>Rules information</a:t>
            </a:r>
          </a:p>
          <a:p>
            <a:pPr lvl="1"/>
            <a:r>
              <a:rPr lang="en-US" dirty="0"/>
              <a:t>Rules library</a:t>
            </a:r>
          </a:p>
          <a:p>
            <a:pPr lvl="1"/>
            <a:r>
              <a:rPr lang="en-US" dirty="0"/>
              <a:t>Searchable rules book</a:t>
            </a:r>
          </a:p>
          <a:p>
            <a:pPr lvl="1"/>
            <a:r>
              <a:rPr lang="en-US" dirty="0"/>
              <a:t>Video content on officiating sport, competition situations and interpretations</a:t>
            </a:r>
          </a:p>
          <a:p>
            <a:endParaRPr lang="en-US" dirty="0"/>
          </a:p>
        </p:txBody>
      </p:sp>
      <p:sp>
        <p:nvSpPr>
          <p:cNvPr id="6" name="Footer Placeholder 3"/>
          <p:cNvSpPr>
            <a:spLocks noGrp="1"/>
          </p:cNvSpPr>
          <p:nvPr>
            <p:ph type="ftr" sz="quarter" idx="11"/>
          </p:nvPr>
        </p:nvSpPr>
        <p:spPr/>
        <p:txBody>
          <a:bodyPr/>
          <a:lstStyle/>
          <a:p>
            <a:r>
              <a:rPr lang="en-US" dirty="0"/>
              <a:t>www.nfhs.org</a:t>
            </a:r>
          </a:p>
        </p:txBody>
      </p:sp>
      <p:sp>
        <p:nvSpPr>
          <p:cNvPr id="10" name="TextBox 9"/>
          <p:cNvSpPr txBox="1"/>
          <p:nvPr/>
        </p:nvSpPr>
        <p:spPr>
          <a:xfrm>
            <a:off x="1502127" y="1547151"/>
            <a:ext cx="7543216" cy="369332"/>
          </a:xfrm>
          <a:prstGeom prst="rect">
            <a:avLst/>
          </a:prstGeom>
          <a:noFill/>
        </p:spPr>
        <p:txBody>
          <a:bodyPr wrap="square" rtlCol="0">
            <a:spAutoFit/>
          </a:bodyPr>
          <a:lstStyle/>
          <a:p>
            <a:r>
              <a:rPr lang="en-US" dirty="0">
                <a:hlinkClick r:id="rId3"/>
              </a:rPr>
              <a:t>https://www1.arbitersports.com/front/105416/Site</a:t>
            </a:r>
            <a:endParaRPr lang="en-US" dirty="0"/>
          </a:p>
        </p:txBody>
      </p:sp>
      <p:pic>
        <p:nvPicPr>
          <p:cNvPr id="7" name="Content Placeholder 6">
            <a:extLst>
              <a:ext uri="{FF2B5EF4-FFF2-40B4-BE49-F238E27FC236}">
                <a16:creationId xmlns:a16="http://schemas.microsoft.com/office/drawing/2014/main" id="{2D30A3BF-E2BB-4AC3-AC7C-B35EA6ED0535}"/>
              </a:ext>
            </a:extLst>
          </p:cNvPr>
          <p:cNvPicPr>
            <a:picLocks noGrp="1" noChangeAspect="1"/>
          </p:cNvPicPr>
          <p:nvPr>
            <p:ph sz="half" idx="2"/>
          </p:nvPr>
        </p:nvPicPr>
        <p:blipFill>
          <a:blip r:embed="rId4"/>
          <a:stretch>
            <a:fillRect/>
          </a:stretch>
        </p:blipFill>
        <p:spPr>
          <a:xfrm>
            <a:off x="4829742" y="2136152"/>
            <a:ext cx="4038600" cy="3726658"/>
          </a:xfrm>
          <a:prstGeom prst="rect">
            <a:avLst/>
          </a:prstGeom>
        </p:spPr>
      </p:pic>
    </p:spTree>
    <p:extLst>
      <p:ext uri="{BB962C8B-B14F-4D97-AF65-F5344CB8AC3E}">
        <p14:creationId xmlns:p14="http://schemas.microsoft.com/office/powerpoint/2010/main" val="1797784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60400" y="419100"/>
            <a:ext cx="8483600" cy="1460500"/>
          </a:xfrm>
        </p:spPr>
        <p:txBody>
          <a:bodyPr/>
          <a:lstStyle/>
          <a:p>
            <a:pPr algn="ctr"/>
            <a:r>
              <a:rPr lang="en-US" dirty="0"/>
              <a:t>Interscholastic Officiating</a:t>
            </a:r>
            <a:br>
              <a:rPr lang="en-US" dirty="0"/>
            </a:br>
            <a:r>
              <a:rPr lang="en-US" dirty="0"/>
              <a:t>www.nfhslearn.com</a:t>
            </a:r>
          </a:p>
        </p:txBody>
      </p:sp>
      <p:pic>
        <p:nvPicPr>
          <p:cNvPr id="15363" name="Picture 2" descr="Picture3"/>
          <p:cNvPicPr>
            <a:picLocks noGrp="1" noChangeAspect="1" noChangeArrowheads="1"/>
          </p:cNvPicPr>
          <p:nvPr>
            <p:ph idx="1"/>
          </p:nvPr>
        </p:nvPicPr>
        <p:blipFill>
          <a:blip r:embed="rId3" cstate="print"/>
          <a:srcRect/>
          <a:stretch>
            <a:fillRect/>
          </a:stretch>
        </p:blipFill>
        <p:spPr>
          <a:xfrm>
            <a:off x="879475" y="2174875"/>
            <a:ext cx="3946525" cy="3364815"/>
          </a:xfrm>
          <a:noFill/>
        </p:spPr>
      </p:pic>
      <p:sp>
        <p:nvSpPr>
          <p:cNvPr id="15364" name="Rectangle 4"/>
          <p:cNvSpPr>
            <a:spLocks noChangeArrowheads="1"/>
          </p:cNvSpPr>
          <p:nvPr/>
        </p:nvSpPr>
        <p:spPr bwMode="auto">
          <a:xfrm>
            <a:off x="5010150" y="2060575"/>
            <a:ext cx="3965575" cy="4247317"/>
          </a:xfrm>
          <a:prstGeom prst="rect">
            <a:avLst/>
          </a:prstGeom>
          <a:noFill/>
          <a:ln w="9525">
            <a:noFill/>
            <a:miter lim="800000"/>
            <a:headEnd/>
            <a:tailEnd/>
          </a:ln>
        </p:spPr>
        <p:txBody>
          <a:bodyPr>
            <a:spAutoFit/>
          </a:bodyPr>
          <a:lstStyle/>
          <a:p>
            <a:pPr marL="285750" indent="-285750" fontAlgn="base">
              <a:spcBef>
                <a:spcPct val="0"/>
              </a:spcBef>
              <a:spcAft>
                <a:spcPct val="0"/>
              </a:spcAft>
              <a:buFont typeface="Arial" panose="020B0604020202020204" pitchFamily="34" charset="0"/>
              <a:buChar char="•"/>
            </a:pPr>
            <a:r>
              <a:rPr lang="en-US" dirty="0">
                <a:cs typeface="Arial" charset="0"/>
              </a:rPr>
              <a:t>Introduction to skills and concepts used as an official</a:t>
            </a:r>
          </a:p>
          <a:p>
            <a:pPr marL="285750" indent="-285750" fontAlgn="base">
              <a:spcBef>
                <a:spcPct val="0"/>
              </a:spcBef>
              <a:spcAft>
                <a:spcPct val="0"/>
              </a:spcAft>
              <a:buFont typeface="Arial" panose="020B0604020202020204" pitchFamily="34" charset="0"/>
              <a:buChar char="•"/>
            </a:pPr>
            <a:r>
              <a:rPr lang="en-US" dirty="0">
                <a:cs typeface="Arial" charset="0"/>
              </a:rPr>
              <a:t>Ideal for new officials or those in first few years of officiating</a:t>
            </a:r>
          </a:p>
          <a:p>
            <a:pPr marL="285750" indent="-285750" fontAlgn="base">
              <a:spcBef>
                <a:spcPct val="0"/>
              </a:spcBef>
              <a:spcAft>
                <a:spcPct val="0"/>
              </a:spcAft>
              <a:buFont typeface="Arial" panose="020B0604020202020204" pitchFamily="34" charset="0"/>
              <a:buChar char="•"/>
            </a:pPr>
            <a:r>
              <a:rPr lang="en-US" dirty="0">
                <a:cs typeface="Arial" charset="0"/>
              </a:rPr>
              <a:t>30-45 minutes to complete</a:t>
            </a:r>
          </a:p>
          <a:p>
            <a:pPr marL="285750" indent="-285750" fontAlgn="base">
              <a:spcBef>
                <a:spcPct val="0"/>
              </a:spcBef>
              <a:spcAft>
                <a:spcPct val="0"/>
              </a:spcAft>
              <a:buFont typeface="Arial" panose="020B0604020202020204" pitchFamily="34" charset="0"/>
              <a:buChar char="•"/>
            </a:pPr>
            <a:r>
              <a:rPr lang="en-US" dirty="0">
                <a:cs typeface="Arial" charset="0"/>
              </a:rPr>
              <a:t>Topics include: basics of becoming and staying an official, science of officiating, art of officiating, how to combine these skills for successful officiating</a:t>
            </a:r>
          </a:p>
          <a:p>
            <a:pPr marL="285750" indent="-285750" fontAlgn="base">
              <a:spcBef>
                <a:spcPct val="0"/>
              </a:spcBef>
              <a:spcAft>
                <a:spcPct val="0"/>
              </a:spcAft>
              <a:buFont typeface="Arial" panose="020B0604020202020204" pitchFamily="34" charset="0"/>
              <a:buChar char="•"/>
            </a:pPr>
            <a:r>
              <a:rPr lang="en-US" dirty="0">
                <a:cs typeface="Arial" charset="0"/>
              </a:rPr>
              <a:t>Course is </a:t>
            </a:r>
            <a:r>
              <a:rPr lang="en-US" b="1" dirty="0">
                <a:cs typeface="Arial" charset="0"/>
              </a:rPr>
              <a:t>FREE</a:t>
            </a:r>
            <a:r>
              <a:rPr lang="en-US" dirty="0">
                <a:cs typeface="Arial" charset="0"/>
              </a:rPr>
              <a:t> to any </a:t>
            </a:r>
            <a:r>
              <a:rPr lang="en-US" b="1" dirty="0">
                <a:cs typeface="Arial" charset="0"/>
              </a:rPr>
              <a:t>NFHS Officials Association member</a:t>
            </a:r>
          </a:p>
          <a:p>
            <a:pPr marL="285750" indent="-285750" fontAlgn="base">
              <a:spcBef>
                <a:spcPct val="0"/>
              </a:spcBef>
              <a:spcAft>
                <a:spcPct val="0"/>
              </a:spcAft>
              <a:buFont typeface="Arial" panose="020B0604020202020204" pitchFamily="34" charset="0"/>
              <a:buChar char="•"/>
            </a:pPr>
            <a:r>
              <a:rPr lang="en-US" dirty="0">
                <a:cs typeface="Arial" charset="0"/>
              </a:rPr>
              <a:t>Non-members course is $20</a:t>
            </a:r>
          </a:p>
          <a:p>
            <a:pPr marL="285750" indent="-285750" fontAlgn="base">
              <a:spcBef>
                <a:spcPct val="0"/>
              </a:spcBef>
              <a:spcAft>
                <a:spcPct val="0"/>
              </a:spcAft>
              <a:buFont typeface="Arial" panose="020B0604020202020204" pitchFamily="34" charset="0"/>
              <a:buChar char="•"/>
            </a:pPr>
            <a:r>
              <a:rPr lang="en-US" dirty="0">
                <a:cs typeface="Arial" charset="0"/>
              </a:rPr>
              <a:t>API  available to state associations to collect results</a:t>
            </a:r>
          </a:p>
        </p:txBody>
      </p:sp>
    </p:spTree>
    <p:extLst>
      <p:ext uri="{BB962C8B-B14F-4D97-AF65-F5344CB8AC3E}">
        <p14:creationId xmlns:p14="http://schemas.microsoft.com/office/powerpoint/2010/main" val="784929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NFHS OFFICIALS EDUCATION</a:t>
            </a:r>
            <a:br>
              <a:rPr lang="en-US" dirty="0"/>
            </a:br>
            <a:r>
              <a:rPr lang="en-US" dirty="0"/>
              <a:t>SPORT-SPECIFIC COURSES</a:t>
            </a:r>
          </a:p>
        </p:txBody>
      </p:sp>
      <p:sp>
        <p:nvSpPr>
          <p:cNvPr id="5" name="Content Placeholder 4"/>
          <p:cNvSpPr>
            <a:spLocks noGrp="1"/>
          </p:cNvSpPr>
          <p:nvPr>
            <p:ph sz="half" idx="1"/>
          </p:nvPr>
        </p:nvSpPr>
        <p:spPr/>
        <p:txBody>
          <a:bodyPr/>
          <a:lstStyle/>
          <a:p>
            <a:r>
              <a:rPr lang="en-US" b="1" u="sng" dirty="0">
                <a:solidFill>
                  <a:srgbClr val="C00000"/>
                </a:solidFill>
              </a:rPr>
              <a:t>Courses Available</a:t>
            </a:r>
          </a:p>
          <a:p>
            <a:pPr lvl="1"/>
            <a:r>
              <a:rPr lang="en-US" b="1" dirty="0"/>
              <a:t>Officiating Football</a:t>
            </a:r>
            <a:r>
              <a:rPr lang="en-US" dirty="0"/>
              <a:t> </a:t>
            </a:r>
          </a:p>
          <a:p>
            <a:pPr lvl="1"/>
            <a:r>
              <a:rPr lang="en-US" b="1" dirty="0"/>
              <a:t>Soccer</a:t>
            </a:r>
            <a:r>
              <a:rPr lang="en-US" dirty="0"/>
              <a:t> – Fouls and Misconduct</a:t>
            </a:r>
          </a:p>
          <a:p>
            <a:pPr lvl="1"/>
            <a:r>
              <a:rPr lang="en-US" b="1" dirty="0"/>
              <a:t>Swimming and Diving</a:t>
            </a:r>
            <a:endParaRPr lang="en-US" dirty="0"/>
          </a:p>
          <a:p>
            <a:pPr lvl="1"/>
            <a:r>
              <a:rPr lang="en-US" b="1" dirty="0"/>
              <a:t>Officiating Wrestling</a:t>
            </a:r>
            <a:r>
              <a:rPr lang="en-US" dirty="0"/>
              <a:t> </a:t>
            </a:r>
          </a:p>
          <a:p>
            <a:pPr lvl="1"/>
            <a:r>
              <a:rPr lang="en-US" b="1" dirty="0"/>
              <a:t>Officiating Basketball</a:t>
            </a:r>
          </a:p>
          <a:p>
            <a:pPr lvl="1"/>
            <a:r>
              <a:rPr lang="en-US" b="1" dirty="0"/>
              <a:t>Umpiring Softball</a:t>
            </a:r>
          </a:p>
          <a:p>
            <a:pPr lvl="1"/>
            <a:r>
              <a:rPr lang="en-US" b="1" dirty="0"/>
              <a:t>Officiating Volleyball – </a:t>
            </a:r>
            <a:r>
              <a:rPr lang="en-US" dirty="0"/>
              <a:t>Ball Handling</a:t>
            </a:r>
          </a:p>
          <a:p>
            <a:pPr lvl="1"/>
            <a:endParaRPr lang="en-US" dirty="0"/>
          </a:p>
        </p:txBody>
      </p:sp>
      <p:sp>
        <p:nvSpPr>
          <p:cNvPr id="6" name="Content Placeholder 5"/>
          <p:cNvSpPr>
            <a:spLocks noGrp="1"/>
          </p:cNvSpPr>
          <p:nvPr>
            <p:ph sz="half" idx="2"/>
          </p:nvPr>
        </p:nvSpPr>
        <p:spPr/>
        <p:txBody>
          <a:bodyPr/>
          <a:lstStyle/>
          <a:p>
            <a:r>
              <a:rPr lang="en-US" b="1" u="sng" dirty="0">
                <a:solidFill>
                  <a:srgbClr val="C00000"/>
                </a:solidFill>
              </a:rPr>
              <a:t>Future Courses</a:t>
            </a:r>
          </a:p>
          <a:p>
            <a:pPr lvl="1"/>
            <a:r>
              <a:rPr lang="en-US" b="1" dirty="0"/>
              <a:t>Officiating Baseball</a:t>
            </a:r>
          </a:p>
          <a:p>
            <a:pPr lvl="1"/>
            <a:r>
              <a:rPr lang="en-US" b="1" dirty="0"/>
              <a:t>Basketball – </a:t>
            </a:r>
            <a:r>
              <a:rPr lang="en-US" dirty="0"/>
              <a:t>Three-Person Mechanics</a:t>
            </a:r>
          </a:p>
          <a:p>
            <a:pPr lvl="1"/>
            <a:r>
              <a:rPr lang="en-US" b="1" dirty="0"/>
              <a:t>Field Hockey</a:t>
            </a:r>
          </a:p>
          <a:p>
            <a:pPr lvl="1"/>
            <a:r>
              <a:rPr lang="en-US" b="1" dirty="0"/>
              <a:t>Track and Field</a:t>
            </a:r>
          </a:p>
          <a:p>
            <a:pPr lvl="1"/>
            <a:r>
              <a:rPr lang="en-US" b="1" dirty="0"/>
              <a:t>Volleyball </a:t>
            </a:r>
            <a:r>
              <a:rPr lang="en-US" dirty="0"/>
              <a:t>– Overlapping</a:t>
            </a:r>
          </a:p>
          <a:p>
            <a:pPr lvl="1"/>
            <a:r>
              <a:rPr lang="en-US" b="1" dirty="0"/>
              <a:t>Softball – </a:t>
            </a:r>
            <a:r>
              <a:rPr lang="en-US" dirty="0"/>
              <a:t>Mechanics</a:t>
            </a:r>
          </a:p>
          <a:p>
            <a:pPr lvl="1"/>
            <a:r>
              <a:rPr lang="en-US" b="1" dirty="0"/>
              <a:t>Communication Among Officials and Coaches</a:t>
            </a:r>
          </a:p>
          <a:p>
            <a:pPr lvl="1"/>
            <a:r>
              <a:rPr lang="en-US" b="1" dirty="0"/>
              <a:t>Soccer - </a:t>
            </a:r>
            <a:r>
              <a:rPr lang="en-US" dirty="0"/>
              <a:t>Offside</a:t>
            </a:r>
          </a:p>
          <a:p>
            <a:pPr lvl="1"/>
            <a:endParaRPr lang="en-US" b="1" u="sng" dirty="0">
              <a:solidFill>
                <a:schemeClr val="bg2">
                  <a:lumMod val="10000"/>
                </a:schemeClr>
              </a:solidFill>
            </a:endParaRPr>
          </a:p>
        </p:txBody>
      </p:sp>
    </p:spTree>
    <p:extLst>
      <p:ext uri="{BB962C8B-B14F-4D97-AF65-F5344CB8AC3E}">
        <p14:creationId xmlns:p14="http://schemas.microsoft.com/office/powerpoint/2010/main" val="32309793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NFHS Learning Center</a:t>
            </a:r>
          </a:p>
        </p:txBody>
      </p:sp>
      <p:sp>
        <p:nvSpPr>
          <p:cNvPr id="2" name="Text Placeholder 1">
            <a:extLst>
              <a:ext uri="{FF2B5EF4-FFF2-40B4-BE49-F238E27FC236}">
                <a16:creationId xmlns:a16="http://schemas.microsoft.com/office/drawing/2014/main" id="{821B1576-2BE3-47E9-B812-89E1B3418BD6}"/>
              </a:ext>
            </a:extLst>
          </p:cNvPr>
          <p:cNvSpPr>
            <a:spLocks noGrp="1"/>
          </p:cNvSpPr>
          <p:nvPr>
            <p:ph type="body" idx="1"/>
          </p:nvPr>
        </p:nvSpPr>
        <p:spPr/>
        <p:txBody>
          <a:bodyPr/>
          <a:lstStyle/>
          <a:p>
            <a:endParaRPr lang="en-US"/>
          </a:p>
        </p:txBody>
      </p:sp>
      <p:sp>
        <p:nvSpPr>
          <p:cNvPr id="4" name="Footer Placeholder 3"/>
          <p:cNvSpPr>
            <a:spLocks noGrp="1"/>
          </p:cNvSpPr>
          <p:nvPr>
            <p:ph type="ftr" sz="quarter" idx="4294967295"/>
          </p:nvPr>
        </p:nvSpPr>
        <p:spPr>
          <a:xfrm>
            <a:off x="7650163" y="6516688"/>
            <a:ext cx="1493837" cy="303212"/>
          </a:xfrm>
        </p:spPr>
        <p:txBody>
          <a:bodyPr/>
          <a:lstStyle/>
          <a:p>
            <a:pPr>
              <a:defRPr/>
            </a:pPr>
            <a:r>
              <a:rPr lang="en-US"/>
              <a:t>www.nfhs.org</a:t>
            </a:r>
          </a:p>
        </p:txBody>
      </p:sp>
    </p:spTree>
    <p:extLst>
      <p:ext uri="{BB962C8B-B14F-4D97-AF65-F5344CB8AC3E}">
        <p14:creationId xmlns:p14="http://schemas.microsoft.com/office/powerpoint/2010/main" val="1213618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935702" y="2685328"/>
            <a:ext cx="6192052" cy="3840480"/>
          </a:xfrm>
          <a:prstGeom prst="rect">
            <a:avLst/>
          </a:prstGeom>
        </p:spPr>
      </p:pic>
      <p:sp>
        <p:nvSpPr>
          <p:cNvPr id="2" name="Title 1"/>
          <p:cNvSpPr>
            <a:spLocks noGrp="1"/>
          </p:cNvSpPr>
          <p:nvPr>
            <p:ph type="title"/>
          </p:nvPr>
        </p:nvSpPr>
        <p:spPr>
          <a:xfrm>
            <a:off x="1273216" y="405114"/>
            <a:ext cx="7870784" cy="1412111"/>
          </a:xfrm>
        </p:spPr>
        <p:txBody>
          <a:bodyPr/>
          <a:lstStyle/>
          <a:p>
            <a:r>
              <a:rPr lang="en-US" dirty="0" err="1"/>
              <a:t>Nfhs</a:t>
            </a:r>
            <a:r>
              <a:rPr lang="en-US" dirty="0"/>
              <a:t> learning center</a:t>
            </a:r>
            <a:br>
              <a:rPr lang="en-US" dirty="0"/>
            </a:br>
            <a:r>
              <a:rPr lang="en-US" dirty="0" err="1"/>
              <a:t>www.nfhslearn.com</a:t>
            </a:r>
            <a:endParaRPr lang="en-US" dirty="0"/>
          </a:p>
        </p:txBody>
      </p:sp>
      <p:sp>
        <p:nvSpPr>
          <p:cNvPr id="3" name="Content Placeholder 2"/>
          <p:cNvSpPr>
            <a:spLocks noGrp="1"/>
          </p:cNvSpPr>
          <p:nvPr>
            <p:ph idx="1"/>
          </p:nvPr>
        </p:nvSpPr>
        <p:spPr>
          <a:xfrm>
            <a:off x="671332" y="1898248"/>
            <a:ext cx="8304393" cy="4429527"/>
          </a:xfrm>
        </p:spPr>
        <p:txBody>
          <a:bodyPr/>
          <a:lstStyle/>
          <a:p>
            <a:pPr marL="0" indent="0">
              <a:buNone/>
            </a:pPr>
            <a:r>
              <a:rPr lang="en-US" dirty="0"/>
              <a:t>Professional Development For ALL</a:t>
            </a:r>
          </a:p>
          <a:p>
            <a:r>
              <a:rPr lang="en-US" dirty="0"/>
              <a:t>Coaches</a:t>
            </a:r>
          </a:p>
          <a:p>
            <a:r>
              <a:rPr lang="en-US" dirty="0"/>
              <a:t>Officials</a:t>
            </a:r>
          </a:p>
          <a:p>
            <a:r>
              <a:rPr lang="en-US" dirty="0"/>
              <a:t>Administrators</a:t>
            </a:r>
          </a:p>
          <a:p>
            <a:r>
              <a:rPr lang="en-US" dirty="0"/>
              <a:t>Parents</a:t>
            </a:r>
          </a:p>
          <a:p>
            <a:r>
              <a:rPr lang="en-US" dirty="0"/>
              <a:t>Students</a:t>
            </a:r>
          </a:p>
          <a:p>
            <a:r>
              <a:rPr lang="en-US" dirty="0"/>
              <a:t>Performing Arts</a:t>
            </a:r>
          </a:p>
          <a:p>
            <a:pPr marL="0" indent="0">
              <a:buNone/>
            </a:pPr>
            <a:r>
              <a:rPr lang="en-US" dirty="0"/>
              <a:t>    </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2301337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CC20D55-B723-405D-93B1-F5E16B481957}"/>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781516" y="2924174"/>
            <a:ext cx="5346238" cy="3315883"/>
          </a:xfrm>
          <a:prstGeom prst="rect">
            <a:avLst/>
          </a:prstGeom>
        </p:spPr>
      </p:pic>
      <p:sp>
        <p:nvSpPr>
          <p:cNvPr id="2" name="Title 1"/>
          <p:cNvSpPr>
            <a:spLocks noGrp="1"/>
          </p:cNvSpPr>
          <p:nvPr>
            <p:ph type="title"/>
          </p:nvPr>
        </p:nvSpPr>
        <p:spPr/>
        <p:txBody>
          <a:bodyPr/>
          <a:lstStyle/>
          <a:p>
            <a:r>
              <a:rPr lang="en-US" dirty="0"/>
              <a:t>NFHS learning center</a:t>
            </a:r>
            <a:br>
              <a:rPr lang="en-US" dirty="0"/>
            </a:br>
            <a:r>
              <a:rPr lang="en-US" dirty="0"/>
              <a:t>www.nfhslearn.com</a:t>
            </a:r>
          </a:p>
        </p:txBody>
      </p:sp>
      <p:sp>
        <p:nvSpPr>
          <p:cNvPr id="3" name="Content Placeholder 2"/>
          <p:cNvSpPr>
            <a:spLocks noGrp="1"/>
          </p:cNvSpPr>
          <p:nvPr>
            <p:ph idx="1"/>
          </p:nvPr>
        </p:nvSpPr>
        <p:spPr/>
        <p:txBody>
          <a:bodyPr/>
          <a:lstStyle/>
          <a:p>
            <a:r>
              <a:rPr lang="en-US" dirty="0"/>
              <a:t>Over 1.3 Million courses delivered in 2017</a:t>
            </a:r>
          </a:p>
          <a:p>
            <a:r>
              <a:rPr lang="en-US" dirty="0"/>
              <a:t>Over 6.7 Million courses since 2007 launch</a:t>
            </a:r>
          </a:p>
          <a:p>
            <a:r>
              <a:rPr lang="en-US" dirty="0"/>
              <a:t>Over 55 courses available</a:t>
            </a:r>
          </a:p>
          <a:p>
            <a:r>
              <a:rPr lang="en-US" dirty="0"/>
              <a:t>Over 25 at No Cost!</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1895357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 courses | </a:t>
            </a:r>
            <a:r>
              <a:rPr lang="en-US" sz="2800" dirty="0">
                <a:solidFill>
                  <a:srgbClr val="C00000"/>
                </a:solidFill>
              </a:rPr>
              <a:t>Over 20 available!</a:t>
            </a:r>
            <a:br>
              <a:rPr lang="en-US" sz="2800" dirty="0">
                <a:solidFill>
                  <a:srgbClr val="C00000"/>
                </a:solidFill>
              </a:rPr>
            </a:br>
            <a:r>
              <a:rPr lang="en-US" sz="2800" dirty="0" err="1"/>
              <a:t>www.nfhslearn.com</a:t>
            </a:r>
            <a:endParaRPr lang="en-US" sz="2800" dirty="0"/>
          </a:p>
        </p:txBody>
      </p:sp>
      <p:sp>
        <p:nvSpPr>
          <p:cNvPr id="3" name="Content Placeholder 2"/>
          <p:cNvSpPr>
            <a:spLocks noGrp="1"/>
          </p:cNvSpPr>
          <p:nvPr>
            <p:ph idx="1"/>
          </p:nvPr>
        </p:nvSpPr>
        <p:spPr>
          <a:xfrm>
            <a:off x="914400" y="1888854"/>
            <a:ext cx="8061325" cy="4620149"/>
          </a:xfrm>
        </p:spPr>
        <p:txBody>
          <a:bodyPr/>
          <a:lstStyle/>
          <a:p>
            <a:pPr marL="0" indent="0">
              <a:buNone/>
            </a:pPr>
            <a:r>
              <a:rPr lang="en-US" sz="2400" b="1" dirty="0"/>
              <a:t>Examples of FREE courses include:</a:t>
            </a:r>
          </a:p>
          <a:p>
            <a:r>
              <a:rPr lang="en-US" sz="2400" dirty="0"/>
              <a:t>Bullying, Hazing and Inappropriate Behaviors</a:t>
            </a:r>
          </a:p>
          <a:p>
            <a:r>
              <a:rPr lang="en-US" sz="2400" dirty="0"/>
              <a:t>Social Media</a:t>
            </a:r>
          </a:p>
          <a:p>
            <a:r>
              <a:rPr lang="en-US" sz="2400" dirty="0"/>
              <a:t>Introduction to Interscholastic Music</a:t>
            </a:r>
          </a:p>
          <a:p>
            <a:r>
              <a:rPr lang="en-US" sz="2400" dirty="0"/>
              <a:t>Concussion in Sports</a:t>
            </a:r>
          </a:p>
          <a:p>
            <a:r>
              <a:rPr lang="en-US" sz="2400" dirty="0"/>
              <a:t>Heat Illness Prevention</a:t>
            </a:r>
          </a:p>
          <a:p>
            <a:r>
              <a:rPr lang="en-US" sz="2400" dirty="0"/>
              <a:t>Sudden Cardiac Arrest</a:t>
            </a:r>
          </a:p>
          <a:p>
            <a:r>
              <a:rPr lang="en-US" sz="2400" dirty="0"/>
              <a:t>Sportsmanship</a:t>
            </a:r>
          </a:p>
          <a:p>
            <a:r>
              <a:rPr lang="en-US" sz="2400" dirty="0"/>
              <a:t>Sports Nutrition</a:t>
            </a:r>
          </a:p>
          <a:p>
            <a:r>
              <a:rPr lang="en-US" sz="2400" dirty="0"/>
              <a:t>Coaching Unified Sports</a:t>
            </a:r>
          </a:p>
          <a:p>
            <a:r>
              <a:rPr lang="en-US" sz="2400" dirty="0"/>
              <a:t>Positive Sport Parenting</a:t>
            </a:r>
          </a:p>
          <a:p>
            <a:r>
              <a:rPr lang="en-US" sz="2400" dirty="0"/>
              <a:t>NCAA Eligibility</a:t>
            </a:r>
          </a:p>
          <a:p>
            <a:endParaRPr lang="en-US" dirty="0"/>
          </a:p>
          <a:p>
            <a:endParaRPr lang="en-US" dirty="0"/>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55311" y="3104452"/>
            <a:ext cx="4988689" cy="3412236"/>
          </a:xfrm>
          <a:prstGeom prst="rect">
            <a:avLst/>
          </a:prstGeom>
        </p:spPr>
      </p:pic>
    </p:spTree>
    <p:extLst>
      <p:ext uri="{BB962C8B-B14F-4D97-AF65-F5344CB8AC3E}">
        <p14:creationId xmlns:p14="http://schemas.microsoft.com/office/powerpoint/2010/main" val="39317591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rack and Field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9144000" cy="29060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6" name="Rectangle 7"/>
          <p:cNvSpPr>
            <a:spLocks noChangeArrowheads="1"/>
          </p:cNvSpPr>
          <p:nvPr/>
        </p:nvSpPr>
        <p:spPr bwMode="auto">
          <a:xfrm>
            <a:off x="-22673" y="762000"/>
            <a:ext cx="9166671" cy="1390247"/>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pic>
        <p:nvPicPr>
          <p:cNvPr id="1033" name="Picture 9" descr="NFHS Small Logo color Tr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921991"/>
            <a:ext cx="762000" cy="11196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7" name="Text Box 10"/>
          <p:cNvSpPr txBox="1">
            <a:spLocks noChangeArrowheads="1"/>
          </p:cNvSpPr>
          <p:nvPr/>
        </p:nvSpPr>
        <p:spPr bwMode="auto">
          <a:xfrm>
            <a:off x="4191000" y="838200"/>
            <a:ext cx="4702175" cy="1390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1" fontAlgn="base" latinLnBrk="0" hangingPunct="1">
              <a:lnSpc>
                <a:spcPct val="119000"/>
              </a:lnSpc>
              <a:spcBef>
                <a:spcPct val="0"/>
              </a:spcBef>
              <a:spcAft>
                <a:spcPct val="0"/>
              </a:spcAft>
              <a:buClrTx/>
              <a:buSzTx/>
              <a:buFontTx/>
              <a:buNone/>
              <a:tabLst/>
              <a:defRPr/>
            </a:pPr>
            <a:r>
              <a:rPr kumimoji="0" lang="en-US" sz="3200" b="0" i="0" u="none" strike="noStrike" kern="1400" cap="none" spc="0" normalizeH="0" baseline="0" noProof="0" dirty="0">
                <a:ln>
                  <a:noFill/>
                </a:ln>
                <a:solidFill>
                  <a:srgbClr val="272C6D"/>
                </a:solidFill>
                <a:effectLst/>
                <a:uLnTx/>
                <a:uFillTx/>
                <a:latin typeface="Frutiger LT 95 UltraBlack"/>
                <a:ea typeface="+mn-ea"/>
                <a:cs typeface="Arial" pitchFamily="34" charset="0"/>
              </a:rPr>
              <a:t>Coaching</a:t>
            </a:r>
            <a:endParaRPr kumimoji="0" lang="en-US" sz="32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r" defTabSz="914400" rtl="0" eaLnBrk="1" fontAlgn="base" latinLnBrk="0" hangingPunct="1">
              <a:lnSpc>
                <a:spcPct val="119000"/>
              </a:lnSpc>
              <a:spcBef>
                <a:spcPct val="0"/>
              </a:spcBef>
              <a:spcAft>
                <a:spcPct val="0"/>
              </a:spcAft>
              <a:buClrTx/>
              <a:buSzTx/>
              <a:buFontTx/>
              <a:buNone/>
              <a:tabLst/>
              <a:defRPr/>
            </a:pPr>
            <a:r>
              <a:rPr kumimoji="0" lang="en-US" sz="3200" b="0" i="0" u="none" strike="noStrike" kern="1400" cap="none" spc="0" normalizeH="0" baseline="0" noProof="0" dirty="0">
                <a:ln>
                  <a:noFill/>
                </a:ln>
                <a:solidFill>
                  <a:srgbClr val="272C6D"/>
                </a:solidFill>
                <a:effectLst/>
                <a:uLnTx/>
                <a:uFillTx/>
                <a:latin typeface="Frutiger LT 95 UltraBlack"/>
                <a:ea typeface="+mn-ea"/>
                <a:cs typeface="Arial" pitchFamily="34" charset="0"/>
              </a:rPr>
              <a:t>Track and Field</a:t>
            </a:r>
            <a:endParaRPr kumimoji="0" lang="en-US" sz="32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19000"/>
              </a:lnSpc>
              <a:spcBef>
                <a:spcPct val="0"/>
              </a:spcBef>
              <a:spcAft>
                <a:spcPts val="600"/>
              </a:spcAft>
              <a:buClrTx/>
              <a:buSzTx/>
              <a:buFontTx/>
              <a:buNone/>
              <a:tabLst/>
              <a:defRPr/>
            </a:pPr>
            <a:r>
              <a:rPr kumimoji="0" lang="en-US" sz="32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p>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
        <p:nvSpPr>
          <p:cNvPr id="8" name="TextBox 7"/>
          <p:cNvSpPr txBox="1"/>
          <p:nvPr/>
        </p:nvSpPr>
        <p:spPr>
          <a:xfrm>
            <a:off x="533400" y="3665768"/>
            <a:ext cx="4267200" cy="2963632"/>
          </a:xfrm>
          <a:prstGeom prst="rect">
            <a:avLst/>
          </a:prstGeom>
          <a:noFill/>
        </p:spPr>
        <p:txBody>
          <a:bodyPr wrap="square" rtlCol="0">
            <a:spAutoFit/>
          </a:bodyPr>
          <a:lstStyle/>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Types of races – sprint and endurance</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Running form – proper posture, arm movement, and leg movement</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Start and Drive phase – block and standing start</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Types of jumps – horizontal and vertical</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Jump elements – approach, take off, flight and landing</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Throwing – basic skills for each event type</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How to teach skills for correct form</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Teaching progressions to combine skills into full movement</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19000"/>
              </a:lnSpc>
              <a:spcBef>
                <a:spcPct val="0"/>
              </a:spcBef>
              <a:spcAft>
                <a:spcPts val="600"/>
              </a:spcAft>
              <a:buClrTx/>
              <a:buSzTx/>
              <a:buFontTx/>
              <a:buNone/>
              <a:tabLst/>
              <a:defRPr/>
            </a:pP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p>
        </p:txBody>
      </p:sp>
      <p:sp>
        <p:nvSpPr>
          <p:cNvPr id="10" name="Text Box 12"/>
          <p:cNvSpPr txBox="1">
            <a:spLocks noChangeArrowheads="1"/>
          </p:cNvSpPr>
          <p:nvPr/>
        </p:nvSpPr>
        <p:spPr bwMode="auto">
          <a:xfrm>
            <a:off x="533400" y="3115289"/>
            <a:ext cx="3276600" cy="542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D21034"/>
                </a:solidFill>
                <a:effectLst/>
                <a:uLnTx/>
                <a:uFillTx/>
                <a:latin typeface="Frutiger LT 57 Cn" pitchFamily="34" charset="0"/>
                <a:ea typeface="+mn-ea"/>
                <a:cs typeface="Arial" pitchFamily="34" charset="0"/>
              </a:rPr>
              <a:t>Course Objectives</a:t>
            </a:r>
            <a:endParaRPr kumimoji="0" lang="en-US" altLang="en-US" sz="2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
        <p:nvSpPr>
          <p:cNvPr id="12" name="Text Box 14"/>
          <p:cNvSpPr txBox="1">
            <a:spLocks noChangeArrowheads="1"/>
          </p:cNvSpPr>
          <p:nvPr/>
        </p:nvSpPr>
        <p:spPr bwMode="auto">
          <a:xfrm>
            <a:off x="5105400" y="3124200"/>
            <a:ext cx="1562101"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D21034"/>
                </a:solidFill>
                <a:effectLst/>
                <a:uLnTx/>
                <a:uFillTx/>
                <a:latin typeface="Frutiger LT 57 Cn" pitchFamily="34" charset="0"/>
                <a:ea typeface="+mn-ea"/>
                <a:cs typeface="Arial" pitchFamily="34" charset="0"/>
              </a:rPr>
              <a:t>Units</a:t>
            </a:r>
            <a:endParaRPr kumimoji="0" lang="en-US" altLang="en-US" sz="2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
        <p:nvSpPr>
          <p:cNvPr id="13" name="Text Box 15"/>
          <p:cNvSpPr txBox="1">
            <a:spLocks noChangeArrowheads="1"/>
          </p:cNvSpPr>
          <p:nvPr/>
        </p:nvSpPr>
        <p:spPr bwMode="auto">
          <a:xfrm>
            <a:off x="5130773" y="4848725"/>
            <a:ext cx="3413137" cy="346075"/>
          </a:xfrm>
          <a:prstGeom prst="rect">
            <a:avLst/>
          </a:prstGeom>
          <a:noFill/>
          <a:ln w="19050" algn="in">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3798"/>
                </a:solidFill>
                <a:effectLst/>
                <a:uLnTx/>
                <a:uFillTx/>
                <a:latin typeface="Frutiger LT 57 Cn" pitchFamily="34" charset="0"/>
                <a:ea typeface="+mn-ea"/>
                <a:cs typeface="Arial" pitchFamily="34" charset="0"/>
              </a:rPr>
              <a:t>More Information at </a:t>
            </a:r>
            <a:r>
              <a:rPr kumimoji="0" lang="en-US" altLang="en-US" sz="1600" b="1" i="0" u="none" strike="noStrike" kern="1200" cap="none" spc="0" normalizeH="0" baseline="0" noProof="0" dirty="0">
                <a:ln>
                  <a:noFill/>
                </a:ln>
                <a:solidFill>
                  <a:srgbClr val="D21034"/>
                </a:solidFill>
                <a:effectLst/>
                <a:uLnTx/>
                <a:uFillTx/>
                <a:latin typeface="Frutiger LT 57 Cn" pitchFamily="34" charset="0"/>
                <a:ea typeface="+mn-ea"/>
                <a:cs typeface="Arial" pitchFamily="34" charset="0"/>
              </a:rPr>
              <a:t>nfhslearn.com!</a:t>
            </a:r>
            <a:endParaRPr kumimoji="0" lang="en-US" altLang="en-US" sz="1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pic>
        <p:nvPicPr>
          <p:cNvPr id="1027" name="Picture 3" descr="USATF_Corporate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9512" y="982456"/>
            <a:ext cx="877888" cy="998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6" name="TextBox 15"/>
          <p:cNvSpPr txBox="1"/>
          <p:nvPr/>
        </p:nvSpPr>
        <p:spPr>
          <a:xfrm>
            <a:off x="5130773" y="3657600"/>
            <a:ext cx="1574827" cy="1566454"/>
          </a:xfrm>
          <a:prstGeom prst="rect">
            <a:avLst/>
          </a:prstGeom>
          <a:noFill/>
        </p:spPr>
        <p:txBody>
          <a:bodyPr wrap="square" rtlCol="0">
            <a:spAutoFit/>
          </a:bodyPr>
          <a:lstStyle/>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Running</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Jumping</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Throwing</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19000"/>
              </a:lnSpc>
              <a:spcBef>
                <a:spcPct val="0"/>
              </a:spcBef>
              <a:spcAft>
                <a:spcPts val="600"/>
              </a:spcAft>
              <a:buClrTx/>
              <a:buSzTx/>
              <a:buFontTx/>
              <a:buNone/>
              <a:tabLst/>
              <a:defRPr/>
            </a:pP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p>
          <a:p>
            <a:pPr marL="0" marR="0" lvl="0" indent="0" algn="l" defTabSz="914400" rtl="0" eaLnBrk="1" fontAlgn="base" latinLnBrk="0" hangingPunct="1">
              <a:lnSpc>
                <a:spcPct val="119000"/>
              </a:lnSpc>
              <a:spcBef>
                <a:spcPct val="0"/>
              </a:spcBef>
              <a:spcAft>
                <a:spcPts val="600"/>
              </a:spcAft>
              <a:buClrTx/>
              <a:buSzTx/>
              <a:buFontTx/>
              <a:buNone/>
              <a:tabLst/>
              <a:defRPr/>
            </a:pP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p>
        </p:txBody>
      </p:sp>
    </p:spTree>
    <p:extLst>
      <p:ext uri="{BB962C8B-B14F-4D97-AF65-F5344CB8AC3E}">
        <p14:creationId xmlns:p14="http://schemas.microsoft.com/office/powerpoint/2010/main" val="1862282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ole Vault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2" y="0"/>
            <a:ext cx="9166672" cy="27690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6" name="Rectangle 7"/>
          <p:cNvSpPr>
            <a:spLocks noChangeArrowheads="1"/>
          </p:cNvSpPr>
          <p:nvPr/>
        </p:nvSpPr>
        <p:spPr bwMode="auto">
          <a:xfrm>
            <a:off x="-22672" y="390928"/>
            <a:ext cx="9166671" cy="1466447"/>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pic>
        <p:nvPicPr>
          <p:cNvPr id="1033" name="Picture 9" descr="NFHS Small Logo color Tr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17790"/>
            <a:ext cx="825324" cy="12127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1" name="Text Box 13"/>
          <p:cNvSpPr txBox="1">
            <a:spLocks noChangeArrowheads="1"/>
          </p:cNvSpPr>
          <p:nvPr/>
        </p:nvSpPr>
        <p:spPr bwMode="auto">
          <a:xfrm>
            <a:off x="680506" y="5184868"/>
            <a:ext cx="2443694" cy="1139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Starting a Beginner</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Basic Laws of Physics</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Drills and Coaching Techniques</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 </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19000"/>
              </a:lnSpc>
              <a:spcBef>
                <a:spcPct val="0"/>
              </a:spcBef>
              <a:spcAft>
                <a:spcPts val="600"/>
              </a:spcAft>
              <a:buClrTx/>
              <a:buSzTx/>
              <a:buFontTx/>
              <a:buNone/>
              <a:tabLst/>
              <a:defRPr/>
            </a:pP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p>
          <a:p>
            <a:pPr marL="228600" marR="0" lvl="0" indent="-228600" algn="l" defTabSz="914400" rtl="0" eaLnBrk="1" fontAlgn="base" latinLnBrk="0" hangingPunct="1">
              <a:lnSpc>
                <a:spcPct val="119000"/>
              </a:lnSpc>
              <a:spcBef>
                <a:spcPct val="0"/>
              </a:spcBef>
              <a:spcAft>
                <a:spcPts val="400"/>
              </a:spcAft>
              <a:buClrTx/>
              <a:buSzTx/>
              <a:buFontTx/>
              <a:buNone/>
              <a:tabLst/>
              <a:defRPr/>
            </a:pPr>
            <a:endParaRPr kumimoji="0" lang="en-US" altLang="en-US" sz="14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
        <p:nvSpPr>
          <p:cNvPr id="12" name="Text Box 14"/>
          <p:cNvSpPr txBox="1">
            <a:spLocks noChangeArrowheads="1"/>
          </p:cNvSpPr>
          <p:nvPr/>
        </p:nvSpPr>
        <p:spPr bwMode="auto">
          <a:xfrm>
            <a:off x="533400" y="2971800"/>
            <a:ext cx="3886200"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D21034"/>
                </a:solidFill>
                <a:effectLst/>
                <a:uLnTx/>
                <a:uFillTx/>
                <a:latin typeface="Frutiger LT 57 Cn" pitchFamily="34" charset="0"/>
                <a:ea typeface="+mn-ea"/>
                <a:cs typeface="Arial" pitchFamily="34" charset="0"/>
              </a:rPr>
              <a:t>Course Objectives</a:t>
            </a:r>
            <a:endParaRPr kumimoji="0" lang="en-US" altLang="en-US" sz="2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
        <p:nvSpPr>
          <p:cNvPr id="13" name="Text Box 15"/>
          <p:cNvSpPr txBox="1">
            <a:spLocks noChangeArrowheads="1"/>
          </p:cNvSpPr>
          <p:nvPr/>
        </p:nvSpPr>
        <p:spPr bwMode="auto">
          <a:xfrm>
            <a:off x="5638799" y="6227762"/>
            <a:ext cx="3413137" cy="346075"/>
          </a:xfrm>
          <a:prstGeom prst="rect">
            <a:avLst/>
          </a:prstGeom>
          <a:noFill/>
          <a:ln w="19050" algn="in">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3798"/>
                </a:solidFill>
                <a:effectLst/>
                <a:uLnTx/>
                <a:uFillTx/>
                <a:latin typeface="Frutiger LT 57 Cn" pitchFamily="34" charset="0"/>
                <a:ea typeface="+mn-ea"/>
                <a:cs typeface="Arial" pitchFamily="34" charset="0"/>
              </a:rPr>
              <a:t>More Information at </a:t>
            </a:r>
            <a:r>
              <a:rPr kumimoji="0" lang="en-US" altLang="en-US" sz="1600" b="1" i="0" u="none" strike="noStrike" kern="1200" cap="none" spc="0" normalizeH="0" baseline="0" noProof="0" dirty="0">
                <a:ln>
                  <a:noFill/>
                </a:ln>
                <a:solidFill>
                  <a:srgbClr val="D21034"/>
                </a:solidFill>
                <a:effectLst/>
                <a:uLnTx/>
                <a:uFillTx/>
                <a:latin typeface="Frutiger LT 57 Cn" pitchFamily="34" charset="0"/>
                <a:ea typeface="+mn-ea"/>
                <a:cs typeface="Arial" pitchFamily="34" charset="0"/>
              </a:rPr>
              <a:t>nfhslearn.com!</a:t>
            </a:r>
            <a:endParaRPr kumimoji="0" lang="en-US" altLang="en-US" sz="1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
        <p:nvSpPr>
          <p:cNvPr id="17" name="Text Box 14"/>
          <p:cNvSpPr txBox="1">
            <a:spLocks noChangeArrowheads="1"/>
          </p:cNvSpPr>
          <p:nvPr/>
        </p:nvSpPr>
        <p:spPr bwMode="auto">
          <a:xfrm>
            <a:off x="533400" y="4648200"/>
            <a:ext cx="1562101"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D21034"/>
                </a:solidFill>
                <a:effectLst/>
                <a:uLnTx/>
                <a:uFillTx/>
                <a:latin typeface="Frutiger LT 57 Cn" pitchFamily="34" charset="0"/>
                <a:ea typeface="+mn-ea"/>
                <a:cs typeface="Arial" pitchFamily="34" charset="0"/>
              </a:rPr>
              <a:t>Units</a:t>
            </a:r>
            <a:endParaRPr kumimoji="0" lang="en-US" altLang="en-US" sz="2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
        <p:nvSpPr>
          <p:cNvPr id="18" name="Text Box 13"/>
          <p:cNvSpPr txBox="1">
            <a:spLocks noChangeArrowheads="1"/>
          </p:cNvSpPr>
          <p:nvPr/>
        </p:nvSpPr>
        <p:spPr bwMode="auto">
          <a:xfrm>
            <a:off x="680506" y="3405383"/>
            <a:ext cx="8006294" cy="1117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Starting a beginner – teaching proper standing grip height, width of hands on pole, and position of hands on pole</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How to instruct beginning level pole-vaulters through skill development drills and build confidence</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Maintaining a safe practice and competition environment – proper pad placement and securing of vault mat pads</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19000"/>
              </a:lnSpc>
              <a:spcBef>
                <a:spcPct val="0"/>
              </a:spcBef>
              <a:spcAft>
                <a:spcPts val="600"/>
              </a:spcAft>
              <a:buClrTx/>
              <a:buSzTx/>
              <a:buFontTx/>
              <a:buNone/>
              <a:tabLst/>
              <a:defRPr/>
            </a:pPr>
            <a:r>
              <a:rPr kumimoji="0" lang="en-US" sz="10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p>
          <a:p>
            <a:pPr marL="0" marR="0" lvl="0" indent="0" algn="l" defTabSz="914400" rtl="0" eaLnBrk="1" fontAlgn="base" latinLnBrk="0" hangingPunct="1">
              <a:lnSpc>
                <a:spcPct val="119000"/>
              </a:lnSpc>
              <a:spcBef>
                <a:spcPct val="0"/>
              </a:spcBef>
              <a:spcAft>
                <a:spcPts val="600"/>
              </a:spcAft>
              <a:buClrTx/>
              <a:buSzTx/>
              <a:buFontTx/>
              <a:buNone/>
              <a:tabLst/>
              <a:defRPr/>
            </a:pPr>
            <a:r>
              <a:rPr kumimoji="0" lang="en-US" sz="10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 </a:t>
            </a:r>
          </a:p>
          <a:p>
            <a:pPr marL="228600" marR="0" lvl="0" indent="-228600" algn="l" defTabSz="914400" rtl="0" eaLnBrk="1" fontAlgn="base" latinLnBrk="0" hangingPunct="1">
              <a:lnSpc>
                <a:spcPct val="119000"/>
              </a:lnSpc>
              <a:spcBef>
                <a:spcPct val="0"/>
              </a:spcBef>
              <a:spcAft>
                <a:spcPts val="400"/>
              </a:spcAft>
              <a:buClrTx/>
              <a:buSzTx/>
              <a:buFontTx/>
              <a:buNone/>
              <a:tabLst/>
              <a:defRPr/>
            </a:pPr>
            <a:endParaRPr kumimoji="0" lang="en-US" altLang="en-US" sz="14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
        <p:nvSpPr>
          <p:cNvPr id="14" name="Text Box 13"/>
          <p:cNvSpPr txBox="1">
            <a:spLocks noChangeArrowheads="1"/>
          </p:cNvSpPr>
          <p:nvPr/>
        </p:nvSpPr>
        <p:spPr bwMode="auto">
          <a:xfrm>
            <a:off x="3197753" y="5181600"/>
            <a:ext cx="2443694" cy="1139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Problem Solving</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Equipment and Facility </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Arial"/>
                <a:ea typeface="+mn-ea"/>
                <a:cs typeface="Arial" pitchFamily="34" charset="0"/>
              </a:rPr>
              <a:t>■</a:t>
            </a:r>
            <a:r>
              <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Interactive Exercise </a:t>
            </a:r>
            <a:endParaRPr kumimoji="0" lang="en-US" sz="14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19000"/>
              </a:lnSpc>
              <a:spcBef>
                <a:spcPct val="0"/>
              </a:spcBef>
              <a:spcAft>
                <a:spcPts val="600"/>
              </a:spcAft>
              <a:buClrTx/>
              <a:buSzTx/>
              <a:buFontTx/>
              <a:buNone/>
              <a:tabLst/>
              <a:defRPr/>
            </a:pPr>
            <a:r>
              <a:rPr kumimoji="0" lang="en-US" sz="8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p>
          <a:p>
            <a:pPr marL="0" marR="0" lvl="0" indent="0" algn="l" defTabSz="914400" rtl="0" eaLnBrk="1" fontAlgn="base" latinLnBrk="0" hangingPunct="1">
              <a:lnSpc>
                <a:spcPct val="119000"/>
              </a:lnSpc>
              <a:spcBef>
                <a:spcPct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Frutiger LT 47 LightCn"/>
                <a:ea typeface="+mn-ea"/>
                <a:cs typeface="Arial" pitchFamily="34" charset="0"/>
              </a:rPr>
              <a:t> </a:t>
            </a:r>
            <a:endParaRPr kumimoji="0" lang="en-US" sz="1000" b="0" i="0" u="none" strike="noStrike" kern="14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l" defTabSz="914400" rtl="0" eaLnBrk="1" fontAlgn="base" latinLnBrk="0" hangingPunct="1">
              <a:lnSpc>
                <a:spcPct val="119000"/>
              </a:lnSpc>
              <a:spcBef>
                <a:spcPct val="0"/>
              </a:spcBef>
              <a:spcAft>
                <a:spcPts val="600"/>
              </a:spcAft>
              <a:buClrTx/>
              <a:buSzTx/>
              <a:buFontTx/>
              <a:buNone/>
              <a:tabLst/>
              <a:defRPr/>
            </a:pPr>
            <a:r>
              <a:rPr kumimoji="0" lang="en-US" sz="1000" b="0" i="0" u="none" strike="noStrike" kern="1400" cap="none" spc="0" normalizeH="0" baseline="0" noProof="0" dirty="0">
                <a:ln>
                  <a:noFill/>
                </a:ln>
                <a:solidFill>
                  <a:srgbClr val="000000"/>
                </a:solidFill>
                <a:effectLst/>
                <a:uLnTx/>
                <a:uFillTx/>
                <a:latin typeface="Arial" pitchFamily="34" charset="0"/>
                <a:ea typeface="+mn-ea"/>
                <a:cs typeface="Arial" pitchFamily="34" charset="0"/>
              </a:rPr>
              <a:t> </a:t>
            </a:r>
          </a:p>
          <a:p>
            <a:pPr marL="228600" marR="0" lvl="0" indent="-228600" algn="l" defTabSz="914400" rtl="0" eaLnBrk="1" fontAlgn="base" latinLnBrk="0" hangingPunct="1">
              <a:lnSpc>
                <a:spcPct val="119000"/>
              </a:lnSpc>
              <a:spcBef>
                <a:spcPct val="0"/>
              </a:spcBef>
              <a:spcAft>
                <a:spcPts val="400"/>
              </a:spcAft>
              <a:buClrTx/>
              <a:buSzTx/>
              <a:buFontTx/>
              <a:buNone/>
              <a:tabLst/>
              <a:defRPr/>
            </a:pPr>
            <a:endParaRPr kumimoji="0" lang="en-US" altLang="en-US" sz="14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pic>
        <p:nvPicPr>
          <p:cNvPr id="1027" name="Picture 3" descr="USATF_Corporate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582336"/>
            <a:ext cx="952500" cy="1083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8" name="Picture 4" descr="NCAA 20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5315" y="-850984"/>
            <a:ext cx="3249085" cy="42037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 name="Text Box 5"/>
          <p:cNvSpPr txBox="1">
            <a:spLocks noChangeArrowheads="1"/>
          </p:cNvSpPr>
          <p:nvPr/>
        </p:nvSpPr>
        <p:spPr bwMode="auto">
          <a:xfrm>
            <a:off x="6078538" y="533400"/>
            <a:ext cx="2836862" cy="1333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122B4A"/>
                </a:solidFill>
                <a:effectLst/>
                <a:uLnTx/>
                <a:uFillTx/>
                <a:latin typeface="Frutiger LT 95 UltraBlack" pitchFamily="34" charset="0"/>
                <a:ea typeface="+mn-ea"/>
                <a:cs typeface="Arial" pitchFamily="34" charset="0"/>
              </a:rPr>
              <a:t>Coaching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122B4A"/>
                </a:solidFill>
                <a:effectLst/>
                <a:uLnTx/>
                <a:uFillTx/>
                <a:latin typeface="Frutiger LT 95 UltraBlack" pitchFamily="34" charset="0"/>
                <a:ea typeface="+mn-ea"/>
                <a:cs typeface="Arial" pitchFamily="34" charset="0"/>
              </a:rPr>
              <a:t>Pole Vault</a:t>
            </a:r>
            <a:endParaRPr kumimoji="0" lang="en-US" altLang="en-US" sz="1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4275270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Network</a:t>
            </a:r>
          </a:p>
        </p:txBody>
      </p:sp>
      <p:sp>
        <p:nvSpPr>
          <p:cNvPr id="4" name="Text Placeholder 3">
            <a:extLst>
              <a:ext uri="{FF2B5EF4-FFF2-40B4-BE49-F238E27FC236}">
                <a16:creationId xmlns:a16="http://schemas.microsoft.com/office/drawing/2014/main" id="{FBF80493-C3EC-4FBC-ADA4-53E26EAE525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901003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NFHS Network</a:t>
            </a:r>
            <a:endParaRPr lang="en-US" dirty="0"/>
          </a:p>
        </p:txBody>
      </p:sp>
      <p:sp>
        <p:nvSpPr>
          <p:cNvPr id="3" name="Content Placeholder 2"/>
          <p:cNvSpPr>
            <a:spLocks noGrp="1"/>
          </p:cNvSpPr>
          <p:nvPr>
            <p:ph sz="half" idx="1"/>
          </p:nvPr>
        </p:nvSpPr>
        <p:spPr>
          <a:xfrm>
            <a:off x="791142" y="1950044"/>
            <a:ext cx="4477144" cy="4525963"/>
          </a:xfrm>
        </p:spPr>
        <p:txBody>
          <a:bodyPr/>
          <a:lstStyle/>
          <a:p>
            <a:r>
              <a:rPr lang="en-US" dirty="0"/>
              <a:t>By 2020, every high school sporting event in America will be streamed live. </a:t>
            </a:r>
          </a:p>
          <a:p>
            <a:r>
              <a:rPr lang="en-US" dirty="0"/>
              <a:t>The NFHS Network will be THE DESTINATION for fans to view these broadcasts. </a:t>
            </a:r>
          </a:p>
        </p:txBody>
      </p:sp>
      <p:pic>
        <p:nvPicPr>
          <p:cNvPr id="8" name="Picture 2" descr="Q:\~Logos\NFHS Network\PrimaryLogos\Full-Color\NFHS_gradient.pn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951398" y="2092902"/>
            <a:ext cx="2498573" cy="3167834"/>
          </a:xfrm>
        </p:spPr>
      </p:pic>
      <p:sp>
        <p:nvSpPr>
          <p:cNvPr id="5" name="Footer Placeholder 4"/>
          <p:cNvSpPr>
            <a:spLocks noGrp="1"/>
          </p:cNvSpPr>
          <p:nvPr>
            <p:ph type="ftr" sz="quarter" idx="11"/>
          </p:nvPr>
        </p:nvSpPr>
        <p:spPr>
          <a:xfrm>
            <a:off x="6862195" y="6516688"/>
            <a:ext cx="2129406" cy="30321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www.NFHSnetwork.com</a:t>
            </a:r>
          </a:p>
        </p:txBody>
      </p:sp>
      <p:sp>
        <p:nvSpPr>
          <p:cNvPr id="6" name="Footer Placeholder 4">
            <a:extLst>
              <a:ext uri="{FF2B5EF4-FFF2-40B4-BE49-F238E27FC236}">
                <a16:creationId xmlns:a16="http://schemas.microsoft.com/office/drawing/2014/main" id="{E595C68D-FAF6-4919-A46E-56C8859B5F17}"/>
              </a:ext>
            </a:extLst>
          </p:cNvPr>
          <p:cNvSpPr txBox="1">
            <a:spLocks/>
          </p:cNvSpPr>
          <p:nvPr/>
        </p:nvSpPr>
        <p:spPr>
          <a:xfrm>
            <a:off x="5447214" y="5153062"/>
            <a:ext cx="3053306" cy="262028"/>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a:ln>
                  <a:noFill/>
                </a:ln>
                <a:solidFill>
                  <a:srgbClr val="414B56"/>
                </a:solidFill>
                <a:effectLst/>
                <a:uLnTx/>
                <a:uFillTx/>
                <a:latin typeface="Calibri"/>
                <a:ea typeface="+mn-ea"/>
                <a:cs typeface="+mn-cs"/>
              </a:rPr>
              <a:t>www.NFHSnetwork.com</a:t>
            </a:r>
            <a:endParaRPr kumimoji="0" lang="en-US" sz="2000" b="1" i="0" u="sng" strike="noStrike" kern="1200" cap="none" spc="0" normalizeH="0" baseline="0" noProof="0" dirty="0">
              <a:ln>
                <a:noFill/>
              </a:ln>
              <a:solidFill>
                <a:srgbClr val="414B56"/>
              </a:solidFill>
              <a:effectLst/>
              <a:uLnTx/>
              <a:uFillTx/>
              <a:latin typeface="Calibri"/>
              <a:ea typeface="+mn-ea"/>
              <a:cs typeface="+mn-cs"/>
            </a:endParaRPr>
          </a:p>
        </p:txBody>
      </p:sp>
    </p:spTree>
    <p:extLst>
      <p:ext uri="{BB962C8B-B14F-4D97-AF65-F5344CB8AC3E}">
        <p14:creationId xmlns:p14="http://schemas.microsoft.com/office/powerpoint/2010/main" val="38820187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1" descr="Slide12.png"/>
          <p:cNvPicPr>
            <a:picLocks noChangeAspect="1"/>
          </p:cNvPicPr>
          <p:nvPr/>
        </p:nvPicPr>
        <p:blipFill rotWithShape="1">
          <a:blip r:embed="rId4">
            <a:extLst>
              <a:ext uri="{28A0092B-C50C-407E-A947-70E740481C1C}">
                <a14:useLocalDpi xmlns:a14="http://schemas.microsoft.com/office/drawing/2010/main" val="0"/>
              </a:ext>
            </a:extLst>
          </a:blip>
          <a:srcRect l="274" t="4192" r="1048" b="75618"/>
          <a:stretch/>
        </p:blipFill>
        <p:spPr bwMode="auto">
          <a:xfrm>
            <a:off x="0" y="5472617"/>
            <a:ext cx="9144000" cy="139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9854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931557"/>
            <a:ext cx="6651409" cy="1362075"/>
          </a:xfrm>
        </p:spPr>
        <p:txBody>
          <a:bodyPr/>
          <a:lstStyle/>
          <a:p>
            <a:r>
              <a:rPr lang="en-US" dirty="0"/>
              <a:t>Thank You!</a:t>
            </a:r>
          </a:p>
        </p:txBody>
      </p:sp>
      <p:sp>
        <p:nvSpPr>
          <p:cNvPr id="5" name="Content Placeholder 4"/>
          <p:cNvSpPr>
            <a:spLocks noGrp="1"/>
          </p:cNvSpPr>
          <p:nvPr>
            <p:ph type="body" idx="1"/>
          </p:nvPr>
        </p:nvSpPr>
        <p:spPr>
          <a:xfrm>
            <a:off x="722313" y="3056613"/>
            <a:ext cx="7772400" cy="1500187"/>
          </a:xfrm>
        </p:spPr>
        <p:txBody>
          <a:bodyPr/>
          <a:lstStyle/>
          <a:p>
            <a:pPr algn="ctr"/>
            <a:r>
              <a:rPr lang="en-US" b="1" dirty="0"/>
              <a:t>National Federation of State High School Associations</a:t>
            </a:r>
            <a:br>
              <a:rPr lang="en-US" dirty="0"/>
            </a:br>
            <a:r>
              <a:rPr lang="en-US" dirty="0"/>
              <a:t>PO Box 690 | Indianapolis, IN 46206</a:t>
            </a:r>
            <a:br>
              <a:rPr lang="en-US" dirty="0"/>
            </a:br>
            <a:r>
              <a:rPr lang="en-US" dirty="0"/>
              <a:t>Phone: 317-972-6900 | Fax: 317.822.5700</a:t>
            </a:r>
            <a:br>
              <a:rPr lang="en-US" dirty="0"/>
            </a:br>
            <a:r>
              <a:rPr lang="en-US" dirty="0"/>
              <a:t>www.nfhs.org | www.nfhslearn.com</a:t>
            </a:r>
          </a:p>
        </p:txBody>
      </p:sp>
      <p:sp>
        <p:nvSpPr>
          <p:cNvPr id="3" name="TextBox 2"/>
          <p:cNvSpPr txBox="1"/>
          <p:nvPr/>
        </p:nvSpPr>
        <p:spPr>
          <a:xfrm>
            <a:off x="851560" y="5304714"/>
            <a:ext cx="4721772"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www.nfhs.org</a:t>
            </a:r>
          </a:p>
        </p:txBody>
      </p:sp>
    </p:spTree>
    <p:extLst>
      <p:ext uri="{BB962C8B-B14F-4D97-AF65-F5344CB8AC3E}">
        <p14:creationId xmlns:p14="http://schemas.microsoft.com/office/powerpoint/2010/main" val="11935715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42398" y="2122716"/>
            <a:ext cx="7881119" cy="3522947"/>
          </a:xfrm>
        </p:spPr>
        <p:txBody>
          <a:bodyPr>
            <a:normAutofit fontScale="90000"/>
          </a:bodyPr>
          <a:lstStyle/>
          <a:p>
            <a:pPr>
              <a:lnSpc>
                <a:spcPct val="100000"/>
              </a:lnSpc>
              <a:defRPr/>
            </a:pPr>
            <a:r>
              <a:rPr lang="en-US" sz="6700" b="1" dirty="0">
                <a:latin typeface="+mn-lt"/>
              </a:rPr>
              <a:t>NCHSAA</a:t>
            </a:r>
            <a:br>
              <a:rPr lang="en-US" b="1" dirty="0">
                <a:latin typeface="+mn-lt"/>
              </a:rPr>
            </a:br>
            <a:r>
              <a:rPr lang="en-US" sz="1600" b="1" dirty="0">
                <a:latin typeface="+mn-lt"/>
              </a:rPr>
              <a:t> </a:t>
            </a:r>
            <a:br>
              <a:rPr lang="en-US" b="1" dirty="0">
                <a:latin typeface="+mn-lt"/>
              </a:rPr>
            </a:br>
            <a:r>
              <a:rPr lang="en-US" sz="5100" b="1" dirty="0">
                <a:latin typeface="+mn-lt"/>
              </a:rPr>
              <a:t>BOARD CHANGES </a:t>
            </a:r>
            <a:br>
              <a:rPr lang="en-US" sz="5100" b="1" dirty="0">
                <a:latin typeface="+mn-lt"/>
              </a:rPr>
            </a:br>
            <a:r>
              <a:rPr lang="en-US" sz="5100" b="1" dirty="0">
                <a:latin typeface="+mn-lt"/>
              </a:rPr>
              <a:t>IMPORTANT INFORMATION</a:t>
            </a:r>
            <a:br>
              <a:rPr lang="en-US" sz="5100" b="1" dirty="0">
                <a:latin typeface="+mn-lt"/>
              </a:rPr>
            </a:br>
            <a:r>
              <a:rPr lang="en-US" sz="5100" b="1" dirty="0">
                <a:latin typeface="+mn-lt"/>
              </a:rPr>
              <a:t>ELIGIBILITY &amp; COMPLIANCE</a:t>
            </a:r>
            <a:br>
              <a:rPr lang="en-US" b="1" dirty="0">
                <a:latin typeface="+mn-lt"/>
              </a:rPr>
            </a:br>
            <a:endParaRPr lang="en-US" b="1" dirty="0">
              <a:latin typeface="+mn-lt"/>
            </a:endParaRPr>
          </a:p>
        </p:txBody>
      </p:sp>
    </p:spTree>
    <p:extLst>
      <p:ext uri="{BB962C8B-B14F-4D97-AF65-F5344CB8AC3E}">
        <p14:creationId xmlns:p14="http://schemas.microsoft.com/office/powerpoint/2010/main" val="10610475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lstStyle/>
          <a:p>
            <a:pPr marL="0" indent="0">
              <a:buNone/>
            </a:pPr>
            <a:r>
              <a:rPr lang="en-US" b="1" dirty="0"/>
              <a:t>Cross Country Regional Championship Adjustments</a:t>
            </a:r>
          </a:p>
          <a:p>
            <a:pPr lvl="1">
              <a:lnSpc>
                <a:spcPct val="100000"/>
              </a:lnSpc>
              <a:spcBef>
                <a:spcPts val="0"/>
              </a:spcBef>
            </a:pPr>
            <a:r>
              <a:rPr lang="en-US" dirty="0"/>
              <a:t>The number of state championship advancers will be determined by teams that </a:t>
            </a:r>
            <a:r>
              <a:rPr lang="en-US" b="1" u="sng" dirty="0"/>
              <a:t>participate</a:t>
            </a:r>
            <a:r>
              <a:rPr lang="en-US" dirty="0"/>
              <a:t> in the regional championship.</a:t>
            </a:r>
          </a:p>
          <a:p>
            <a:pPr lvl="2">
              <a:lnSpc>
                <a:spcPct val="100000"/>
              </a:lnSpc>
              <a:spcBef>
                <a:spcPts val="0"/>
              </a:spcBef>
            </a:pPr>
            <a:r>
              <a:rPr lang="en-US" dirty="0"/>
              <a:t>Note:  This a change from determining advancers based on the number of schools registered for the regional meet.</a:t>
            </a:r>
          </a:p>
          <a:p>
            <a:pPr lvl="2">
              <a:lnSpc>
                <a:spcPct val="100000"/>
              </a:lnSpc>
              <a:spcBef>
                <a:spcPts val="0"/>
              </a:spcBef>
            </a:pPr>
            <a:endParaRPr lang="en-US" dirty="0"/>
          </a:p>
          <a:p>
            <a:pPr lvl="1">
              <a:lnSpc>
                <a:spcPct val="100000"/>
              </a:lnSpc>
              <a:spcBef>
                <a:spcPts val="0"/>
              </a:spcBef>
            </a:pPr>
            <a:r>
              <a:rPr lang="en-US" dirty="0"/>
              <a:t>Adjust the state championship qualifiers from regional meet to the following:  </a:t>
            </a:r>
            <a:r>
              <a:rPr lang="en-US" i="1" dirty="0"/>
              <a:t>The top 4 teams or 25%, whichever is greater, will advance from the regional to the state championship. </a:t>
            </a:r>
          </a:p>
          <a:p>
            <a:pPr lvl="1">
              <a:lnSpc>
                <a:spcPct val="100000"/>
              </a:lnSpc>
              <a:spcBef>
                <a:spcPts val="0"/>
              </a:spcBef>
            </a:pPr>
            <a:endParaRPr lang="en-US" dirty="0"/>
          </a:p>
        </p:txBody>
      </p:sp>
    </p:spTree>
    <p:extLst>
      <p:ext uri="{BB962C8B-B14F-4D97-AF65-F5344CB8AC3E}">
        <p14:creationId xmlns:p14="http://schemas.microsoft.com/office/powerpoint/2010/main" val="10220860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lstStyle/>
          <a:p>
            <a:pPr marL="0" indent="0">
              <a:buNone/>
            </a:pPr>
            <a:r>
              <a:rPr lang="en-US" b="1" dirty="0"/>
              <a:t>Indoor Track &amp; Field Hosting Requirement</a:t>
            </a:r>
          </a:p>
          <a:p>
            <a:pPr lvl="1">
              <a:lnSpc>
                <a:spcPct val="100000"/>
              </a:lnSpc>
              <a:spcBef>
                <a:spcPts val="0"/>
              </a:spcBef>
            </a:pPr>
            <a:r>
              <a:rPr lang="en-US" dirty="0"/>
              <a:t>Eliminate the requirement for schools to request to host “polar bear” meets (indoor meets on outdoor facilities) with at least 5 schools present.</a:t>
            </a:r>
          </a:p>
          <a:p>
            <a:pPr lvl="2">
              <a:lnSpc>
                <a:spcPct val="100000"/>
              </a:lnSpc>
              <a:spcBef>
                <a:spcPts val="0"/>
              </a:spcBef>
            </a:pPr>
            <a:r>
              <a:rPr lang="en-US" dirty="0"/>
              <a:t>Note:  Any meet with less than 5 schools still requires NCHSAA approval </a:t>
            </a:r>
          </a:p>
        </p:txBody>
      </p:sp>
    </p:spTree>
    <p:extLst>
      <p:ext uri="{BB962C8B-B14F-4D97-AF65-F5344CB8AC3E}">
        <p14:creationId xmlns:p14="http://schemas.microsoft.com/office/powerpoint/2010/main" val="4156852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lstStyle/>
          <a:p>
            <a:pPr marL="0" indent="0">
              <a:buNone/>
            </a:pPr>
            <a:r>
              <a:rPr lang="en-US" b="1" dirty="0"/>
              <a:t>Ticket Prices</a:t>
            </a:r>
          </a:p>
          <a:p>
            <a:pPr lvl="1">
              <a:lnSpc>
                <a:spcPct val="100000"/>
              </a:lnSpc>
              <a:spcBef>
                <a:spcPts val="0"/>
              </a:spcBef>
            </a:pPr>
            <a:r>
              <a:rPr lang="en-US" dirty="0"/>
              <a:t>Increased ticket prices for all playoff rounds, including regional and state championships, across all sports effective July 1, 2018</a:t>
            </a:r>
          </a:p>
        </p:txBody>
      </p:sp>
    </p:spTree>
    <p:extLst>
      <p:ext uri="{BB962C8B-B14F-4D97-AF65-F5344CB8AC3E}">
        <p14:creationId xmlns:p14="http://schemas.microsoft.com/office/powerpoint/2010/main" val="20918247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pic>
        <p:nvPicPr>
          <p:cNvPr id="5" name="Picture 4">
            <a:extLst>
              <a:ext uri="{FF2B5EF4-FFF2-40B4-BE49-F238E27FC236}">
                <a16:creationId xmlns:a16="http://schemas.microsoft.com/office/drawing/2014/main" id="{64828244-A477-3B4A-925B-2F4BFEF64839}"/>
              </a:ext>
            </a:extLst>
          </p:cNvPr>
          <p:cNvPicPr>
            <a:picLocks noChangeAspect="1"/>
          </p:cNvPicPr>
          <p:nvPr/>
        </p:nvPicPr>
        <p:blipFill>
          <a:blip r:embed="rId3"/>
          <a:stretch>
            <a:fillRect/>
          </a:stretch>
        </p:blipFill>
        <p:spPr>
          <a:xfrm>
            <a:off x="932428" y="1328711"/>
            <a:ext cx="7279147" cy="5117023"/>
          </a:xfrm>
          <a:prstGeom prst="rect">
            <a:avLst/>
          </a:prstGeom>
        </p:spPr>
      </p:pic>
    </p:spTree>
    <p:extLst>
      <p:ext uri="{BB962C8B-B14F-4D97-AF65-F5344CB8AC3E}">
        <p14:creationId xmlns:p14="http://schemas.microsoft.com/office/powerpoint/2010/main" val="16886428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Transfer Policy</a:t>
            </a:r>
            <a:endParaRPr lang="en-US" dirty="0"/>
          </a:p>
          <a:p>
            <a:pPr lvl="1">
              <a:lnSpc>
                <a:spcPct val="100000"/>
              </a:lnSpc>
              <a:spcBef>
                <a:spcPts val="0"/>
              </a:spcBef>
            </a:pPr>
            <a:r>
              <a:rPr lang="en-US" dirty="0"/>
              <a:t>Added language to the Transfer Policy allowing Staff to review all Transfer Certification requests.</a:t>
            </a:r>
          </a:p>
          <a:p>
            <a:pPr lvl="2">
              <a:lnSpc>
                <a:spcPct val="100000"/>
              </a:lnSpc>
              <a:spcBef>
                <a:spcPts val="0"/>
              </a:spcBef>
            </a:pPr>
            <a:r>
              <a:rPr lang="en-US" dirty="0"/>
              <a:t>“Absent mutual agreement, and in consideration of the above, exceptions for immediate athletic eligibility for transfers from one LEA to a different LEA will first be considered by the NCHSAA Staff, then by the NCHSAA Transfer Committee, if necessary.”</a:t>
            </a:r>
          </a:p>
          <a:p>
            <a:endParaRPr lang="en-US" dirty="0"/>
          </a:p>
        </p:txBody>
      </p:sp>
    </p:spTree>
    <p:extLst>
      <p:ext uri="{BB962C8B-B14F-4D97-AF65-F5344CB8AC3E}">
        <p14:creationId xmlns:p14="http://schemas.microsoft.com/office/powerpoint/2010/main" val="23876241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Amateur Rule</a:t>
            </a:r>
            <a:endParaRPr lang="en-US" dirty="0"/>
          </a:p>
          <a:p>
            <a:pPr lvl="1">
              <a:lnSpc>
                <a:spcPct val="100000"/>
              </a:lnSpc>
              <a:spcBef>
                <a:spcPts val="0"/>
              </a:spcBef>
            </a:pPr>
            <a:r>
              <a:rPr lang="en-US" dirty="0"/>
              <a:t>Acceptance of money or a forbidden award will cause an athlete to lose athletic eligibility in all sports </a:t>
            </a:r>
            <a:r>
              <a:rPr lang="en-US" u="sng" dirty="0"/>
              <a:t>for 365 days.</a:t>
            </a:r>
          </a:p>
          <a:p>
            <a:endParaRPr lang="en-US" dirty="0"/>
          </a:p>
        </p:txBody>
      </p:sp>
    </p:spTree>
    <p:extLst>
      <p:ext uri="{BB962C8B-B14F-4D97-AF65-F5344CB8AC3E}">
        <p14:creationId xmlns:p14="http://schemas.microsoft.com/office/powerpoint/2010/main" val="6602540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Sportsmanship/Ejection Policy </a:t>
            </a:r>
          </a:p>
          <a:p>
            <a:pPr lvl="1">
              <a:lnSpc>
                <a:spcPct val="100000"/>
              </a:lnSpc>
              <a:spcBef>
                <a:spcPts val="0"/>
              </a:spcBef>
            </a:pPr>
            <a:r>
              <a:rPr lang="en-US" dirty="0"/>
              <a:t>Added language to 2.4.2 (f)</a:t>
            </a:r>
          </a:p>
          <a:p>
            <a:pPr lvl="2">
              <a:lnSpc>
                <a:spcPct val="100000"/>
              </a:lnSpc>
              <a:spcBef>
                <a:spcPts val="0"/>
              </a:spcBef>
            </a:pPr>
            <a:r>
              <a:rPr lang="en-US" dirty="0"/>
              <a:t>“The NCHSAA will have zero tolerance within the confines of an NCHSAA event for the following: profanity of any kind, inappropriate language, racial or ethnic slurs, sexist or homophobic language”.</a:t>
            </a:r>
          </a:p>
          <a:p>
            <a:endParaRPr lang="en-US" dirty="0"/>
          </a:p>
        </p:txBody>
      </p:sp>
    </p:spTree>
    <p:extLst>
      <p:ext uri="{BB962C8B-B14F-4D97-AF65-F5344CB8AC3E}">
        <p14:creationId xmlns:p14="http://schemas.microsoft.com/office/powerpoint/2010/main" val="6156630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Sportsmanship/Ejection Policy Penalties</a:t>
            </a:r>
          </a:p>
          <a:p>
            <a:pPr lvl="1">
              <a:lnSpc>
                <a:spcPct val="100000"/>
              </a:lnSpc>
              <a:spcBef>
                <a:spcPts val="0"/>
              </a:spcBef>
            </a:pPr>
            <a:r>
              <a:rPr lang="en-US" dirty="0"/>
              <a:t>Added “coaches” to 2.4.3 (c)</a:t>
            </a:r>
          </a:p>
          <a:p>
            <a:pPr lvl="2">
              <a:lnSpc>
                <a:spcPct val="100000"/>
              </a:lnSpc>
              <a:spcBef>
                <a:spcPts val="0"/>
              </a:spcBef>
            </a:pPr>
            <a:r>
              <a:rPr lang="en-US" dirty="0"/>
              <a:t>“Players or </a:t>
            </a:r>
            <a:r>
              <a:rPr lang="en-US" u="sng" dirty="0"/>
              <a:t>coaches</a:t>
            </a:r>
            <a:r>
              <a:rPr lang="en-US" dirty="0"/>
              <a:t> receiving two ejections for unacceptable behavior as defined above will be suspended from all sports for the remainder of that sport season.”</a:t>
            </a:r>
          </a:p>
          <a:p>
            <a:endParaRPr lang="en-US" dirty="0"/>
          </a:p>
        </p:txBody>
      </p:sp>
    </p:spTree>
    <p:extLst>
      <p:ext uri="{BB962C8B-B14F-4D97-AF65-F5344CB8AC3E}">
        <p14:creationId xmlns:p14="http://schemas.microsoft.com/office/powerpoint/2010/main" val="5991207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Scrimmages/Ejections Report</a:t>
            </a:r>
            <a:endParaRPr lang="en-US" dirty="0"/>
          </a:p>
          <a:p>
            <a:pPr lvl="1">
              <a:lnSpc>
                <a:spcPct val="100000"/>
              </a:lnSpc>
              <a:spcBef>
                <a:spcPts val="0"/>
              </a:spcBef>
            </a:pPr>
            <a:r>
              <a:rPr lang="en-US" dirty="0"/>
              <a:t>Ejections in pre-season scrimmages now require:</a:t>
            </a:r>
          </a:p>
          <a:p>
            <a:pPr lvl="2">
              <a:lnSpc>
                <a:spcPct val="100000"/>
              </a:lnSpc>
              <a:spcBef>
                <a:spcPts val="0"/>
              </a:spcBef>
            </a:pPr>
            <a:r>
              <a:rPr lang="en-US" dirty="0"/>
              <a:t>Coach/player suspended from the remainder of the scrimmage – inclusive of multiple scrimmage events on same day (jamboree)</a:t>
            </a:r>
          </a:p>
          <a:p>
            <a:pPr marL="914377" lvl="2" indent="0">
              <a:lnSpc>
                <a:spcPct val="100000"/>
              </a:lnSpc>
              <a:spcBef>
                <a:spcPts val="0"/>
              </a:spcBef>
              <a:buNone/>
            </a:pPr>
            <a:endParaRPr lang="en-US" dirty="0"/>
          </a:p>
          <a:p>
            <a:pPr lvl="2">
              <a:lnSpc>
                <a:spcPct val="100000"/>
              </a:lnSpc>
              <a:spcBef>
                <a:spcPts val="0"/>
              </a:spcBef>
            </a:pPr>
            <a:r>
              <a:rPr lang="en-US" dirty="0"/>
              <a:t>Player must complete the NFHS “Sportsmanship” course before being eligible to compete in next scrimmage/contest</a:t>
            </a:r>
          </a:p>
          <a:p>
            <a:pPr marL="914377" lvl="2" indent="0">
              <a:lnSpc>
                <a:spcPct val="100000"/>
              </a:lnSpc>
              <a:spcBef>
                <a:spcPts val="0"/>
              </a:spcBef>
              <a:buNone/>
            </a:pPr>
            <a:endParaRPr lang="en-US" dirty="0"/>
          </a:p>
          <a:p>
            <a:pPr lvl="2">
              <a:lnSpc>
                <a:spcPct val="100000"/>
              </a:lnSpc>
              <a:spcBef>
                <a:spcPts val="0"/>
              </a:spcBef>
            </a:pPr>
            <a:r>
              <a:rPr lang="en-US" dirty="0"/>
              <a:t>Head Coach must complete the NFHS “Teaching and Modeling Behavior” course for any </a:t>
            </a:r>
          </a:p>
        </p:txBody>
      </p:sp>
    </p:spTree>
    <p:extLst>
      <p:ext uri="{BB962C8B-B14F-4D97-AF65-F5344CB8AC3E}">
        <p14:creationId xmlns:p14="http://schemas.microsoft.com/office/powerpoint/2010/main" val="14829463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Video Review for Ejections</a:t>
            </a:r>
            <a:endParaRPr lang="en-US" dirty="0"/>
          </a:p>
          <a:p>
            <a:pPr lvl="1">
              <a:lnSpc>
                <a:spcPct val="100000"/>
              </a:lnSpc>
              <a:spcBef>
                <a:spcPts val="0"/>
              </a:spcBef>
            </a:pPr>
            <a:r>
              <a:rPr lang="en-US" dirty="0"/>
              <a:t>When available, NCHSAA staff may utilize video to invoke ejections/sanctions not reported by game officials.</a:t>
            </a:r>
          </a:p>
          <a:p>
            <a:pPr lvl="1">
              <a:lnSpc>
                <a:spcPct val="100000"/>
              </a:lnSpc>
              <a:spcBef>
                <a:spcPts val="0"/>
              </a:spcBef>
            </a:pPr>
            <a:endParaRPr lang="en-US" dirty="0"/>
          </a:p>
          <a:p>
            <a:pPr lvl="1">
              <a:lnSpc>
                <a:spcPct val="100000"/>
              </a:lnSpc>
              <a:spcBef>
                <a:spcPts val="0"/>
              </a:spcBef>
            </a:pPr>
            <a:r>
              <a:rPr lang="en-US" dirty="0"/>
              <a:t>Video clips to be presented for committee review within two (2) business days of the contest.</a:t>
            </a:r>
          </a:p>
          <a:p>
            <a:endParaRPr lang="en-US" dirty="0"/>
          </a:p>
        </p:txBody>
      </p:sp>
    </p:spTree>
    <p:extLst>
      <p:ext uri="{BB962C8B-B14F-4D97-AF65-F5344CB8AC3E}">
        <p14:creationId xmlns:p14="http://schemas.microsoft.com/office/powerpoint/2010/main" val="14081683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a:xfrm>
            <a:off x="628651" y="1825627"/>
            <a:ext cx="7886700" cy="4509861"/>
          </a:xfrm>
        </p:spPr>
        <p:txBody>
          <a:bodyPr>
            <a:normAutofit fontScale="47500" lnSpcReduction="20000"/>
          </a:bodyPr>
          <a:lstStyle/>
          <a:p>
            <a:pPr marL="0" indent="0">
              <a:buNone/>
            </a:pPr>
            <a:r>
              <a:rPr lang="en-US" sz="4500" b="1" dirty="0"/>
              <a:t>Return To Play Form</a:t>
            </a:r>
            <a:endParaRPr lang="en-US" sz="4500" dirty="0"/>
          </a:p>
          <a:p>
            <a:pPr lvl="1">
              <a:lnSpc>
                <a:spcPct val="120000"/>
              </a:lnSpc>
              <a:spcBef>
                <a:spcPts val="0"/>
              </a:spcBef>
            </a:pPr>
            <a:r>
              <a:rPr lang="en-US" sz="3800" dirty="0"/>
              <a:t>If a student participating in an interscholastic athletic activity exhibits signs or symptoms consistent with concussion, the student shall be removed from the activity at that time and shall not be allowed to return to play or practice that day. The student shall not return to play or practice on a subsequent day until the student is evaluated by and receives written clearance for such participation from (i) a </a:t>
            </a:r>
            <a:r>
              <a:rPr lang="en-US" sz="3800" b="1" dirty="0">
                <a:highlight>
                  <a:srgbClr val="FFFF00"/>
                </a:highlight>
              </a:rPr>
              <a:t>physician</a:t>
            </a:r>
            <a:r>
              <a:rPr lang="en-US" sz="3800" dirty="0">
                <a:highlight>
                  <a:srgbClr val="FFFF00"/>
                </a:highlight>
              </a:rPr>
              <a:t> </a:t>
            </a:r>
            <a:r>
              <a:rPr lang="en-US" sz="3800" dirty="0"/>
              <a:t>licensed under Article 1 of Chapter 90 of the General Statutes </a:t>
            </a:r>
            <a:r>
              <a:rPr lang="en-US" sz="3800" dirty="0">
                <a:highlight>
                  <a:srgbClr val="FFFF00"/>
                </a:highlight>
              </a:rPr>
              <a:t>with training in concussion management</a:t>
            </a:r>
            <a:r>
              <a:rPr lang="en-US" sz="3800" dirty="0"/>
              <a:t>, (ii) a </a:t>
            </a:r>
            <a:r>
              <a:rPr lang="en-US" sz="3800" b="1" dirty="0">
                <a:highlight>
                  <a:srgbClr val="FFFF00"/>
                </a:highlight>
              </a:rPr>
              <a:t>neuropsychologist</a:t>
            </a:r>
            <a:r>
              <a:rPr lang="en-US" sz="3800" dirty="0"/>
              <a:t> licensed under Article 18A of Chapter 90 of the General Statutes </a:t>
            </a:r>
            <a:r>
              <a:rPr lang="en-US" sz="3800" dirty="0">
                <a:highlight>
                  <a:srgbClr val="FFFF00"/>
                </a:highlight>
              </a:rPr>
              <a:t>with training in concussion management and working in consultation with a physician </a:t>
            </a:r>
            <a:r>
              <a:rPr lang="en-US" sz="3800" dirty="0"/>
              <a:t>licensed under Article 1 of Chapter 90 of the General Statutes, (iii) an </a:t>
            </a:r>
            <a:r>
              <a:rPr lang="en-US" sz="3800" b="1" dirty="0">
                <a:highlight>
                  <a:srgbClr val="FFFF00"/>
                </a:highlight>
              </a:rPr>
              <a:t>athletic trainer </a:t>
            </a:r>
            <a:r>
              <a:rPr lang="en-US" sz="3800" dirty="0"/>
              <a:t>licensed under Article 34 of Chapter 90 of the General Statutes, (iv) a </a:t>
            </a:r>
            <a:r>
              <a:rPr lang="en-US" sz="3800" b="1" dirty="0">
                <a:highlight>
                  <a:srgbClr val="FFFF00"/>
                </a:highlight>
              </a:rPr>
              <a:t>physician assistant</a:t>
            </a:r>
            <a:r>
              <a:rPr lang="en-US" sz="3800" dirty="0"/>
              <a:t>, consistent with the limitations of G.S. 90-18.1, or (v) a </a:t>
            </a:r>
            <a:r>
              <a:rPr lang="en-US" sz="3800" b="1" dirty="0">
                <a:highlight>
                  <a:srgbClr val="FFFF00"/>
                </a:highlight>
              </a:rPr>
              <a:t>nurse practitioner</a:t>
            </a:r>
            <a:r>
              <a:rPr lang="en-US" sz="3800" dirty="0"/>
              <a:t>, consistent with the limitations of G.S. 90-18.2.</a:t>
            </a:r>
          </a:p>
        </p:txBody>
      </p:sp>
    </p:spTree>
    <p:extLst>
      <p:ext uri="{BB962C8B-B14F-4D97-AF65-F5344CB8AC3E}">
        <p14:creationId xmlns:p14="http://schemas.microsoft.com/office/powerpoint/2010/main" val="28430451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Return To Play Form</a:t>
            </a:r>
            <a:endParaRPr lang="en-US" dirty="0"/>
          </a:p>
          <a:p>
            <a:pPr lvl="1"/>
            <a:r>
              <a:rPr lang="en-US" dirty="0"/>
              <a:t>NCHSAA recommends a medical physician!</a:t>
            </a:r>
          </a:p>
        </p:txBody>
      </p:sp>
    </p:spTree>
    <p:extLst>
      <p:ext uri="{BB962C8B-B14F-4D97-AF65-F5344CB8AC3E}">
        <p14:creationId xmlns:p14="http://schemas.microsoft.com/office/powerpoint/2010/main" val="4750421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845C-83DF-F04D-8874-A8D183AD9078}"/>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0866FE8A-38DB-6442-9F3F-34F569565941}"/>
              </a:ext>
            </a:extLst>
          </p:cNvPr>
          <p:cNvSpPr>
            <a:spLocks noGrp="1"/>
          </p:cNvSpPr>
          <p:nvPr>
            <p:ph idx="1"/>
          </p:nvPr>
        </p:nvSpPr>
        <p:spPr/>
        <p:txBody>
          <a:bodyPr/>
          <a:lstStyle/>
          <a:p>
            <a:r>
              <a:rPr lang="en-US" b="1" dirty="0"/>
              <a:t>Home Campus Background and Description</a:t>
            </a:r>
          </a:p>
          <a:p>
            <a:pPr marL="0" indent="0">
              <a:buNone/>
            </a:pPr>
            <a:endParaRPr lang="en-US" dirty="0"/>
          </a:p>
        </p:txBody>
      </p:sp>
      <p:graphicFrame>
        <p:nvGraphicFramePr>
          <p:cNvPr id="4" name="Content Placeholder 4">
            <a:extLst>
              <a:ext uri="{FF2B5EF4-FFF2-40B4-BE49-F238E27FC236}">
                <a16:creationId xmlns:a16="http://schemas.microsoft.com/office/drawing/2014/main" id="{5120ADB8-495C-B448-9C1A-EE8ED51AE7D9}"/>
              </a:ext>
            </a:extLst>
          </p:cNvPr>
          <p:cNvGraphicFramePr>
            <a:graphicFrameLocks/>
          </p:cNvGraphicFramePr>
          <p:nvPr>
            <p:extLst/>
          </p:nvPr>
        </p:nvGraphicFramePr>
        <p:xfrm>
          <a:off x="2011475" y="2313545"/>
          <a:ext cx="5121052" cy="38634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54418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845C-83DF-F04D-8874-A8D183AD9078}"/>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0866FE8A-38DB-6442-9F3F-34F569565941}"/>
              </a:ext>
            </a:extLst>
          </p:cNvPr>
          <p:cNvSpPr>
            <a:spLocks noGrp="1"/>
          </p:cNvSpPr>
          <p:nvPr>
            <p:ph idx="1"/>
          </p:nvPr>
        </p:nvSpPr>
        <p:spPr/>
        <p:txBody>
          <a:bodyPr>
            <a:normAutofit/>
          </a:bodyPr>
          <a:lstStyle/>
          <a:p>
            <a:r>
              <a:rPr lang="en-US" b="1" dirty="0"/>
              <a:t>Home Campus Scope</a:t>
            </a:r>
          </a:p>
          <a:p>
            <a:pPr lvl="1">
              <a:lnSpc>
                <a:spcPct val="100000"/>
              </a:lnSpc>
              <a:spcBef>
                <a:spcPts val="0"/>
              </a:spcBef>
            </a:pPr>
            <a:r>
              <a:rPr lang="en-US" dirty="0"/>
              <a:t>The following are 2017-2022 NCHSAA Strategic plans items that will be accomplished by this conversion:</a:t>
            </a:r>
          </a:p>
          <a:p>
            <a:pPr lvl="2">
              <a:lnSpc>
                <a:spcPct val="100000"/>
              </a:lnSpc>
              <a:spcBef>
                <a:spcPts val="0"/>
              </a:spcBef>
            </a:pPr>
            <a:r>
              <a:rPr lang="en-US" b="1" dirty="0"/>
              <a:t>1.1.3</a:t>
            </a:r>
            <a:r>
              <a:rPr lang="en-US" dirty="0"/>
              <a:t> Update the current systems for reporting violations and infractions.	</a:t>
            </a:r>
          </a:p>
          <a:p>
            <a:pPr lvl="2">
              <a:lnSpc>
                <a:spcPct val="100000"/>
              </a:lnSpc>
              <a:spcBef>
                <a:spcPts val="0"/>
              </a:spcBef>
            </a:pPr>
            <a:r>
              <a:rPr lang="en-US" b="1" dirty="0"/>
              <a:t>1.2.3.3</a:t>
            </a:r>
            <a:r>
              <a:rPr lang="en-US" dirty="0"/>
              <a:t> Create an interactive tool on the NCHSAA website to help students and parents determine athletic eligibility</a:t>
            </a:r>
          </a:p>
          <a:p>
            <a:pPr lvl="2">
              <a:lnSpc>
                <a:spcPct val="100000"/>
              </a:lnSpc>
              <a:spcBef>
                <a:spcPts val="0"/>
              </a:spcBef>
            </a:pPr>
            <a:r>
              <a:rPr lang="en-US" b="1" dirty="0"/>
              <a:t>2.2.3</a:t>
            </a:r>
            <a:r>
              <a:rPr lang="en-US" dirty="0"/>
              <a:t> Evaluate stakeholder information delivery systems.</a:t>
            </a:r>
          </a:p>
          <a:p>
            <a:pPr lvl="2">
              <a:lnSpc>
                <a:spcPct val="100000"/>
              </a:lnSpc>
              <a:spcBef>
                <a:spcPts val="0"/>
              </a:spcBef>
            </a:pPr>
            <a:r>
              <a:rPr lang="en-US" b="1" dirty="0"/>
              <a:t>2.3.1</a:t>
            </a:r>
            <a:r>
              <a:rPr lang="en-US" dirty="0"/>
              <a:t> Monitor trends in the digital media space, including live video/streaming and social media, and find ways to benefit schools through new technologies.</a:t>
            </a:r>
          </a:p>
          <a:p>
            <a:endParaRPr lang="en-US" dirty="0"/>
          </a:p>
          <a:p>
            <a:pPr marL="0" indent="0">
              <a:buNone/>
            </a:pPr>
            <a:endParaRPr lang="en-US" dirty="0"/>
          </a:p>
        </p:txBody>
      </p:sp>
    </p:spTree>
    <p:extLst>
      <p:ext uri="{BB962C8B-B14F-4D97-AF65-F5344CB8AC3E}">
        <p14:creationId xmlns:p14="http://schemas.microsoft.com/office/powerpoint/2010/main" val="24650677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845C-83DF-F04D-8874-A8D183AD9078}"/>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0866FE8A-38DB-6442-9F3F-34F569565941}"/>
              </a:ext>
            </a:extLst>
          </p:cNvPr>
          <p:cNvSpPr>
            <a:spLocks noGrp="1"/>
          </p:cNvSpPr>
          <p:nvPr>
            <p:ph idx="1"/>
          </p:nvPr>
        </p:nvSpPr>
        <p:spPr>
          <a:xfrm>
            <a:off x="628651" y="1825625"/>
            <a:ext cx="7886700" cy="4591504"/>
          </a:xfrm>
        </p:spPr>
        <p:txBody>
          <a:bodyPr>
            <a:normAutofit fontScale="85000" lnSpcReduction="20000"/>
          </a:bodyPr>
          <a:lstStyle/>
          <a:p>
            <a:r>
              <a:rPr lang="en-US" sz="3000" b="1" dirty="0"/>
              <a:t>Home Campus Phase 1 – Existing</a:t>
            </a:r>
          </a:p>
          <a:p>
            <a:pPr lvl="1">
              <a:lnSpc>
                <a:spcPct val="120000"/>
              </a:lnSpc>
              <a:spcBef>
                <a:spcPts val="0"/>
              </a:spcBef>
            </a:pPr>
            <a:r>
              <a:rPr lang="en-US" dirty="0"/>
              <a:t>The new system will include the following current database functions:</a:t>
            </a:r>
          </a:p>
          <a:p>
            <a:pPr lvl="2">
              <a:lnSpc>
                <a:spcPct val="120000"/>
              </a:lnSpc>
              <a:spcBef>
                <a:spcPts val="0"/>
              </a:spcBef>
            </a:pPr>
            <a:r>
              <a:rPr lang="en-US" sz="2100" dirty="0"/>
              <a:t>Membership data information (coaches, school information, etc.)</a:t>
            </a:r>
          </a:p>
          <a:p>
            <a:pPr lvl="2">
              <a:lnSpc>
                <a:spcPct val="120000"/>
              </a:lnSpc>
              <a:spcBef>
                <a:spcPts val="0"/>
              </a:spcBef>
            </a:pPr>
            <a:r>
              <a:rPr lang="en-US" sz="2100" dirty="0"/>
              <a:t>LEA data information</a:t>
            </a:r>
          </a:p>
          <a:p>
            <a:pPr lvl="2">
              <a:lnSpc>
                <a:spcPct val="120000"/>
              </a:lnSpc>
              <a:spcBef>
                <a:spcPts val="0"/>
              </a:spcBef>
            </a:pPr>
            <a:r>
              <a:rPr lang="en-US" sz="2100" dirty="0"/>
              <a:t>Regional Supervisors data information and clinic scheduling</a:t>
            </a:r>
          </a:p>
          <a:p>
            <a:pPr lvl="2">
              <a:lnSpc>
                <a:spcPct val="120000"/>
              </a:lnSpc>
              <a:spcBef>
                <a:spcPts val="0"/>
              </a:spcBef>
            </a:pPr>
            <a:r>
              <a:rPr lang="en-US" sz="2100" dirty="0"/>
              <a:t>Sport clinic attendance for coaches</a:t>
            </a:r>
          </a:p>
          <a:p>
            <a:pPr lvl="2">
              <a:lnSpc>
                <a:spcPct val="120000"/>
              </a:lnSpc>
              <a:spcBef>
                <a:spcPts val="0"/>
              </a:spcBef>
            </a:pPr>
            <a:r>
              <a:rPr lang="en-US" sz="2100" dirty="0"/>
              <a:t>Eligibility summary data entry for each sport season</a:t>
            </a:r>
          </a:p>
          <a:p>
            <a:pPr lvl="2">
              <a:lnSpc>
                <a:spcPct val="120000"/>
              </a:lnSpc>
              <a:spcBef>
                <a:spcPts val="0"/>
              </a:spcBef>
            </a:pPr>
            <a:r>
              <a:rPr lang="en-US" sz="2100" dirty="0"/>
              <a:t>Endowment games</a:t>
            </a:r>
          </a:p>
          <a:p>
            <a:pPr lvl="2">
              <a:lnSpc>
                <a:spcPct val="120000"/>
              </a:lnSpc>
              <a:spcBef>
                <a:spcPts val="0"/>
              </a:spcBef>
            </a:pPr>
            <a:r>
              <a:rPr lang="en-US" sz="2100" dirty="0"/>
              <a:t>Transfers</a:t>
            </a:r>
          </a:p>
          <a:p>
            <a:pPr lvl="2">
              <a:lnSpc>
                <a:spcPct val="120000"/>
              </a:lnSpc>
              <a:spcBef>
                <a:spcPts val="0"/>
              </a:spcBef>
            </a:pPr>
            <a:r>
              <a:rPr lang="en-US" sz="2100" dirty="0"/>
              <a:t>Violations</a:t>
            </a:r>
          </a:p>
          <a:p>
            <a:pPr lvl="2">
              <a:lnSpc>
                <a:spcPct val="120000"/>
              </a:lnSpc>
              <a:spcBef>
                <a:spcPts val="0"/>
              </a:spcBef>
            </a:pPr>
            <a:r>
              <a:rPr lang="en-US" sz="2100" dirty="0"/>
              <a:t>Sanctions</a:t>
            </a:r>
          </a:p>
          <a:p>
            <a:pPr lvl="2">
              <a:lnSpc>
                <a:spcPct val="120000"/>
              </a:lnSpc>
              <a:spcBef>
                <a:spcPts val="0"/>
              </a:spcBef>
            </a:pPr>
            <a:r>
              <a:rPr lang="en-US" sz="2100" dirty="0"/>
              <a:t>Ejections/Disqualifications</a:t>
            </a:r>
          </a:p>
          <a:p>
            <a:pPr lvl="2">
              <a:lnSpc>
                <a:spcPct val="120000"/>
              </a:lnSpc>
              <a:spcBef>
                <a:spcPts val="0"/>
              </a:spcBef>
            </a:pPr>
            <a:r>
              <a:rPr lang="en-US" sz="2100" dirty="0"/>
              <a:t>Seeding for baseball, basketball, golf (regionals), football, lacrosse, tennis (dual team and regionals), volleyball, softball, and wrestling (dual team)</a:t>
            </a:r>
          </a:p>
          <a:p>
            <a:endParaRPr lang="en-US" dirty="0"/>
          </a:p>
          <a:p>
            <a:pPr marL="0" indent="0">
              <a:buNone/>
            </a:pPr>
            <a:endParaRPr lang="en-US" dirty="0"/>
          </a:p>
        </p:txBody>
      </p:sp>
    </p:spTree>
    <p:extLst>
      <p:ext uri="{BB962C8B-B14F-4D97-AF65-F5344CB8AC3E}">
        <p14:creationId xmlns:p14="http://schemas.microsoft.com/office/powerpoint/2010/main" val="20905206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845C-83DF-F04D-8874-A8D183AD9078}"/>
              </a:ext>
            </a:extLst>
          </p:cNvPr>
          <p:cNvSpPr>
            <a:spLocks noGrp="1"/>
          </p:cNvSpPr>
          <p:nvPr>
            <p:ph type="title"/>
          </p:nvPr>
        </p:nvSpPr>
        <p:spPr/>
        <p:txBody>
          <a:bodyPr/>
          <a:lstStyle/>
          <a:p>
            <a:pPr algn="ctr"/>
            <a:r>
              <a:rPr lang="en-US" b="1" dirty="0"/>
              <a:t>Board Changes</a:t>
            </a:r>
          </a:p>
        </p:txBody>
      </p:sp>
      <p:sp>
        <p:nvSpPr>
          <p:cNvPr id="3" name="Content Placeholder 2">
            <a:extLst>
              <a:ext uri="{FF2B5EF4-FFF2-40B4-BE49-F238E27FC236}">
                <a16:creationId xmlns:a16="http://schemas.microsoft.com/office/drawing/2014/main" id="{0866FE8A-38DB-6442-9F3F-34F569565941}"/>
              </a:ext>
            </a:extLst>
          </p:cNvPr>
          <p:cNvSpPr>
            <a:spLocks noGrp="1"/>
          </p:cNvSpPr>
          <p:nvPr>
            <p:ph idx="1"/>
          </p:nvPr>
        </p:nvSpPr>
        <p:spPr>
          <a:xfrm>
            <a:off x="628651" y="1825627"/>
            <a:ext cx="7886700" cy="4526189"/>
          </a:xfrm>
        </p:spPr>
        <p:txBody>
          <a:bodyPr>
            <a:normAutofit fontScale="92500" lnSpcReduction="10000"/>
          </a:bodyPr>
          <a:lstStyle/>
          <a:p>
            <a:r>
              <a:rPr lang="en-US" b="1" dirty="0"/>
              <a:t>Home Campus Phase 1 – New</a:t>
            </a:r>
          </a:p>
          <a:p>
            <a:pPr lvl="1">
              <a:lnSpc>
                <a:spcPct val="110000"/>
              </a:lnSpc>
              <a:spcBef>
                <a:spcPts val="0"/>
              </a:spcBef>
            </a:pPr>
            <a:r>
              <a:rPr lang="en-US" dirty="0"/>
              <a:t>The new system will also add the following:</a:t>
            </a:r>
          </a:p>
          <a:p>
            <a:pPr lvl="2">
              <a:lnSpc>
                <a:spcPct val="110000"/>
              </a:lnSpc>
              <a:spcBef>
                <a:spcPts val="0"/>
              </a:spcBef>
            </a:pPr>
            <a:r>
              <a:rPr lang="en-US" dirty="0"/>
              <a:t>Ability for system athletic directors to search the membership directory as well as monitor the schools in their LEA for compliance.</a:t>
            </a:r>
          </a:p>
          <a:p>
            <a:pPr lvl="2">
              <a:lnSpc>
                <a:spcPct val="110000"/>
              </a:lnSpc>
              <a:spcBef>
                <a:spcPts val="0"/>
              </a:spcBef>
            </a:pPr>
            <a:r>
              <a:rPr lang="en-US" dirty="0"/>
              <a:t>Ability to have games, rosters and records entered in MaxPreps to be auto-populated in the school’s database. </a:t>
            </a:r>
          </a:p>
          <a:p>
            <a:pPr lvl="2">
              <a:lnSpc>
                <a:spcPct val="110000"/>
              </a:lnSpc>
              <a:spcBef>
                <a:spcPts val="0"/>
              </a:spcBef>
            </a:pPr>
            <a:r>
              <a:rPr lang="en-US" dirty="0"/>
              <a:t>Ability to have NFHS Learn coach education auto-populated in the school’s database.</a:t>
            </a:r>
          </a:p>
          <a:p>
            <a:pPr lvl="2">
              <a:lnSpc>
                <a:spcPct val="110000"/>
              </a:lnSpc>
              <a:spcBef>
                <a:spcPts val="0"/>
              </a:spcBef>
            </a:pPr>
            <a:r>
              <a:rPr lang="en-US" dirty="0"/>
              <a:t>Ability to digitize all financial forms such as playoff and endowment game forms.</a:t>
            </a:r>
          </a:p>
          <a:p>
            <a:pPr lvl="2">
              <a:lnSpc>
                <a:spcPct val="110000"/>
              </a:lnSpc>
              <a:spcBef>
                <a:spcPts val="0"/>
              </a:spcBef>
            </a:pPr>
            <a:r>
              <a:rPr lang="en-US" dirty="0"/>
              <a:t>Ability to export search results to an Excel document for off-line use.</a:t>
            </a:r>
          </a:p>
          <a:p>
            <a:pPr lvl="2">
              <a:lnSpc>
                <a:spcPct val="110000"/>
              </a:lnSpc>
              <a:spcBef>
                <a:spcPts val="0"/>
              </a:spcBef>
            </a:pPr>
            <a:r>
              <a:rPr lang="en-US" dirty="0"/>
              <a:t>Home Campus also offers many additional features that will be rolled out following stakeholder needs assessments.</a:t>
            </a:r>
          </a:p>
          <a:p>
            <a:endParaRPr lang="en-US" dirty="0"/>
          </a:p>
          <a:p>
            <a:pPr marL="0" indent="0">
              <a:buNone/>
            </a:pPr>
            <a:endParaRPr lang="en-US" dirty="0"/>
          </a:p>
        </p:txBody>
      </p:sp>
    </p:spTree>
    <p:extLst>
      <p:ext uri="{BB962C8B-B14F-4D97-AF65-F5344CB8AC3E}">
        <p14:creationId xmlns:p14="http://schemas.microsoft.com/office/powerpoint/2010/main" val="20213758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5610" y="1670811"/>
            <a:ext cx="7960179" cy="4599360"/>
          </a:xfrm>
        </p:spPr>
        <p:txBody>
          <a:bodyPr>
            <a:normAutofit/>
          </a:bodyPr>
          <a:lstStyle/>
          <a:p>
            <a:pPr marL="0" indent="0">
              <a:buNone/>
              <a:defRPr/>
            </a:pPr>
            <a:r>
              <a:rPr lang="en-US" sz="4000" b="1" u="sng" dirty="0"/>
              <a:t>Dates:  Cross Country</a:t>
            </a:r>
          </a:p>
          <a:p>
            <a:pPr marL="0" indent="0">
              <a:buNone/>
              <a:defRPr/>
            </a:pPr>
            <a:r>
              <a:rPr lang="en-US" dirty="0"/>
              <a:t>1</a:t>
            </a:r>
            <a:r>
              <a:rPr lang="en-US" baseline="30000" dirty="0"/>
              <a:t>st</a:t>
            </a:r>
            <a:r>
              <a:rPr lang="en-US" dirty="0"/>
              <a:t> Practice:			July 30</a:t>
            </a:r>
            <a:r>
              <a:rPr lang="en-US" baseline="30000" dirty="0"/>
              <a:t>th</a:t>
            </a:r>
            <a:r>
              <a:rPr lang="en-US" dirty="0"/>
              <a:t> </a:t>
            </a:r>
          </a:p>
          <a:p>
            <a:pPr marL="0" indent="0">
              <a:buNone/>
              <a:defRPr/>
            </a:pPr>
            <a:r>
              <a:rPr lang="en-US" dirty="0"/>
              <a:t>1</a:t>
            </a:r>
            <a:r>
              <a:rPr lang="en-US" baseline="30000" dirty="0"/>
              <a:t>st</a:t>
            </a:r>
            <a:r>
              <a:rPr lang="en-US" dirty="0"/>
              <a:t> Contest:			August 13</a:t>
            </a:r>
            <a:r>
              <a:rPr lang="en-US" baseline="30000" dirty="0"/>
              <a:t>th</a:t>
            </a:r>
            <a:r>
              <a:rPr lang="en-US" dirty="0"/>
              <a:t> </a:t>
            </a:r>
          </a:p>
          <a:p>
            <a:pPr marL="0" indent="0">
              <a:buNone/>
              <a:defRPr/>
            </a:pPr>
            <a:r>
              <a:rPr lang="en-US" dirty="0"/>
              <a:t>Entry Deadline:		October 19</a:t>
            </a:r>
            <a:r>
              <a:rPr lang="en-US" baseline="30000" dirty="0"/>
              <a:t>th</a:t>
            </a:r>
            <a:r>
              <a:rPr lang="en-US" dirty="0"/>
              <a:t> </a:t>
            </a:r>
            <a:r>
              <a:rPr lang="en-US" sz="1900" dirty="0"/>
              <a:t>(3:00pm-</a:t>
            </a:r>
            <a:r>
              <a:rPr lang="en-US" sz="1900" i="1" dirty="0"/>
              <a:t>NC MileSplit</a:t>
            </a:r>
            <a:r>
              <a:rPr lang="en-US" sz="1900" dirty="0"/>
              <a:t>)</a:t>
            </a:r>
          </a:p>
          <a:p>
            <a:pPr marL="0" indent="0">
              <a:buNone/>
              <a:defRPr/>
            </a:pPr>
            <a:r>
              <a:rPr lang="en-US" dirty="0"/>
              <a:t>Regional:			October 27</a:t>
            </a:r>
            <a:r>
              <a:rPr lang="en-US" baseline="30000" dirty="0"/>
              <a:t>th</a:t>
            </a:r>
            <a:r>
              <a:rPr lang="en-US" dirty="0"/>
              <a:t> </a:t>
            </a:r>
          </a:p>
          <a:p>
            <a:pPr marL="0" indent="0">
              <a:buNone/>
              <a:defRPr/>
            </a:pPr>
            <a:r>
              <a:rPr lang="en-US" dirty="0"/>
              <a:t>State Championship: 	November 3</a:t>
            </a:r>
            <a:r>
              <a:rPr lang="en-US" baseline="30000" dirty="0"/>
              <a:t>rd</a:t>
            </a:r>
            <a:r>
              <a:rPr lang="en-US" dirty="0"/>
              <a:t> </a:t>
            </a:r>
          </a:p>
          <a:p>
            <a:pPr>
              <a:defRPr/>
            </a:pPr>
            <a:endParaRPr lang="en-US" dirty="0"/>
          </a:p>
          <a:p>
            <a:pPr marL="0" indent="0">
              <a:buNone/>
            </a:pPr>
            <a:endParaRPr lang="en-US" dirty="0"/>
          </a:p>
        </p:txBody>
      </p:sp>
      <p:sp>
        <p:nvSpPr>
          <p:cNvPr id="4" name="Title 1">
            <a:extLst>
              <a:ext uri="{FF2B5EF4-FFF2-40B4-BE49-F238E27FC236}">
                <a16:creationId xmlns:a16="http://schemas.microsoft.com/office/drawing/2014/main" id="{7E25F423-B2AD-934E-B831-FD2A7DA5A3B2}"/>
              </a:ext>
            </a:extLst>
          </p:cNvPr>
          <p:cNvSpPr txBox="1">
            <a:spLocks/>
          </p:cNvSpPr>
          <p:nvPr/>
        </p:nvSpPr>
        <p:spPr>
          <a:xfrm>
            <a:off x="585607" y="386015"/>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Important Information</a:t>
            </a:r>
          </a:p>
        </p:txBody>
      </p:sp>
    </p:spTree>
    <p:extLst>
      <p:ext uri="{BB962C8B-B14F-4D97-AF65-F5344CB8AC3E}">
        <p14:creationId xmlns:p14="http://schemas.microsoft.com/office/powerpoint/2010/main" val="21550606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5610" y="1670811"/>
            <a:ext cx="7960179" cy="4599360"/>
          </a:xfrm>
        </p:spPr>
        <p:txBody>
          <a:bodyPr>
            <a:normAutofit fontScale="77500" lnSpcReduction="20000"/>
          </a:bodyPr>
          <a:lstStyle/>
          <a:p>
            <a:pPr marL="0" indent="0">
              <a:buNone/>
              <a:defRPr/>
            </a:pPr>
            <a:r>
              <a:rPr lang="en-US" sz="4000" b="1" u="sng" dirty="0"/>
              <a:t>Dates:  Indoor Track &amp; Field</a:t>
            </a:r>
          </a:p>
          <a:p>
            <a:pPr marL="0" indent="0">
              <a:buNone/>
              <a:defRPr/>
            </a:pPr>
            <a:r>
              <a:rPr lang="en-US" dirty="0"/>
              <a:t>1</a:t>
            </a:r>
            <a:r>
              <a:rPr lang="en-US" baseline="30000" dirty="0"/>
              <a:t>st</a:t>
            </a:r>
            <a:r>
              <a:rPr lang="en-US" dirty="0"/>
              <a:t> Practice:			October 31</a:t>
            </a:r>
            <a:r>
              <a:rPr lang="en-US" baseline="30000" dirty="0"/>
              <a:t>st</a:t>
            </a:r>
            <a:r>
              <a:rPr lang="en-US" dirty="0"/>
              <a:t> </a:t>
            </a:r>
          </a:p>
          <a:p>
            <a:pPr marL="0" indent="0">
              <a:buNone/>
              <a:defRPr/>
            </a:pPr>
            <a:r>
              <a:rPr lang="en-US" dirty="0"/>
              <a:t>1</a:t>
            </a:r>
            <a:r>
              <a:rPr lang="en-US" baseline="30000" dirty="0"/>
              <a:t>st</a:t>
            </a:r>
            <a:r>
              <a:rPr lang="en-US" dirty="0"/>
              <a:t> Contest:			November 14</a:t>
            </a:r>
            <a:r>
              <a:rPr lang="en-US" baseline="30000" dirty="0"/>
              <a:t>th</a:t>
            </a:r>
            <a:r>
              <a:rPr lang="en-US" dirty="0"/>
              <a:t> </a:t>
            </a:r>
          </a:p>
          <a:p>
            <a:pPr marL="0" indent="0">
              <a:buNone/>
              <a:defRPr/>
            </a:pPr>
            <a:r>
              <a:rPr lang="en-US" dirty="0"/>
              <a:t>Entry Deadline:			February 2</a:t>
            </a:r>
            <a:r>
              <a:rPr lang="en-US" baseline="30000" dirty="0"/>
              <a:t>nd</a:t>
            </a:r>
            <a:r>
              <a:rPr lang="en-US" dirty="0"/>
              <a:t> </a:t>
            </a:r>
            <a:r>
              <a:rPr lang="en-US" sz="1900" dirty="0"/>
              <a:t>(9:00pm-</a:t>
            </a:r>
            <a:r>
              <a:rPr lang="en-US" sz="1900" i="1" dirty="0"/>
              <a:t>NC MileSplit</a:t>
            </a:r>
            <a:r>
              <a:rPr lang="en-US" sz="1900" dirty="0"/>
              <a:t>)</a:t>
            </a:r>
          </a:p>
          <a:p>
            <a:pPr marL="0" indent="0">
              <a:buNone/>
              <a:defRPr/>
            </a:pPr>
            <a:r>
              <a:rPr lang="en-US" dirty="0"/>
              <a:t>State Championships: 		February 8-9, 2019 </a:t>
            </a:r>
          </a:p>
          <a:p>
            <a:pPr marL="0" indent="0">
              <a:buNone/>
              <a:defRPr/>
            </a:pPr>
            <a:endParaRPr lang="en-US" sz="4000" b="1" u="sng" dirty="0"/>
          </a:p>
          <a:p>
            <a:pPr marL="0" indent="0">
              <a:buNone/>
              <a:defRPr/>
            </a:pPr>
            <a:r>
              <a:rPr lang="en-US" sz="4000" b="1" u="sng" dirty="0"/>
              <a:t>Dates:  Outdoor Track &amp; Field</a:t>
            </a:r>
          </a:p>
          <a:p>
            <a:pPr marL="0" indent="0">
              <a:buNone/>
              <a:defRPr/>
            </a:pPr>
            <a:r>
              <a:rPr lang="en-US" dirty="0"/>
              <a:t>1</a:t>
            </a:r>
            <a:r>
              <a:rPr lang="en-US" baseline="30000" dirty="0"/>
              <a:t>st</a:t>
            </a:r>
            <a:r>
              <a:rPr lang="en-US" dirty="0"/>
              <a:t> Practice:			February 13</a:t>
            </a:r>
            <a:r>
              <a:rPr lang="en-US" baseline="30000" dirty="0"/>
              <a:t>th</a:t>
            </a:r>
            <a:r>
              <a:rPr lang="en-US" dirty="0"/>
              <a:t> </a:t>
            </a:r>
          </a:p>
          <a:p>
            <a:pPr marL="0" indent="0">
              <a:buNone/>
              <a:defRPr/>
            </a:pPr>
            <a:r>
              <a:rPr lang="en-US" dirty="0"/>
              <a:t>1</a:t>
            </a:r>
            <a:r>
              <a:rPr lang="en-US" baseline="30000" dirty="0"/>
              <a:t>st</a:t>
            </a:r>
            <a:r>
              <a:rPr lang="en-US" dirty="0"/>
              <a:t> Contest:			February 27</a:t>
            </a:r>
            <a:r>
              <a:rPr lang="en-US" baseline="30000" dirty="0"/>
              <a:t>th</a:t>
            </a:r>
            <a:r>
              <a:rPr lang="en-US" dirty="0"/>
              <a:t> </a:t>
            </a:r>
          </a:p>
          <a:p>
            <a:pPr marL="0" indent="0">
              <a:buNone/>
              <a:defRPr/>
            </a:pPr>
            <a:r>
              <a:rPr lang="en-US" dirty="0"/>
              <a:t>Entry Deadline:			May 4</a:t>
            </a:r>
            <a:r>
              <a:rPr lang="en-US" baseline="30000" dirty="0"/>
              <a:t>th</a:t>
            </a:r>
            <a:r>
              <a:rPr lang="en-US" dirty="0"/>
              <a:t> </a:t>
            </a:r>
            <a:r>
              <a:rPr lang="en-US" sz="1900" dirty="0"/>
              <a:t>(6:00pm-</a:t>
            </a:r>
            <a:r>
              <a:rPr lang="en-US" sz="1900" i="1" dirty="0"/>
              <a:t>NC MileSplit</a:t>
            </a:r>
            <a:r>
              <a:rPr lang="en-US" sz="1900" dirty="0"/>
              <a:t>)</a:t>
            </a:r>
          </a:p>
          <a:p>
            <a:pPr marL="0" indent="0">
              <a:buNone/>
              <a:defRPr/>
            </a:pPr>
            <a:r>
              <a:rPr lang="en-US" dirty="0"/>
              <a:t>Regionals:			May 10 or May 11</a:t>
            </a:r>
          </a:p>
          <a:p>
            <a:pPr marL="0" indent="0">
              <a:buNone/>
              <a:defRPr/>
            </a:pPr>
            <a:r>
              <a:rPr lang="en-US" dirty="0"/>
              <a:t>State Championships: 		May 17 &amp; 18, 2019</a:t>
            </a:r>
          </a:p>
          <a:p>
            <a:pPr marL="0" indent="0">
              <a:buNone/>
              <a:defRPr/>
            </a:pPr>
            <a:endParaRPr lang="en-US" dirty="0"/>
          </a:p>
          <a:p>
            <a:pPr>
              <a:defRPr/>
            </a:pPr>
            <a:endParaRPr lang="en-US" dirty="0"/>
          </a:p>
          <a:p>
            <a:pPr marL="0" indent="0">
              <a:buNone/>
            </a:pPr>
            <a:endParaRPr lang="en-US" dirty="0"/>
          </a:p>
        </p:txBody>
      </p:sp>
      <p:sp>
        <p:nvSpPr>
          <p:cNvPr id="4" name="Title 1">
            <a:extLst>
              <a:ext uri="{FF2B5EF4-FFF2-40B4-BE49-F238E27FC236}">
                <a16:creationId xmlns:a16="http://schemas.microsoft.com/office/drawing/2014/main" id="{7E25F423-B2AD-934E-B831-FD2A7DA5A3B2}"/>
              </a:ext>
            </a:extLst>
          </p:cNvPr>
          <p:cNvSpPr txBox="1">
            <a:spLocks/>
          </p:cNvSpPr>
          <p:nvPr/>
        </p:nvSpPr>
        <p:spPr>
          <a:xfrm>
            <a:off x="585607" y="386015"/>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Important Information</a:t>
            </a:r>
          </a:p>
        </p:txBody>
      </p:sp>
    </p:spTree>
    <p:extLst>
      <p:ext uri="{BB962C8B-B14F-4D97-AF65-F5344CB8AC3E}">
        <p14:creationId xmlns:p14="http://schemas.microsoft.com/office/powerpoint/2010/main" val="6179179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6"/>
          <p:cNvSpPr>
            <a:spLocks noGrp="1"/>
          </p:cNvSpPr>
          <p:nvPr>
            <p:ph type="title"/>
          </p:nvPr>
        </p:nvSpPr>
        <p:spPr>
          <a:xfrm>
            <a:off x="614183" y="1481023"/>
            <a:ext cx="7886700" cy="847620"/>
          </a:xfrm>
        </p:spPr>
        <p:txBody>
          <a:bodyPr>
            <a:normAutofit/>
          </a:bodyPr>
          <a:lstStyle/>
          <a:p>
            <a:pPr eaLnBrk="1" hangingPunct="1">
              <a:defRPr/>
            </a:pPr>
            <a:r>
              <a:rPr lang="en-US" sz="2800" b="1" dirty="0">
                <a:latin typeface="+mn-lt"/>
              </a:rPr>
              <a:t>Dead Periods</a:t>
            </a:r>
          </a:p>
        </p:txBody>
      </p:sp>
      <p:sp>
        <p:nvSpPr>
          <p:cNvPr id="4" name="Title 1">
            <a:extLst>
              <a:ext uri="{FF2B5EF4-FFF2-40B4-BE49-F238E27FC236}">
                <a16:creationId xmlns:a16="http://schemas.microsoft.com/office/drawing/2014/main" id="{340B3A3A-3CC4-4345-8EFB-8A610E4F414B}"/>
              </a:ext>
            </a:extLst>
          </p:cNvPr>
          <p:cNvSpPr txBox="1">
            <a:spLocks/>
          </p:cNvSpPr>
          <p:nvPr/>
        </p:nvSpPr>
        <p:spPr>
          <a:xfrm>
            <a:off x="614183" y="300542"/>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Important Information</a:t>
            </a:r>
          </a:p>
        </p:txBody>
      </p:sp>
      <p:graphicFrame>
        <p:nvGraphicFramePr>
          <p:cNvPr id="6" name="Table 5">
            <a:extLst>
              <a:ext uri="{FF2B5EF4-FFF2-40B4-BE49-F238E27FC236}">
                <a16:creationId xmlns:a16="http://schemas.microsoft.com/office/drawing/2014/main" id="{1CAF8349-AD8E-9B4D-B8A1-4862B91EBA86}"/>
              </a:ext>
            </a:extLst>
          </p:cNvPr>
          <p:cNvGraphicFramePr>
            <a:graphicFrameLocks noGrp="1"/>
          </p:cNvGraphicFramePr>
          <p:nvPr>
            <p:extLst/>
          </p:nvPr>
        </p:nvGraphicFramePr>
        <p:xfrm>
          <a:off x="614183" y="2194418"/>
          <a:ext cx="7886700" cy="4267200"/>
        </p:xfrm>
        <a:graphic>
          <a:graphicData uri="http://schemas.openxmlformats.org/drawingml/2006/table">
            <a:tbl>
              <a:tblPr bandRow="1">
                <a:tableStyleId>{284E427A-3D55-4303-BF80-6455036E1DE7}</a:tableStyleId>
              </a:tblPr>
              <a:tblGrid>
                <a:gridCol w="3412672">
                  <a:extLst>
                    <a:ext uri="{9D8B030D-6E8A-4147-A177-3AD203B41FA5}">
                      <a16:colId xmlns:a16="http://schemas.microsoft.com/office/drawing/2014/main" val="20000"/>
                    </a:ext>
                  </a:extLst>
                </a:gridCol>
                <a:gridCol w="4474028">
                  <a:extLst>
                    <a:ext uri="{9D8B030D-6E8A-4147-A177-3AD203B41FA5}">
                      <a16:colId xmlns:a16="http://schemas.microsoft.com/office/drawing/2014/main" val="20001"/>
                    </a:ext>
                  </a:extLst>
                </a:gridCol>
              </a:tblGrid>
              <a:tr h="600912">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2000" b="1" dirty="0"/>
                        <a:t>Summer 2018</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400" b="1" i="1" dirty="0">
                          <a:solidFill>
                            <a:srgbClr val="FF0000"/>
                          </a:solidFill>
                        </a:rPr>
                        <a:t>(All)</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2000" b="1" dirty="0"/>
                        <a:t>July 2-July 8 and July 16-22</a:t>
                      </a:r>
                    </a:p>
                  </a:txBody>
                  <a:tcPr/>
                </a:tc>
                <a:extLst>
                  <a:ext uri="{0D108BD9-81ED-4DB2-BD59-A6C34878D82A}">
                    <a16:rowId xmlns:a16="http://schemas.microsoft.com/office/drawing/2014/main" val="10000"/>
                  </a:ext>
                </a:extLst>
              </a:tr>
              <a:tr h="600912">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2000" b="1" dirty="0"/>
                        <a:t>Fall 2018</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400" b="1" i="1" dirty="0">
                          <a:solidFill>
                            <a:srgbClr val="FF0000"/>
                          </a:solidFill>
                        </a:rPr>
                        <a:t>(Indoor &amp; Outdoor)</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2000" b="1" dirty="0"/>
                        <a:t>July 30 through August 19</a:t>
                      </a:r>
                    </a:p>
                  </a:txBody>
                  <a:tcPr/>
                </a:tc>
                <a:extLst>
                  <a:ext uri="{0D108BD9-81ED-4DB2-BD59-A6C34878D82A}">
                    <a16:rowId xmlns:a16="http://schemas.microsoft.com/office/drawing/2014/main" val="10002"/>
                  </a:ext>
                </a:extLst>
              </a:tr>
              <a:tr h="600912">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2000" b="1" dirty="0">
                          <a:ea typeface="+mn-ea"/>
                        </a:rPr>
                        <a:t>Winter 2018</a:t>
                      </a:r>
                    </a:p>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400" b="1" i="1" dirty="0">
                          <a:solidFill>
                            <a:srgbClr val="FF0000"/>
                          </a:solidFill>
                          <a:ea typeface="+mn-ea"/>
                        </a:rPr>
                        <a:t>(Cross Country &amp; Outdoor)</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2000" b="1" dirty="0">
                          <a:ea typeface="+mn-ea"/>
                        </a:rPr>
                        <a:t>Oct 31 through November 20</a:t>
                      </a:r>
                    </a:p>
                  </a:txBody>
                  <a:tcPr/>
                </a:tc>
                <a:extLst>
                  <a:ext uri="{0D108BD9-81ED-4DB2-BD59-A6C34878D82A}">
                    <a16:rowId xmlns:a16="http://schemas.microsoft.com/office/drawing/2014/main" val="10005"/>
                  </a:ext>
                </a:extLst>
              </a:tr>
              <a:tr h="600912">
                <a:tc gridSpan="2">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2000" b="1" dirty="0">
                          <a:ea typeface="+mn-ea"/>
                        </a:rPr>
                        <a:t>Last five (5) days of the first semester</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400" b="1" i="1" dirty="0">
                          <a:solidFill>
                            <a:srgbClr val="FF0000"/>
                          </a:solidFill>
                        </a:rPr>
                        <a:t>(All)</a:t>
                      </a:r>
                    </a:p>
                  </a:txBody>
                  <a:tcPr/>
                </a:tc>
                <a:tc hMerge="1">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endParaRPr lang="en-US" sz="2000" b="1" dirty="0">
                        <a:ea typeface="+mn-ea"/>
                      </a:endParaRPr>
                    </a:p>
                  </a:txBody>
                  <a:tcPr/>
                </a:tc>
                <a:extLst>
                  <a:ext uri="{0D108BD9-81ED-4DB2-BD59-A6C34878D82A}">
                    <a16:rowId xmlns:a16="http://schemas.microsoft.com/office/drawing/2014/main" val="10003"/>
                  </a:ext>
                </a:extLst>
              </a:tr>
              <a:tr h="600912">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2000" b="1" dirty="0">
                          <a:ea typeface="+mn-ea"/>
                          <a:cs typeface="+mn-cs"/>
                        </a:rPr>
                        <a:t>Spring 2019</a:t>
                      </a:r>
                    </a:p>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400" b="1" i="1" dirty="0">
                          <a:solidFill>
                            <a:srgbClr val="FF0000"/>
                          </a:solidFill>
                          <a:ea typeface="+mn-ea"/>
                          <a:cs typeface="+mn-cs"/>
                        </a:rPr>
                        <a:t>(Cross Country &amp; Indoor)</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2000" b="1" dirty="0">
                          <a:ea typeface="+mn-ea"/>
                          <a:cs typeface="+mn-cs"/>
                        </a:rPr>
                        <a:t>February 13 through March 5</a:t>
                      </a:r>
                    </a:p>
                  </a:txBody>
                  <a:tcPr/>
                </a:tc>
                <a:extLst>
                  <a:ext uri="{0D108BD9-81ED-4DB2-BD59-A6C34878D82A}">
                    <a16:rowId xmlns:a16="http://schemas.microsoft.com/office/drawing/2014/main" val="231289322"/>
                  </a:ext>
                </a:extLst>
              </a:tr>
              <a:tr h="600912">
                <a:tc gridSpan="2">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2000" b="1" dirty="0">
                          <a:ea typeface="+mn-ea"/>
                          <a:cs typeface="+mn-cs"/>
                        </a:rPr>
                        <a:t>Last ten (10) days of the second semester</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400" b="1" i="1" dirty="0">
                          <a:solidFill>
                            <a:srgbClr val="FF0000"/>
                          </a:solidFill>
                        </a:rPr>
                        <a:t>(All)</a:t>
                      </a:r>
                    </a:p>
                  </a:txBody>
                  <a:tcPr/>
                </a:tc>
                <a:tc hMerge="1">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endParaRPr lang="en-US" sz="2000" b="1" dirty="0">
                        <a:ea typeface="+mn-ea"/>
                        <a:cs typeface="+mn-cs"/>
                      </a:endParaRPr>
                    </a:p>
                  </a:txBody>
                  <a:tcPr/>
                </a:tc>
                <a:extLst>
                  <a:ext uri="{0D108BD9-81ED-4DB2-BD59-A6C34878D82A}">
                    <a16:rowId xmlns:a16="http://schemas.microsoft.com/office/drawing/2014/main" val="10006"/>
                  </a:ext>
                </a:extLst>
              </a:tr>
              <a:tr h="600912">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2000" b="1" dirty="0"/>
                        <a:t>Summer 2019</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400" b="1" i="1" dirty="0">
                          <a:solidFill>
                            <a:srgbClr val="FF0000"/>
                          </a:solidFill>
                        </a:rPr>
                        <a:t>(All)</a:t>
                      </a:r>
                    </a:p>
                  </a:txBody>
                  <a:tcPr/>
                </a:tc>
                <a:tc>
                  <a:txBody>
                    <a:bodyPr/>
                    <a:lstStyle/>
                    <a:p>
                      <a:pPr eaLnBrk="1" fontAlgn="auto" hangingPunct="1">
                        <a:spcAft>
                          <a:spcPts val="0"/>
                        </a:spcAft>
                        <a:buFont typeface="Arial"/>
                        <a:buNone/>
                        <a:defRPr/>
                      </a:pPr>
                      <a:r>
                        <a:rPr lang="en-US" sz="2000" b="1" dirty="0"/>
                        <a:t>July 1-July 7 and July 15-July 21</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9443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5608" y="1798984"/>
            <a:ext cx="7991862" cy="4512364"/>
          </a:xfrm>
        </p:spPr>
        <p:txBody>
          <a:bodyPr>
            <a:normAutofit fontScale="92500" lnSpcReduction="20000"/>
          </a:bodyPr>
          <a:lstStyle/>
          <a:p>
            <a:pPr marL="0" indent="0">
              <a:buNone/>
              <a:defRPr/>
            </a:pPr>
            <a:r>
              <a:rPr lang="en-US" b="1" dirty="0"/>
              <a:t>Regular Season Limitations</a:t>
            </a:r>
          </a:p>
          <a:p>
            <a:pPr>
              <a:defRPr/>
            </a:pPr>
            <a:r>
              <a:rPr lang="en-US" b="1" dirty="0"/>
              <a:t>Cross Country:  </a:t>
            </a:r>
          </a:p>
          <a:p>
            <a:pPr lvl="1">
              <a:defRPr/>
            </a:pPr>
            <a:r>
              <a:rPr lang="en-US" dirty="0"/>
              <a:t>No more than three (3) meets may be scheduled per week</a:t>
            </a:r>
          </a:p>
          <a:p>
            <a:pPr lvl="1">
              <a:defRPr/>
            </a:pPr>
            <a:r>
              <a:rPr lang="en-US" dirty="0"/>
              <a:t>An individual is limited to one contest a day (no season limit)</a:t>
            </a:r>
          </a:p>
          <a:p>
            <a:pPr>
              <a:defRPr/>
            </a:pPr>
            <a:r>
              <a:rPr lang="en-US" b="1" dirty="0"/>
              <a:t>Track &amp; Field: </a:t>
            </a:r>
          </a:p>
          <a:p>
            <a:pPr lvl="1">
              <a:defRPr/>
            </a:pPr>
            <a:r>
              <a:rPr lang="en-US" dirty="0"/>
              <a:t>An individual is limited to one (1) meet per day, maximum of four (4) events per meet.</a:t>
            </a:r>
          </a:p>
          <a:p>
            <a:pPr lvl="1">
              <a:defRPr/>
            </a:pPr>
            <a:r>
              <a:rPr lang="en-US" dirty="0"/>
              <a:t>Indoor:  No more than two (2) meets may be scheduled per week</a:t>
            </a:r>
          </a:p>
          <a:p>
            <a:pPr lvl="1">
              <a:defRPr/>
            </a:pPr>
            <a:r>
              <a:rPr lang="en-US" dirty="0"/>
              <a:t>Outdoor:  No more than three (3) meets may be scheduled per week</a:t>
            </a:r>
          </a:p>
          <a:p>
            <a:pPr lvl="1">
              <a:defRPr/>
            </a:pPr>
            <a:endParaRPr lang="en-US" dirty="0"/>
          </a:p>
          <a:p>
            <a:pPr marL="228600" lvl="1">
              <a:spcBef>
                <a:spcPts val="1000"/>
              </a:spcBef>
              <a:defRPr/>
            </a:pPr>
            <a:r>
              <a:rPr lang="en-US" b="1" u="sng" dirty="0"/>
              <a:t>NOTE</a:t>
            </a:r>
            <a:r>
              <a:rPr lang="en-US" dirty="0"/>
              <a:t>: If a team participates in separate events on the same day, each meet will count towards the daily and weekly limitations for the individual and team.</a:t>
            </a:r>
          </a:p>
          <a:p>
            <a:pPr marL="0" indent="0">
              <a:buNone/>
            </a:pPr>
            <a:endParaRPr lang="en-US" dirty="0"/>
          </a:p>
        </p:txBody>
      </p:sp>
      <p:sp>
        <p:nvSpPr>
          <p:cNvPr id="4" name="Title 1">
            <a:extLst>
              <a:ext uri="{FF2B5EF4-FFF2-40B4-BE49-F238E27FC236}">
                <a16:creationId xmlns:a16="http://schemas.microsoft.com/office/drawing/2014/main" id="{7E25F423-B2AD-934E-B831-FD2A7DA5A3B2}"/>
              </a:ext>
            </a:extLst>
          </p:cNvPr>
          <p:cNvSpPr txBox="1">
            <a:spLocks/>
          </p:cNvSpPr>
          <p:nvPr/>
        </p:nvSpPr>
        <p:spPr>
          <a:xfrm>
            <a:off x="585607" y="386015"/>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Important Information</a:t>
            </a:r>
          </a:p>
        </p:txBody>
      </p:sp>
    </p:spTree>
    <p:extLst>
      <p:ext uri="{BB962C8B-B14F-4D97-AF65-F5344CB8AC3E}">
        <p14:creationId xmlns:p14="http://schemas.microsoft.com/office/powerpoint/2010/main" val="21614410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Important Information</a:t>
            </a:r>
          </a:p>
        </p:txBody>
      </p:sp>
      <p:sp>
        <p:nvSpPr>
          <p:cNvPr id="3" name="Content Placeholder 2"/>
          <p:cNvSpPr>
            <a:spLocks noGrp="1"/>
          </p:cNvSpPr>
          <p:nvPr>
            <p:ph idx="1"/>
          </p:nvPr>
        </p:nvSpPr>
        <p:spPr>
          <a:xfrm>
            <a:off x="628651" y="1825627"/>
            <a:ext cx="7886700" cy="4498975"/>
          </a:xfrm>
        </p:spPr>
        <p:txBody>
          <a:bodyPr>
            <a:noAutofit/>
          </a:bodyPr>
          <a:lstStyle/>
          <a:p>
            <a:pPr>
              <a:lnSpc>
                <a:spcPct val="120000"/>
              </a:lnSpc>
              <a:spcBef>
                <a:spcPts val="0"/>
              </a:spcBef>
              <a:buFont typeface="Arial" charset="0"/>
              <a:buChar char="•"/>
              <a:defRPr/>
            </a:pPr>
            <a:r>
              <a:rPr lang="en-US" sz="2400" dirty="0"/>
              <a:t>Use form provided on NCHSAA website to request to host an indoor meet on an outdoor facility, if less than five (5) teams </a:t>
            </a:r>
          </a:p>
          <a:p>
            <a:pPr>
              <a:lnSpc>
                <a:spcPct val="120000"/>
              </a:lnSpc>
              <a:spcBef>
                <a:spcPts val="0"/>
              </a:spcBef>
              <a:buFont typeface="Arial" charset="0"/>
              <a:buChar char="•"/>
              <a:defRPr/>
            </a:pPr>
            <a:r>
              <a:rPr lang="en-US" sz="2400" b="1" u="sng" dirty="0"/>
              <a:t>Indoor &amp; Outdoor</a:t>
            </a:r>
            <a:r>
              <a:rPr lang="en-US" sz="2400" dirty="0"/>
              <a:t>:  Regular season meets and results must be entered on NC MileSplit (nc.milesplit.com) </a:t>
            </a:r>
          </a:p>
          <a:p>
            <a:pPr lvl="1">
              <a:lnSpc>
                <a:spcPct val="120000"/>
              </a:lnSpc>
              <a:spcBef>
                <a:spcPts val="0"/>
              </a:spcBef>
              <a:buFont typeface="Arial" charset="0"/>
              <a:buChar char="•"/>
              <a:defRPr/>
            </a:pPr>
            <a:r>
              <a:rPr lang="en-US" sz="2000" u="sng" dirty="0"/>
              <a:t>NOTE</a:t>
            </a:r>
            <a:r>
              <a:rPr lang="en-US" sz="2000" dirty="0"/>
              <a:t>:  Full meet results must be entered within </a:t>
            </a:r>
            <a:r>
              <a:rPr lang="en-US" sz="2000" b="1" u="sng" dirty="0"/>
              <a:t>48 hours </a:t>
            </a:r>
            <a:r>
              <a:rPr lang="en-US" sz="2000" dirty="0"/>
              <a:t>of the completion of the meet </a:t>
            </a:r>
            <a:r>
              <a:rPr lang="en-US" sz="2000" i="1" dirty="0">
                <a:solidFill>
                  <a:srgbClr val="FF0000"/>
                </a:solidFill>
              </a:rPr>
              <a:t>(This rule now applies to both indoor and outdoor seasons).</a:t>
            </a:r>
          </a:p>
          <a:p>
            <a:pPr lvl="1">
              <a:lnSpc>
                <a:spcPct val="120000"/>
              </a:lnSpc>
              <a:spcBef>
                <a:spcPts val="0"/>
              </a:spcBef>
              <a:buFont typeface="Arial" charset="0"/>
              <a:buChar char="•"/>
              <a:defRPr/>
            </a:pPr>
            <a:r>
              <a:rPr lang="en-US" sz="2000" dirty="0"/>
              <a:t>Any school hosting a meet and does not post results within the specified timeframe are subject to penalties.</a:t>
            </a:r>
          </a:p>
          <a:p>
            <a:pPr lvl="1">
              <a:lnSpc>
                <a:spcPct val="120000"/>
              </a:lnSpc>
              <a:spcBef>
                <a:spcPts val="0"/>
              </a:spcBef>
              <a:buFont typeface="Arial" charset="0"/>
              <a:buChar char="•"/>
              <a:defRPr/>
            </a:pPr>
            <a:endParaRPr lang="en-US" sz="2000" i="1" dirty="0"/>
          </a:p>
        </p:txBody>
      </p:sp>
    </p:spTree>
    <p:extLst>
      <p:ext uri="{BB962C8B-B14F-4D97-AF65-F5344CB8AC3E}">
        <p14:creationId xmlns:p14="http://schemas.microsoft.com/office/powerpoint/2010/main" val="2444984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Important Information</a:t>
            </a:r>
          </a:p>
        </p:txBody>
      </p:sp>
      <p:sp>
        <p:nvSpPr>
          <p:cNvPr id="3" name="Content Placeholder 2"/>
          <p:cNvSpPr>
            <a:spLocks noGrp="1"/>
          </p:cNvSpPr>
          <p:nvPr>
            <p:ph idx="1"/>
          </p:nvPr>
        </p:nvSpPr>
        <p:spPr>
          <a:xfrm>
            <a:off x="628651" y="1825627"/>
            <a:ext cx="7886700" cy="4498975"/>
          </a:xfrm>
        </p:spPr>
        <p:txBody>
          <a:bodyPr>
            <a:noAutofit/>
          </a:bodyPr>
          <a:lstStyle/>
          <a:p>
            <a:pPr marL="0" indent="0">
              <a:lnSpc>
                <a:spcPct val="120000"/>
              </a:lnSpc>
              <a:spcBef>
                <a:spcPts val="0"/>
              </a:spcBef>
              <a:buNone/>
              <a:defRPr/>
            </a:pPr>
            <a:r>
              <a:rPr lang="en-US" sz="2400" b="1" dirty="0"/>
              <a:t>Regional and State Meet Entry Processes</a:t>
            </a:r>
          </a:p>
          <a:p>
            <a:pPr marL="0" indent="0">
              <a:lnSpc>
                <a:spcPct val="120000"/>
              </a:lnSpc>
              <a:spcBef>
                <a:spcPts val="0"/>
              </a:spcBef>
              <a:buNone/>
              <a:defRPr/>
            </a:pPr>
            <a:endParaRPr lang="en-US" sz="2000" b="1" dirty="0"/>
          </a:p>
          <a:p>
            <a:pPr>
              <a:lnSpc>
                <a:spcPct val="120000"/>
              </a:lnSpc>
              <a:spcBef>
                <a:spcPts val="0"/>
              </a:spcBef>
              <a:defRPr/>
            </a:pPr>
            <a:r>
              <a:rPr lang="en-US" sz="2000" b="1" dirty="0"/>
              <a:t>Cross Country &amp; Outdoor Track/Field:</a:t>
            </a:r>
          </a:p>
          <a:p>
            <a:pPr lvl="1">
              <a:lnSpc>
                <a:spcPct val="120000"/>
              </a:lnSpc>
              <a:spcBef>
                <a:spcPts val="0"/>
              </a:spcBef>
              <a:defRPr/>
            </a:pPr>
            <a:r>
              <a:rPr lang="en-US" sz="2000" u="sng" dirty="0"/>
              <a:t>Regionals:</a:t>
            </a:r>
            <a:r>
              <a:rPr lang="en-US" sz="2000" dirty="0"/>
              <a:t> Teams and individuals must be entered into regionals by coach using NC MileSplit </a:t>
            </a:r>
          </a:p>
          <a:p>
            <a:pPr lvl="1">
              <a:lnSpc>
                <a:spcPct val="120000"/>
              </a:lnSpc>
              <a:spcBef>
                <a:spcPts val="0"/>
              </a:spcBef>
              <a:defRPr/>
            </a:pPr>
            <a:r>
              <a:rPr lang="en-US" sz="2000" u="sng" dirty="0"/>
              <a:t>State Meet:</a:t>
            </a:r>
            <a:r>
              <a:rPr lang="en-US" sz="2000" dirty="0"/>
              <a:t> Qualify from Regionals; information submitted by regional directors</a:t>
            </a:r>
          </a:p>
          <a:p>
            <a:pPr marL="457189" lvl="1" indent="0">
              <a:lnSpc>
                <a:spcPct val="120000"/>
              </a:lnSpc>
              <a:spcBef>
                <a:spcPts val="0"/>
              </a:spcBef>
              <a:buNone/>
              <a:defRPr/>
            </a:pPr>
            <a:endParaRPr lang="en-US" sz="2000" dirty="0"/>
          </a:p>
          <a:p>
            <a:pPr>
              <a:lnSpc>
                <a:spcPct val="120000"/>
              </a:lnSpc>
              <a:spcBef>
                <a:spcPts val="0"/>
              </a:spcBef>
              <a:defRPr/>
            </a:pPr>
            <a:r>
              <a:rPr lang="en-US" sz="2000" b="1" dirty="0"/>
              <a:t>Indoor Track &amp; Field:</a:t>
            </a:r>
          </a:p>
          <a:p>
            <a:pPr lvl="1">
              <a:lnSpc>
                <a:spcPct val="120000"/>
              </a:lnSpc>
              <a:spcBef>
                <a:spcPts val="0"/>
              </a:spcBef>
              <a:defRPr/>
            </a:pPr>
            <a:r>
              <a:rPr lang="en-US" sz="2000" dirty="0"/>
              <a:t>Coaches must enter athletes into the state meet using NC MileSplit</a:t>
            </a:r>
          </a:p>
        </p:txBody>
      </p:sp>
    </p:spTree>
    <p:extLst>
      <p:ext uri="{BB962C8B-B14F-4D97-AF65-F5344CB8AC3E}">
        <p14:creationId xmlns:p14="http://schemas.microsoft.com/office/powerpoint/2010/main" val="31176875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Important Information</a:t>
            </a:r>
          </a:p>
        </p:txBody>
      </p:sp>
      <p:sp>
        <p:nvSpPr>
          <p:cNvPr id="3" name="Content Placeholder 2"/>
          <p:cNvSpPr>
            <a:spLocks noGrp="1"/>
          </p:cNvSpPr>
          <p:nvPr>
            <p:ph idx="1"/>
          </p:nvPr>
        </p:nvSpPr>
        <p:spPr>
          <a:xfrm>
            <a:off x="506896" y="1825627"/>
            <a:ext cx="8169965" cy="4595051"/>
          </a:xfrm>
        </p:spPr>
        <p:txBody>
          <a:bodyPr>
            <a:noAutofit/>
          </a:bodyPr>
          <a:lstStyle/>
          <a:p>
            <a:pPr marL="0" indent="0">
              <a:lnSpc>
                <a:spcPct val="120000"/>
              </a:lnSpc>
              <a:spcBef>
                <a:spcPts val="0"/>
              </a:spcBef>
              <a:buNone/>
              <a:defRPr/>
            </a:pPr>
            <a:r>
              <a:rPr lang="en-US" sz="2400" b="1" dirty="0"/>
              <a:t>Late Entry Process</a:t>
            </a:r>
          </a:p>
          <a:p>
            <a:pPr marL="0" indent="0">
              <a:lnSpc>
                <a:spcPct val="120000"/>
              </a:lnSpc>
              <a:spcBef>
                <a:spcPts val="0"/>
              </a:spcBef>
              <a:buNone/>
              <a:defRPr/>
            </a:pPr>
            <a:endParaRPr lang="en-US" sz="2000" b="1" dirty="0"/>
          </a:p>
          <a:p>
            <a:r>
              <a:rPr lang="en-US" sz="2200" dirty="0"/>
              <a:t>Procedure for Cross Country, Indoor and Outdoor Track &amp; Field</a:t>
            </a:r>
          </a:p>
          <a:p>
            <a:pPr lvl="1"/>
            <a:r>
              <a:rPr lang="en-US" sz="2200" dirty="0"/>
              <a:t>May be submitted to the NCHSAA and must be in by 3:00pm the Monday prior to the regional (</a:t>
            </a:r>
            <a:r>
              <a:rPr lang="en-US" sz="2200" b="1" dirty="0"/>
              <a:t>state championship for indoor track</a:t>
            </a:r>
            <a:r>
              <a:rPr lang="en-US" sz="2200" dirty="0"/>
              <a:t>)</a:t>
            </a:r>
          </a:p>
          <a:p>
            <a:pPr lvl="1"/>
            <a:r>
              <a:rPr lang="en-US" sz="2200" dirty="0"/>
              <a:t>Use late entry form on NCHSAA website to fax or email prior to deadline; once reviewed AND if accepted</a:t>
            </a:r>
          </a:p>
          <a:p>
            <a:pPr lvl="1"/>
            <a:r>
              <a:rPr lang="en-US" sz="2200" dirty="0"/>
              <a:t>A $50 fee will be assessed for each individual entry; check made payable to NCHSAA</a:t>
            </a:r>
          </a:p>
          <a:p>
            <a:pPr lvl="1"/>
            <a:r>
              <a:rPr lang="en-US" sz="2200" dirty="0"/>
              <a:t>No entries after this will be accepted</a:t>
            </a:r>
          </a:p>
        </p:txBody>
      </p:sp>
    </p:spTree>
    <p:extLst>
      <p:ext uri="{BB962C8B-B14F-4D97-AF65-F5344CB8AC3E}">
        <p14:creationId xmlns:p14="http://schemas.microsoft.com/office/powerpoint/2010/main" val="15180260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Important Information</a:t>
            </a:r>
          </a:p>
        </p:txBody>
      </p:sp>
      <p:sp>
        <p:nvSpPr>
          <p:cNvPr id="3" name="Content Placeholder 2"/>
          <p:cNvSpPr>
            <a:spLocks noGrp="1"/>
          </p:cNvSpPr>
          <p:nvPr>
            <p:ph idx="1"/>
          </p:nvPr>
        </p:nvSpPr>
        <p:spPr>
          <a:xfrm>
            <a:off x="628651" y="1825627"/>
            <a:ext cx="7886700" cy="4498975"/>
          </a:xfrm>
        </p:spPr>
        <p:txBody>
          <a:bodyPr>
            <a:noAutofit/>
          </a:bodyPr>
          <a:lstStyle/>
          <a:p>
            <a:pPr marL="0" indent="0">
              <a:buNone/>
            </a:pPr>
            <a:r>
              <a:rPr lang="en-US" b="1" dirty="0"/>
              <a:t>NC MileSplit </a:t>
            </a:r>
          </a:p>
          <a:p>
            <a:pPr marL="0" indent="0">
              <a:lnSpc>
                <a:spcPct val="120000"/>
              </a:lnSpc>
              <a:spcBef>
                <a:spcPts val="0"/>
              </a:spcBef>
              <a:buNone/>
              <a:defRPr/>
            </a:pPr>
            <a:endParaRPr lang="en-US" sz="2400" b="1" dirty="0"/>
          </a:p>
          <a:p>
            <a:pPr>
              <a:lnSpc>
                <a:spcPct val="120000"/>
              </a:lnSpc>
              <a:spcBef>
                <a:spcPts val="0"/>
              </a:spcBef>
              <a:buFont typeface="Arial" charset="0"/>
              <a:buChar char="•"/>
              <a:defRPr/>
            </a:pPr>
            <a:r>
              <a:rPr lang="en-US" sz="2400" dirty="0"/>
              <a:t>Create/update your rosters and team information at the beginning of the season</a:t>
            </a:r>
          </a:p>
          <a:p>
            <a:pPr>
              <a:lnSpc>
                <a:spcPct val="120000"/>
              </a:lnSpc>
              <a:spcBef>
                <a:spcPts val="0"/>
              </a:spcBef>
              <a:buFont typeface="Arial" charset="0"/>
              <a:buChar char="•"/>
              <a:defRPr/>
            </a:pPr>
            <a:r>
              <a:rPr lang="en-US" sz="2400" dirty="0"/>
              <a:t>You can enter your athletes into the regional (outdoor) and state (indoor) meets as they hit the </a:t>
            </a:r>
            <a:r>
              <a:rPr lang="en-US" sz="2400" b="1" dirty="0"/>
              <a:t>qualifying standards</a:t>
            </a:r>
            <a:r>
              <a:rPr lang="en-US" sz="2400" dirty="0"/>
              <a:t>.  You </a:t>
            </a:r>
            <a:r>
              <a:rPr lang="en-US" sz="2400" b="1" u="sng" dirty="0"/>
              <a:t>should not </a:t>
            </a:r>
            <a:r>
              <a:rPr lang="en-US" sz="2400" dirty="0"/>
              <a:t>wait until the end of the season.</a:t>
            </a:r>
          </a:p>
          <a:p>
            <a:r>
              <a:rPr lang="en-US" sz="2400" dirty="0"/>
              <a:t>Web administrator:  Jason Creasy (</a:t>
            </a:r>
            <a:r>
              <a:rPr lang="en-US" sz="2400" dirty="0">
                <a:hlinkClick r:id="rId3"/>
              </a:rPr>
              <a:t>jcreasy@milesplit.com</a:t>
            </a:r>
            <a:r>
              <a:rPr lang="en-US" sz="2400" dirty="0"/>
              <a:t> or </a:t>
            </a:r>
            <a:r>
              <a:rPr lang="en-US" sz="2400" dirty="0">
                <a:hlinkClick r:id="rId4"/>
              </a:rPr>
              <a:t>jason.creasy11@gmail.com</a:t>
            </a:r>
            <a:r>
              <a:rPr lang="en-US" sz="2400" dirty="0"/>
              <a:t>)</a:t>
            </a:r>
          </a:p>
          <a:p>
            <a:pPr marL="0" indent="0">
              <a:lnSpc>
                <a:spcPct val="120000"/>
              </a:lnSpc>
              <a:spcBef>
                <a:spcPts val="0"/>
              </a:spcBef>
              <a:buNone/>
              <a:defRPr/>
            </a:pPr>
            <a:endParaRPr lang="en-US" sz="2400" dirty="0"/>
          </a:p>
        </p:txBody>
      </p:sp>
    </p:spTree>
    <p:extLst>
      <p:ext uri="{BB962C8B-B14F-4D97-AF65-F5344CB8AC3E}">
        <p14:creationId xmlns:p14="http://schemas.microsoft.com/office/powerpoint/2010/main" val="26348726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Important Information</a:t>
            </a:r>
          </a:p>
        </p:txBody>
      </p:sp>
      <p:sp>
        <p:nvSpPr>
          <p:cNvPr id="3" name="Content Placeholder 2"/>
          <p:cNvSpPr>
            <a:spLocks noGrp="1"/>
          </p:cNvSpPr>
          <p:nvPr>
            <p:ph idx="1"/>
          </p:nvPr>
        </p:nvSpPr>
        <p:spPr>
          <a:xfrm>
            <a:off x="628651" y="1825627"/>
            <a:ext cx="7886700" cy="4498975"/>
          </a:xfrm>
        </p:spPr>
        <p:txBody>
          <a:bodyPr>
            <a:noAutofit/>
          </a:bodyPr>
          <a:lstStyle/>
          <a:p>
            <a:pPr marL="0" indent="0">
              <a:buNone/>
            </a:pPr>
            <a:r>
              <a:rPr lang="en-US" b="1" dirty="0"/>
              <a:t>NC MileSplit </a:t>
            </a:r>
          </a:p>
          <a:p>
            <a:pPr marL="0" indent="0">
              <a:lnSpc>
                <a:spcPct val="120000"/>
              </a:lnSpc>
              <a:spcBef>
                <a:spcPts val="0"/>
              </a:spcBef>
              <a:buNone/>
              <a:defRPr/>
            </a:pPr>
            <a:endParaRPr lang="en-US" sz="2400" dirty="0"/>
          </a:p>
          <a:p>
            <a:pPr>
              <a:lnSpc>
                <a:spcPct val="120000"/>
              </a:lnSpc>
              <a:spcBef>
                <a:spcPts val="0"/>
              </a:spcBef>
              <a:buFont typeface="Arial" charset="0"/>
              <a:buChar char="•"/>
              <a:defRPr/>
            </a:pPr>
            <a:r>
              <a:rPr lang="en-US" sz="2400" dirty="0"/>
              <a:t>Complete results from all meets (indoor and outdoor) </a:t>
            </a:r>
            <a:r>
              <a:rPr lang="en-US" sz="2400" b="1" dirty="0"/>
              <a:t>MUST</a:t>
            </a:r>
            <a:r>
              <a:rPr lang="en-US" sz="2400" dirty="0"/>
              <a:t> be entered using meet management software (i.e. RaceTab or Hy-Tek)</a:t>
            </a:r>
          </a:p>
          <a:p>
            <a:pPr lvl="1">
              <a:lnSpc>
                <a:spcPct val="120000"/>
              </a:lnSpc>
              <a:spcBef>
                <a:spcPts val="0"/>
              </a:spcBef>
              <a:buFont typeface="Arial" charset="0"/>
              <a:buChar char="•"/>
              <a:defRPr/>
            </a:pPr>
            <a:r>
              <a:rPr lang="en-US" dirty="0"/>
              <a:t>No handwritten/Word files accepted</a:t>
            </a:r>
          </a:p>
          <a:p>
            <a:pPr lvl="1">
              <a:lnSpc>
                <a:spcPct val="120000"/>
              </a:lnSpc>
              <a:spcBef>
                <a:spcPts val="0"/>
              </a:spcBef>
              <a:buFont typeface="Arial" charset="0"/>
              <a:buChar char="•"/>
              <a:defRPr/>
            </a:pPr>
            <a:r>
              <a:rPr lang="en-US" dirty="0"/>
              <a:t>Only entries submitted through the approved database will be accepted for regional and state meet qualifying</a:t>
            </a:r>
          </a:p>
        </p:txBody>
      </p:sp>
    </p:spTree>
    <p:extLst>
      <p:ext uri="{BB962C8B-B14F-4D97-AF65-F5344CB8AC3E}">
        <p14:creationId xmlns:p14="http://schemas.microsoft.com/office/powerpoint/2010/main" val="1117150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Important Information</a:t>
            </a:r>
          </a:p>
        </p:txBody>
      </p:sp>
      <p:sp>
        <p:nvSpPr>
          <p:cNvPr id="3" name="Content Placeholder 2"/>
          <p:cNvSpPr>
            <a:spLocks noGrp="1"/>
          </p:cNvSpPr>
          <p:nvPr>
            <p:ph idx="1"/>
          </p:nvPr>
        </p:nvSpPr>
        <p:spPr>
          <a:xfrm>
            <a:off x="496956" y="1690689"/>
            <a:ext cx="8199783" cy="4749868"/>
          </a:xfrm>
        </p:spPr>
        <p:txBody>
          <a:bodyPr>
            <a:noAutofit/>
          </a:bodyPr>
          <a:lstStyle/>
          <a:p>
            <a:pPr marL="0" indent="0">
              <a:lnSpc>
                <a:spcPct val="120000"/>
              </a:lnSpc>
              <a:spcBef>
                <a:spcPts val="0"/>
              </a:spcBef>
              <a:buNone/>
              <a:defRPr/>
            </a:pPr>
            <a:r>
              <a:rPr lang="en-US" b="1" dirty="0"/>
              <a:t>Points of Emphasis</a:t>
            </a:r>
          </a:p>
          <a:p>
            <a:pPr>
              <a:lnSpc>
                <a:spcPct val="120000"/>
              </a:lnSpc>
              <a:spcBef>
                <a:spcPts val="0"/>
              </a:spcBef>
              <a:buFont typeface="Arial" charset="0"/>
              <a:buChar char="•"/>
              <a:defRPr/>
            </a:pPr>
            <a:r>
              <a:rPr lang="en-US" sz="2200" dirty="0"/>
              <a:t>All NFHS and NCHSAA rules should be practiced throughout the regular season, including the uniform rules.</a:t>
            </a:r>
          </a:p>
          <a:p>
            <a:pPr>
              <a:lnSpc>
                <a:spcPct val="120000"/>
              </a:lnSpc>
              <a:spcBef>
                <a:spcPts val="0"/>
              </a:spcBef>
              <a:buFont typeface="Arial" charset="0"/>
              <a:buChar char="•"/>
              <a:defRPr/>
            </a:pPr>
            <a:r>
              <a:rPr lang="en-US" sz="2200" dirty="0"/>
              <a:t>Regional Assignments:  Posted on the respective web pages for Cross Country and Track &amp; Field</a:t>
            </a:r>
          </a:p>
          <a:p>
            <a:pPr>
              <a:lnSpc>
                <a:spcPct val="120000"/>
              </a:lnSpc>
              <a:spcBef>
                <a:spcPts val="0"/>
              </a:spcBef>
              <a:buFont typeface="Arial" charset="0"/>
              <a:buChar char="•"/>
              <a:defRPr/>
            </a:pPr>
            <a:r>
              <a:rPr lang="en-US" sz="2200" dirty="0"/>
              <a:t>Outdoor Track &amp; Field:  The top 4 finishers in each event (including relays) will advance from regionals to the state meet.  </a:t>
            </a:r>
            <a:r>
              <a:rPr lang="en-US" sz="2200" b="1" dirty="0"/>
              <a:t>All ties at the regional level must be broken.</a:t>
            </a:r>
          </a:p>
          <a:p>
            <a:pPr>
              <a:lnSpc>
                <a:spcPct val="120000"/>
              </a:lnSpc>
              <a:spcBef>
                <a:spcPts val="0"/>
              </a:spcBef>
              <a:buFont typeface="Arial" charset="0"/>
              <a:buChar char="•"/>
              <a:defRPr/>
            </a:pPr>
            <a:r>
              <a:rPr lang="en-US" sz="2200" dirty="0"/>
              <a:t>Wheelchair Competition: </a:t>
            </a:r>
          </a:p>
          <a:p>
            <a:pPr lvl="1">
              <a:lnSpc>
                <a:spcPct val="120000"/>
              </a:lnSpc>
              <a:spcBef>
                <a:spcPts val="0"/>
              </a:spcBef>
              <a:buFont typeface="Arial" charset="0"/>
              <a:buChar char="•"/>
              <a:defRPr/>
            </a:pPr>
            <a:r>
              <a:rPr lang="en-US" sz="1800" dirty="0"/>
              <a:t>Must satisfy regionals/state qualifying standards and </a:t>
            </a:r>
          </a:p>
          <a:p>
            <a:pPr lvl="1">
              <a:lnSpc>
                <a:spcPct val="120000"/>
              </a:lnSpc>
              <a:spcBef>
                <a:spcPts val="0"/>
              </a:spcBef>
              <a:buFont typeface="Arial" charset="0"/>
              <a:buChar char="•"/>
              <a:defRPr/>
            </a:pPr>
            <a:r>
              <a:rPr lang="en-US" sz="1800" dirty="0"/>
              <a:t>Regular season participation is required </a:t>
            </a:r>
          </a:p>
          <a:p>
            <a:pPr lvl="1">
              <a:lnSpc>
                <a:spcPct val="120000"/>
              </a:lnSpc>
              <a:spcBef>
                <a:spcPts val="0"/>
              </a:spcBef>
              <a:buFont typeface="Arial" charset="0"/>
              <a:buChar char="•"/>
              <a:defRPr/>
            </a:pPr>
            <a:r>
              <a:rPr lang="en-US" sz="1800" dirty="0"/>
              <a:t>Must inform the NCHSAA if you have a wheelchair participant</a:t>
            </a:r>
            <a:endParaRPr lang="en-US" sz="2400" dirty="0"/>
          </a:p>
          <a:p>
            <a:pPr>
              <a:lnSpc>
                <a:spcPct val="120000"/>
              </a:lnSpc>
              <a:spcBef>
                <a:spcPts val="0"/>
              </a:spcBef>
              <a:buFont typeface="Arial" charset="0"/>
              <a:buChar char="•"/>
              <a:defRPr/>
            </a:pPr>
            <a:endParaRPr lang="en-US" sz="2400" dirty="0"/>
          </a:p>
        </p:txBody>
      </p:sp>
    </p:spTree>
    <p:extLst>
      <p:ext uri="{BB962C8B-B14F-4D97-AF65-F5344CB8AC3E}">
        <p14:creationId xmlns:p14="http://schemas.microsoft.com/office/powerpoint/2010/main" val="27596698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algn="ctr">
              <a:defRPr/>
            </a:pPr>
            <a:r>
              <a:rPr lang="en-US" b="1" dirty="0"/>
              <a:t>Important Information</a:t>
            </a:r>
            <a:endParaRPr lang="en-US" b="1" dirty="0">
              <a:latin typeface="+mn-lt"/>
            </a:endParaRPr>
          </a:p>
        </p:txBody>
      </p:sp>
      <p:sp>
        <p:nvSpPr>
          <p:cNvPr id="3" name="Content Placeholder 2"/>
          <p:cNvSpPr>
            <a:spLocks noGrp="1"/>
          </p:cNvSpPr>
          <p:nvPr>
            <p:ph idx="1"/>
          </p:nvPr>
        </p:nvSpPr>
        <p:spPr>
          <a:xfrm>
            <a:off x="628653" y="1987827"/>
            <a:ext cx="7886699" cy="4275815"/>
          </a:xfrm>
        </p:spPr>
        <p:txBody>
          <a:bodyPr rtlCol="0">
            <a:normAutofit/>
          </a:bodyPr>
          <a:lstStyle/>
          <a:p>
            <a:pPr marL="0" indent="0">
              <a:buNone/>
              <a:defRPr/>
            </a:pPr>
            <a:r>
              <a:rPr lang="en-US" b="1" dirty="0">
                <a:ea typeface="+mn-ea"/>
                <a:cs typeface="+mn-cs"/>
              </a:rPr>
              <a:t>Sportsmanship</a:t>
            </a:r>
          </a:p>
          <a:p>
            <a:pPr>
              <a:lnSpc>
                <a:spcPct val="100000"/>
              </a:lnSpc>
              <a:spcBef>
                <a:spcPts val="0"/>
              </a:spcBef>
              <a:defRPr/>
            </a:pPr>
            <a:r>
              <a:rPr lang="en-US" sz="2400" dirty="0"/>
              <a:t>The quality of responsible behavior characterized by a spirit of generosity and a genuine concern for opponents, officials and teammates.</a:t>
            </a:r>
          </a:p>
          <a:p>
            <a:pPr lvl="1">
              <a:lnSpc>
                <a:spcPct val="100000"/>
              </a:lnSpc>
              <a:spcBef>
                <a:spcPts val="0"/>
              </a:spcBef>
              <a:defRPr/>
            </a:pPr>
            <a:r>
              <a:rPr lang="en-US" sz="2000" dirty="0"/>
              <a:t>Wholesome athletic environment</a:t>
            </a:r>
          </a:p>
          <a:p>
            <a:pPr lvl="1">
              <a:lnSpc>
                <a:spcPct val="100000"/>
              </a:lnSpc>
              <a:spcBef>
                <a:spcPts val="0"/>
              </a:spcBef>
              <a:defRPr/>
            </a:pPr>
            <a:r>
              <a:rPr lang="en-US" sz="2000" dirty="0"/>
              <a:t>Good Sportsmanship &gt; Victory</a:t>
            </a:r>
          </a:p>
          <a:p>
            <a:pPr lvl="1">
              <a:lnSpc>
                <a:spcPct val="100000"/>
              </a:lnSpc>
              <a:spcBef>
                <a:spcPts val="0"/>
              </a:spcBef>
              <a:defRPr/>
            </a:pPr>
            <a:r>
              <a:rPr lang="en-US" sz="2000" dirty="0"/>
              <a:t>Modest in victory, gracious in defeat</a:t>
            </a:r>
          </a:p>
          <a:p>
            <a:pPr lvl="1">
              <a:lnSpc>
                <a:spcPct val="100000"/>
              </a:lnSpc>
              <a:spcBef>
                <a:spcPts val="0"/>
              </a:spcBef>
              <a:defRPr/>
            </a:pPr>
            <a:r>
              <a:rPr lang="en-US" sz="2000" dirty="0"/>
              <a:t>Respecting judgment and integrity of game officials</a:t>
            </a:r>
          </a:p>
          <a:p>
            <a:pPr lvl="1">
              <a:lnSpc>
                <a:spcPct val="100000"/>
              </a:lnSpc>
              <a:spcBef>
                <a:spcPts val="0"/>
              </a:spcBef>
              <a:defRPr/>
            </a:pPr>
            <a:r>
              <a:rPr lang="en-US" sz="2000" dirty="0"/>
              <a:t>Role modeling good behavior</a:t>
            </a:r>
            <a:r>
              <a:rPr lang="en-US" dirty="0">
                <a:ea typeface="+mn-ea"/>
                <a:cs typeface="+mn-cs"/>
              </a:rPr>
              <a:t>	</a:t>
            </a:r>
          </a:p>
        </p:txBody>
      </p:sp>
    </p:spTree>
    <p:extLst>
      <p:ext uri="{BB962C8B-B14F-4D97-AF65-F5344CB8AC3E}">
        <p14:creationId xmlns:p14="http://schemas.microsoft.com/office/powerpoint/2010/main" val="24227075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pPr algn="ctr">
              <a:defRPr/>
            </a:pPr>
            <a:r>
              <a:rPr lang="en-US" b="1" dirty="0"/>
              <a:t>Important Information</a:t>
            </a:r>
            <a:endParaRPr lang="en-US" b="1" dirty="0">
              <a:latin typeface="+mn-lt"/>
            </a:endParaRPr>
          </a:p>
        </p:txBody>
      </p:sp>
      <p:sp>
        <p:nvSpPr>
          <p:cNvPr id="3" name="Content Placeholder 2"/>
          <p:cNvSpPr>
            <a:spLocks noGrp="1"/>
          </p:cNvSpPr>
          <p:nvPr>
            <p:ph idx="1"/>
          </p:nvPr>
        </p:nvSpPr>
        <p:spPr/>
        <p:txBody>
          <a:bodyPr rtlCol="0">
            <a:normAutofit/>
          </a:bodyPr>
          <a:lstStyle/>
          <a:p>
            <a:pPr marL="0" indent="0">
              <a:buNone/>
              <a:defRPr/>
            </a:pPr>
            <a:r>
              <a:rPr lang="en-US" b="1" dirty="0"/>
              <a:t>Ejection Policy</a:t>
            </a:r>
          </a:p>
          <a:p>
            <a:pPr lvl="1">
              <a:defRPr/>
            </a:pPr>
            <a:r>
              <a:rPr lang="en-US" dirty="0">
                <a:ea typeface="+mn-ea"/>
                <a:cs typeface="+mn-cs"/>
              </a:rPr>
              <a:t>Fighting</a:t>
            </a:r>
          </a:p>
          <a:p>
            <a:pPr lvl="1">
              <a:defRPr/>
            </a:pPr>
            <a:r>
              <a:rPr lang="en-US" dirty="0">
                <a:ea typeface="+mn-ea"/>
                <a:cs typeface="+mn-cs"/>
              </a:rPr>
              <a:t>Leaving the bench area</a:t>
            </a:r>
          </a:p>
          <a:p>
            <a:pPr lvl="1">
              <a:defRPr/>
            </a:pPr>
            <a:r>
              <a:rPr lang="en-US" dirty="0">
                <a:ea typeface="+mn-ea"/>
                <a:cs typeface="+mn-cs"/>
              </a:rPr>
              <a:t>Flagrant contact</a:t>
            </a:r>
          </a:p>
          <a:p>
            <a:pPr lvl="1">
              <a:defRPr/>
            </a:pPr>
            <a:r>
              <a:rPr lang="en-US" dirty="0">
                <a:ea typeface="+mn-ea"/>
                <a:cs typeface="+mn-cs"/>
              </a:rPr>
              <a:t>Biting</a:t>
            </a:r>
          </a:p>
          <a:p>
            <a:pPr lvl="1">
              <a:defRPr/>
            </a:pPr>
            <a:r>
              <a:rPr lang="en-US" dirty="0">
                <a:ea typeface="+mn-ea"/>
                <a:cs typeface="+mn-cs"/>
              </a:rPr>
              <a:t>Taunting, baiting or spitting toward an opponent or official</a:t>
            </a:r>
          </a:p>
          <a:p>
            <a:pPr lvl="1">
              <a:defRPr/>
            </a:pPr>
            <a:r>
              <a:rPr lang="en-US" dirty="0">
                <a:ea typeface="+mn-ea"/>
                <a:cs typeface="+mn-cs"/>
              </a:rPr>
              <a:t>Profanity</a:t>
            </a:r>
            <a:endParaRPr lang="en-US" dirty="0"/>
          </a:p>
          <a:p>
            <a:pPr lvl="1">
              <a:defRPr/>
            </a:pPr>
            <a:r>
              <a:rPr lang="en-US" dirty="0">
                <a:ea typeface="+mn-ea"/>
                <a:cs typeface="+mn-cs"/>
              </a:rPr>
              <a:t>Obscene gestures</a:t>
            </a:r>
          </a:p>
          <a:p>
            <a:pPr lvl="1">
              <a:defRPr/>
            </a:pPr>
            <a:r>
              <a:rPr lang="en-US" dirty="0">
                <a:ea typeface="+mn-ea"/>
                <a:cs typeface="+mn-cs"/>
              </a:rPr>
              <a:t>Disrespectfully addressing an official</a:t>
            </a:r>
          </a:p>
        </p:txBody>
      </p:sp>
    </p:spTree>
    <p:extLst>
      <p:ext uri="{BB962C8B-B14F-4D97-AF65-F5344CB8AC3E}">
        <p14:creationId xmlns:p14="http://schemas.microsoft.com/office/powerpoint/2010/main" val="18242115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p:cNvSpPr>
          <p:nvPr>
            <p:ph type="title"/>
          </p:nvPr>
        </p:nvSpPr>
        <p:spPr/>
        <p:txBody>
          <a:bodyPr/>
          <a:lstStyle/>
          <a:p>
            <a:pPr algn="ctr"/>
            <a:r>
              <a:rPr lang="en-US" b="1" dirty="0"/>
              <a:t>Important Information</a:t>
            </a:r>
            <a:endParaRPr lang="en-US" b="1" dirty="0">
              <a:latin typeface="+mn-lt"/>
            </a:endParaRPr>
          </a:p>
        </p:txBody>
      </p:sp>
      <p:sp>
        <p:nvSpPr>
          <p:cNvPr id="14338" name="Content Placeholder 1"/>
          <p:cNvSpPr>
            <a:spLocks noGrp="1"/>
          </p:cNvSpPr>
          <p:nvPr>
            <p:ph idx="1"/>
          </p:nvPr>
        </p:nvSpPr>
        <p:spPr/>
        <p:txBody>
          <a:bodyPr>
            <a:normAutofit/>
          </a:bodyPr>
          <a:lstStyle/>
          <a:p>
            <a:pPr marL="0" indent="0">
              <a:buNone/>
              <a:defRPr/>
            </a:pPr>
            <a:r>
              <a:rPr lang="en-US" b="1" dirty="0"/>
              <a:t>Ejection Follow-Up</a:t>
            </a:r>
          </a:p>
          <a:p>
            <a:pPr lvl="1">
              <a:lnSpc>
                <a:spcPct val="100000"/>
              </a:lnSpc>
              <a:spcBef>
                <a:spcPts val="0"/>
              </a:spcBef>
              <a:defRPr/>
            </a:pPr>
            <a:r>
              <a:rPr lang="en-US" altLang="en-US" dirty="0">
                <a:ea typeface="+mn-ea"/>
              </a:rPr>
              <a:t>Teaching &amp; Modeling Behavior Course</a:t>
            </a:r>
          </a:p>
          <a:p>
            <a:pPr lvl="2">
              <a:lnSpc>
                <a:spcPct val="100000"/>
              </a:lnSpc>
              <a:spcBef>
                <a:spcPts val="0"/>
              </a:spcBef>
              <a:defRPr/>
            </a:pPr>
            <a:r>
              <a:rPr lang="en-US" altLang="en-US" sz="2400" dirty="0"/>
              <a:t>Required for any coach ejected during a contest</a:t>
            </a:r>
          </a:p>
          <a:p>
            <a:pPr lvl="2">
              <a:lnSpc>
                <a:spcPct val="100000"/>
              </a:lnSpc>
              <a:spcBef>
                <a:spcPts val="0"/>
              </a:spcBef>
              <a:defRPr/>
            </a:pPr>
            <a:r>
              <a:rPr lang="en-US" altLang="en-US" sz="2400" dirty="0"/>
              <a:t>Required for any coach who has player (s) ejected for fighting</a:t>
            </a:r>
          </a:p>
          <a:p>
            <a:pPr lvl="2">
              <a:lnSpc>
                <a:spcPct val="100000"/>
              </a:lnSpc>
              <a:spcBef>
                <a:spcPts val="0"/>
              </a:spcBef>
              <a:defRPr/>
            </a:pPr>
            <a:endParaRPr lang="en-US" altLang="en-US" sz="2400" dirty="0"/>
          </a:p>
          <a:p>
            <a:pPr lvl="1">
              <a:lnSpc>
                <a:spcPct val="100000"/>
              </a:lnSpc>
              <a:spcBef>
                <a:spcPts val="0"/>
              </a:spcBef>
              <a:defRPr/>
            </a:pPr>
            <a:r>
              <a:rPr lang="en-US" altLang="en-US" dirty="0"/>
              <a:t>NFHS Sportsmanship Course</a:t>
            </a:r>
          </a:p>
          <a:p>
            <a:pPr lvl="2">
              <a:lnSpc>
                <a:spcPct val="100000"/>
              </a:lnSpc>
              <a:spcBef>
                <a:spcPts val="0"/>
              </a:spcBef>
              <a:defRPr/>
            </a:pPr>
            <a:r>
              <a:rPr lang="en-US" altLang="en-US" sz="2400" dirty="0"/>
              <a:t>For any ejected/disqualified player</a:t>
            </a:r>
          </a:p>
          <a:p>
            <a:pPr lvl="2">
              <a:lnSpc>
                <a:spcPct val="100000"/>
              </a:lnSpc>
              <a:spcBef>
                <a:spcPts val="0"/>
              </a:spcBef>
              <a:defRPr/>
            </a:pPr>
            <a:r>
              <a:rPr lang="en-US" altLang="en-US" sz="2400" dirty="0"/>
              <a:t>Free, on-line course (nfhslearn.com)</a:t>
            </a:r>
          </a:p>
          <a:p>
            <a:pPr lvl="1">
              <a:defRPr/>
            </a:pPr>
            <a:endParaRPr lang="en-US" altLang="en-US" dirty="0">
              <a:latin typeface="+mj-lt"/>
              <a:ea typeface="+mn-ea"/>
            </a:endParaRPr>
          </a:p>
        </p:txBody>
      </p:sp>
    </p:spTree>
    <p:extLst>
      <p:ext uri="{BB962C8B-B14F-4D97-AF65-F5344CB8AC3E}">
        <p14:creationId xmlns:p14="http://schemas.microsoft.com/office/powerpoint/2010/main" val="21801929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normAutofit/>
          </a:bodyPr>
          <a:lstStyle/>
          <a:p>
            <a:pPr algn="ctr">
              <a:defRPr/>
            </a:pPr>
            <a:r>
              <a:rPr lang="en-US" b="1" dirty="0"/>
              <a:t>Important Information</a:t>
            </a:r>
            <a:endParaRPr lang="en-US" b="1" dirty="0">
              <a:latin typeface="+mn-lt"/>
            </a:endParaRPr>
          </a:p>
        </p:txBody>
      </p:sp>
      <p:sp>
        <p:nvSpPr>
          <p:cNvPr id="139267" name="Content Placeholder 2"/>
          <p:cNvSpPr>
            <a:spLocks noGrp="1"/>
          </p:cNvSpPr>
          <p:nvPr>
            <p:ph idx="1"/>
          </p:nvPr>
        </p:nvSpPr>
        <p:spPr>
          <a:xfrm>
            <a:off x="628653" y="2125269"/>
            <a:ext cx="7886699" cy="919987"/>
          </a:xfrm>
          <a:extLst/>
        </p:spPr>
        <p:txBody>
          <a:bodyPr numCol="1">
            <a:normAutofit lnSpcReduction="10000"/>
          </a:bodyPr>
          <a:lstStyle/>
          <a:p>
            <a:pPr marL="509575" indent="-457189">
              <a:lnSpc>
                <a:spcPct val="100000"/>
              </a:lnSpc>
              <a:spcBef>
                <a:spcPts val="0"/>
              </a:spcBef>
              <a:defRPr/>
            </a:pPr>
            <a:r>
              <a:rPr lang="en-US" dirty="0">
                <a:solidFill>
                  <a:srgbClr val="000000"/>
                </a:solidFill>
              </a:rPr>
              <a:t>The following should be considered when scheduling practice:</a:t>
            </a:r>
          </a:p>
        </p:txBody>
      </p:sp>
      <p:sp>
        <p:nvSpPr>
          <p:cNvPr id="4" name="Title 1">
            <a:extLst>
              <a:ext uri="{FF2B5EF4-FFF2-40B4-BE49-F238E27FC236}">
                <a16:creationId xmlns:a16="http://schemas.microsoft.com/office/drawing/2014/main" id="{22A878C5-52D5-BB4C-A840-A7D41B834A3D}"/>
              </a:ext>
            </a:extLst>
          </p:cNvPr>
          <p:cNvSpPr txBox="1">
            <a:spLocks/>
          </p:cNvSpPr>
          <p:nvPr/>
        </p:nvSpPr>
        <p:spPr>
          <a:xfrm>
            <a:off x="628651" y="1325881"/>
            <a:ext cx="7886700" cy="7993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j-ea"/>
                <a:cs typeface="+mj-cs"/>
              </a:rPr>
              <a:t>Inclement/Hot Weather Guidelines</a:t>
            </a:r>
          </a:p>
        </p:txBody>
      </p:sp>
      <p:sp>
        <p:nvSpPr>
          <p:cNvPr id="2" name="TextBox 1">
            <a:extLst>
              <a:ext uri="{FF2B5EF4-FFF2-40B4-BE49-F238E27FC236}">
                <a16:creationId xmlns:a16="http://schemas.microsoft.com/office/drawing/2014/main" id="{7671FA8A-9454-8F48-8EEC-915F2D2AF848}"/>
              </a:ext>
            </a:extLst>
          </p:cNvPr>
          <p:cNvSpPr txBox="1"/>
          <p:nvPr/>
        </p:nvSpPr>
        <p:spPr>
          <a:xfrm>
            <a:off x="352926" y="3045257"/>
            <a:ext cx="8288154" cy="3754874"/>
          </a:xfrm>
          <a:prstGeom prst="rect">
            <a:avLst/>
          </a:prstGeom>
          <a:noFill/>
        </p:spPr>
        <p:txBody>
          <a:bodyPr wrap="square" numCol="2" rtlCol="0">
            <a:spAutoFit/>
          </a:bodyPr>
          <a:lstStyle/>
          <a:p>
            <a:pPr marL="742932" marR="0" lvl="1" indent="-28574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Arial" pitchFamily="34" charset="0"/>
              </a:rPr>
              <a:t>Time of day</a:t>
            </a:r>
          </a:p>
          <a:p>
            <a:pPr marL="742932" marR="0" lvl="1" indent="-28574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Arial" pitchFamily="34" charset="0"/>
              </a:rPr>
              <a:t>Intensity level of practice</a:t>
            </a:r>
          </a:p>
          <a:p>
            <a:pPr marL="742932" marR="0" lvl="1" indent="-28574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Arial" pitchFamily="34" charset="0"/>
              </a:rPr>
              <a:t>Equipment worn</a:t>
            </a:r>
          </a:p>
          <a:p>
            <a:pPr marL="742932" marR="0" lvl="1" indent="-28574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Arial" pitchFamily="34" charset="0"/>
              </a:rPr>
              <a:t>Environmental conditions</a:t>
            </a:r>
          </a:p>
          <a:p>
            <a:pPr marL="742932" marR="0" lvl="1" indent="-28574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Arial" pitchFamily="34" charset="0"/>
              </a:rPr>
              <a:t>High Temperature and high humidity create a dangerous situation for athletes. High humidity and low temperature can also cause serious heat-related problems.</a:t>
            </a:r>
          </a:p>
          <a:p>
            <a:pPr marL="742932" marR="0" lvl="1" indent="-28574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Arial" pitchFamily="34" charset="0"/>
            </a:endParaRPr>
          </a:p>
          <a:p>
            <a:pPr marL="742932" marR="0" lvl="1" indent="-28574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Arial" pitchFamily="34" charset="0"/>
            </a:endParaRPr>
          </a:p>
          <a:p>
            <a:pPr marL="742932" marR="0" lvl="1" indent="-28574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Arial" pitchFamily="34" charset="0"/>
              </a:rPr>
              <a:t>Water/fluid replacement breaks recommended each 20 or 30 minutes. (depending on practice conditions)</a:t>
            </a:r>
          </a:p>
          <a:p>
            <a:pPr marL="742932" marR="0" lvl="1" indent="-28574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Arial" pitchFamily="34" charset="0"/>
              </a:rPr>
              <a:t>Check with your AD on your LEA</a:t>
            </a:r>
            <a:r>
              <a:rPr kumimoji="0" lang="ja-JP" altLang="en-US" sz="2000" b="0" i="0" u="none" strike="noStrike" kern="1200" cap="none" spc="0" normalizeH="0" baseline="0" noProof="0">
                <a:ln>
                  <a:noFill/>
                </a:ln>
                <a:solidFill>
                  <a:srgbClr val="000000"/>
                </a:solidFill>
                <a:effectLst/>
                <a:uLnTx/>
                <a:uFillTx/>
                <a:latin typeface="Calibri" panose="020F0502020204030204"/>
                <a:ea typeface="游ゴシック" panose="020B0400000000000000" pitchFamily="34" charset="-128"/>
                <a:cs typeface="Arial" pitchFamily="34" charset="0"/>
              </a:rPr>
              <a:t>’</a:t>
            </a:r>
            <a:r>
              <a:rPr kumimoji="0" lang="en-US" altLang="ja-JP" sz="2000" b="0" i="0" u="none" strike="noStrike" kern="1200" cap="none" spc="0" normalizeH="0" baseline="0" noProof="0" dirty="0">
                <a:ln>
                  <a:noFill/>
                </a:ln>
                <a:solidFill>
                  <a:srgbClr val="000000"/>
                </a:solidFill>
                <a:effectLst/>
                <a:uLnTx/>
                <a:uFillTx/>
                <a:latin typeface="Calibri" panose="020F0502020204030204"/>
                <a:ea typeface="游ゴシック" panose="020B0400000000000000" pitchFamily="34" charset="-128"/>
                <a:cs typeface="Arial" pitchFamily="34" charset="0"/>
              </a:rPr>
              <a:t>s and school</a:t>
            </a:r>
            <a:r>
              <a:rPr kumimoji="0" lang="ja-JP" altLang="en-US" sz="2000" b="0" i="0" u="none" strike="noStrike" kern="1200" cap="none" spc="0" normalizeH="0" baseline="0" noProof="0">
                <a:ln>
                  <a:noFill/>
                </a:ln>
                <a:solidFill>
                  <a:srgbClr val="000000"/>
                </a:solidFill>
                <a:effectLst/>
                <a:uLnTx/>
                <a:uFillTx/>
                <a:latin typeface="Calibri" panose="020F0502020204030204"/>
                <a:ea typeface="游ゴシック" panose="020B0400000000000000" pitchFamily="34" charset="-128"/>
                <a:cs typeface="Arial" pitchFamily="34" charset="0"/>
              </a:rPr>
              <a:t>’</a:t>
            </a:r>
            <a:r>
              <a:rPr kumimoji="0" lang="en-US" altLang="ja-JP" sz="2000" b="0" i="0" u="none" strike="noStrike" kern="1200" cap="none" spc="0" normalizeH="0" baseline="0" noProof="0" dirty="0">
                <a:ln>
                  <a:noFill/>
                </a:ln>
                <a:solidFill>
                  <a:srgbClr val="000000"/>
                </a:solidFill>
                <a:effectLst/>
                <a:uLnTx/>
                <a:uFillTx/>
                <a:latin typeface="Calibri" panose="020F0502020204030204"/>
                <a:ea typeface="游ゴシック" panose="020B0400000000000000" pitchFamily="34" charset="-128"/>
                <a:cs typeface="Arial" pitchFamily="34" charset="0"/>
              </a:rPr>
              <a:t>s policy pertaining to practice on days of extreme heat.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endParaRPr>
          </a:p>
        </p:txBody>
      </p:sp>
    </p:spTree>
    <p:extLst>
      <p:ext uri="{BB962C8B-B14F-4D97-AF65-F5344CB8AC3E}">
        <p14:creationId xmlns:p14="http://schemas.microsoft.com/office/powerpoint/2010/main" val="38296395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lgn="ctr">
              <a:defRPr/>
            </a:pPr>
            <a:r>
              <a:rPr lang="en-US" b="1" dirty="0"/>
              <a:t>Eligibility and Compliance</a:t>
            </a:r>
            <a:endParaRPr lang="en-US" dirty="0">
              <a:ea typeface="+mj-ea"/>
            </a:endParaRPr>
          </a:p>
        </p:txBody>
      </p:sp>
      <p:sp>
        <p:nvSpPr>
          <p:cNvPr id="4098" name="Content Placeholder 1"/>
          <p:cNvSpPr>
            <a:spLocks noGrp="1"/>
          </p:cNvSpPr>
          <p:nvPr>
            <p:ph idx="1"/>
          </p:nvPr>
        </p:nvSpPr>
        <p:spPr/>
        <p:txBody>
          <a:bodyPr/>
          <a:lstStyle/>
          <a:p>
            <a:pPr marL="52387" indent="0">
              <a:buNone/>
              <a:defRPr/>
            </a:pPr>
            <a:r>
              <a:rPr lang="en-US" b="1" dirty="0"/>
              <a:t>Eligibility Video</a:t>
            </a:r>
          </a:p>
          <a:p>
            <a:pPr marL="509575" indent="-457189">
              <a:defRPr/>
            </a:pPr>
            <a:r>
              <a:rPr lang="en-US" sz="2400" dirty="0"/>
              <a:t>Required viewing for all coaches</a:t>
            </a:r>
          </a:p>
          <a:p>
            <a:pPr marL="509575" indent="-457189">
              <a:defRPr/>
            </a:pPr>
            <a:endParaRPr lang="en-US" sz="2400" dirty="0"/>
          </a:p>
          <a:p>
            <a:pPr marL="509575" indent="-457189">
              <a:defRPr/>
            </a:pPr>
            <a:r>
              <a:rPr lang="en-US" sz="2400" dirty="0"/>
              <a:t>Should be done with the athletic director</a:t>
            </a:r>
          </a:p>
          <a:p>
            <a:pPr marL="509575" indent="-457189">
              <a:defRPr/>
            </a:pPr>
            <a:endParaRPr lang="en-US" sz="2400" dirty="0"/>
          </a:p>
          <a:p>
            <a:pPr marL="509575" indent="-457189">
              <a:defRPr/>
            </a:pPr>
            <a:r>
              <a:rPr lang="en-US" sz="2400" dirty="0"/>
              <a:t>Includes opportunities to discuss concussions/sudden cardiac arrests/sickle cell, etc.</a:t>
            </a:r>
          </a:p>
          <a:p>
            <a:pPr marL="397754" indent="-397754">
              <a:buFont typeface="Wingdings" charset="2"/>
              <a:buChar char=""/>
              <a:defRPr/>
            </a:pPr>
            <a:endParaRPr lang="en-US" dirty="0">
              <a:latin typeface="Calibri" charset="0"/>
            </a:endParaRPr>
          </a:p>
        </p:txBody>
      </p:sp>
    </p:spTree>
    <p:extLst>
      <p:ext uri="{BB962C8B-B14F-4D97-AF65-F5344CB8AC3E}">
        <p14:creationId xmlns:p14="http://schemas.microsoft.com/office/powerpoint/2010/main" val="2154917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1"/>
          <p:cNvSpPr>
            <a:spLocks noGrp="1"/>
          </p:cNvSpPr>
          <p:nvPr>
            <p:ph idx="1"/>
          </p:nvPr>
        </p:nvSpPr>
        <p:spPr/>
        <p:txBody>
          <a:bodyPr>
            <a:normAutofit/>
          </a:bodyPr>
          <a:lstStyle/>
          <a:p>
            <a:pPr marL="0" indent="0">
              <a:buNone/>
              <a:defRPr/>
            </a:pPr>
            <a:r>
              <a:rPr lang="en-US" b="1" dirty="0"/>
              <a:t>Preseason Meeting</a:t>
            </a:r>
          </a:p>
          <a:p>
            <a:pPr>
              <a:defRPr/>
            </a:pPr>
            <a:r>
              <a:rPr lang="en-US" sz="2400" dirty="0"/>
              <a:t>Required attendance by all parents</a:t>
            </a:r>
          </a:p>
          <a:p>
            <a:pPr>
              <a:defRPr/>
            </a:pPr>
            <a:endParaRPr lang="en-US" sz="2400" dirty="0"/>
          </a:p>
          <a:p>
            <a:pPr>
              <a:defRPr/>
            </a:pPr>
            <a:r>
              <a:rPr lang="en-US" sz="2400" dirty="0"/>
              <a:t>Time to share rules, regulations, expectations, philosophy etc.</a:t>
            </a:r>
          </a:p>
          <a:p>
            <a:pPr>
              <a:defRPr/>
            </a:pPr>
            <a:endParaRPr lang="en-US" sz="2400" dirty="0"/>
          </a:p>
          <a:p>
            <a:pPr>
              <a:defRPr/>
            </a:pPr>
            <a:r>
              <a:rPr lang="en-US" sz="2400" dirty="0"/>
              <a:t>Time to get all required signatures--pledges, Gfeller-Waller information, etc.</a:t>
            </a:r>
          </a:p>
          <a:p>
            <a:pPr>
              <a:defRPr/>
            </a:pPr>
            <a:endParaRPr lang="en-US" sz="2400" dirty="0"/>
          </a:p>
          <a:p>
            <a:pPr>
              <a:defRPr/>
            </a:pPr>
            <a:r>
              <a:rPr lang="en-US" sz="2400" dirty="0"/>
              <a:t>Eligibility and Authorization</a:t>
            </a:r>
          </a:p>
        </p:txBody>
      </p:sp>
      <p:sp>
        <p:nvSpPr>
          <p:cNvPr id="4" name="Title 2">
            <a:extLst>
              <a:ext uri="{FF2B5EF4-FFF2-40B4-BE49-F238E27FC236}">
                <a16:creationId xmlns:a16="http://schemas.microsoft.com/office/drawing/2014/main" id="{CA227FFB-F24E-7D4A-AEC9-FFF9B620512C}"/>
              </a:ext>
            </a:extLst>
          </p:cNvPr>
          <p:cNvSpPr txBox="1">
            <a:spLocks/>
          </p:cNvSpPr>
          <p:nvPr/>
        </p:nvSpPr>
        <p:spPr>
          <a:xfrm>
            <a:off x="628651" y="372763"/>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Eligibility and Compliance</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1915568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pPr marL="0" indent="0">
              <a:buNone/>
              <a:defRPr/>
            </a:pPr>
            <a:r>
              <a:rPr lang="en-US" b="1" dirty="0"/>
              <a:t>Coaches Education</a:t>
            </a:r>
          </a:p>
          <a:p>
            <a:pPr>
              <a:lnSpc>
                <a:spcPct val="100000"/>
              </a:lnSpc>
              <a:spcBef>
                <a:spcPts val="0"/>
              </a:spcBef>
              <a:defRPr/>
            </a:pPr>
            <a:r>
              <a:rPr lang="en-US" sz="2400" dirty="0"/>
              <a:t>NFHS </a:t>
            </a:r>
            <a:r>
              <a:rPr lang="en-US" sz="2400" u="sng" dirty="0"/>
              <a:t>Fundamentals of Coaching</a:t>
            </a:r>
            <a:r>
              <a:rPr lang="en-US" sz="2400" dirty="0"/>
              <a:t> Course </a:t>
            </a:r>
          </a:p>
          <a:p>
            <a:pPr lvl="1">
              <a:lnSpc>
                <a:spcPct val="100000"/>
              </a:lnSpc>
              <a:spcBef>
                <a:spcPts val="0"/>
              </a:spcBef>
              <a:defRPr/>
            </a:pPr>
            <a:r>
              <a:rPr lang="en-US" b="1" u="sng" dirty="0"/>
              <a:t>All</a:t>
            </a:r>
            <a:r>
              <a:rPr lang="en-US" dirty="0"/>
              <a:t> coaches must have satisfied the requirement prior to first contest.</a:t>
            </a:r>
          </a:p>
          <a:p>
            <a:pPr lvl="1">
              <a:lnSpc>
                <a:spcPct val="100000"/>
              </a:lnSpc>
              <a:spcBef>
                <a:spcPts val="0"/>
              </a:spcBef>
              <a:defRPr/>
            </a:pPr>
            <a:endParaRPr lang="en-US" dirty="0"/>
          </a:p>
          <a:p>
            <a:pPr lvl="1">
              <a:lnSpc>
                <a:spcPct val="100000"/>
              </a:lnSpc>
              <a:spcBef>
                <a:spcPts val="0"/>
              </a:spcBef>
              <a:defRPr/>
            </a:pPr>
            <a:r>
              <a:rPr lang="en-US" dirty="0"/>
              <a:t>Complete prior to first contest; subject to a $500 fine; continuing to coach without completion = another $500.</a:t>
            </a:r>
          </a:p>
          <a:p>
            <a:pPr marL="342891" lvl="1" indent="0">
              <a:buNone/>
              <a:defRPr/>
            </a:pPr>
            <a:endParaRPr lang="en-US" b="1" dirty="0">
              <a:latin typeface="Calibri" charset="0"/>
            </a:endParaRPr>
          </a:p>
          <a:p>
            <a:pPr marL="822939" lvl="1" indent="-411470">
              <a:defRPr/>
            </a:pPr>
            <a:endParaRPr lang="en-US" sz="1500" b="1" dirty="0">
              <a:latin typeface="Calibri" charset="0"/>
            </a:endParaRPr>
          </a:p>
          <a:p>
            <a:pPr marL="397754" indent="-397754">
              <a:buFont typeface="Wingdings" charset="2"/>
              <a:buChar char=""/>
              <a:defRPr/>
            </a:pPr>
            <a:endParaRPr lang="en-US" dirty="0">
              <a:latin typeface="Calibri" charset="0"/>
            </a:endParaRPr>
          </a:p>
        </p:txBody>
      </p:sp>
      <p:sp>
        <p:nvSpPr>
          <p:cNvPr id="31746" name="Title 2"/>
          <p:cNvSpPr>
            <a:spLocks noGrp="1"/>
          </p:cNvSpPr>
          <p:nvPr>
            <p:ph type="title"/>
          </p:nvPr>
        </p:nvSpPr>
        <p:spPr/>
        <p:txBody>
          <a:bodyPr/>
          <a:lstStyle/>
          <a:p>
            <a:pPr algn="ctr"/>
            <a:r>
              <a:rPr lang="en-US" b="1" dirty="0"/>
              <a:t>Eligibility and Compliance</a:t>
            </a:r>
            <a:endParaRPr lang="en-US" b="1" dirty="0">
              <a:latin typeface="+mn-lt"/>
            </a:endParaRPr>
          </a:p>
        </p:txBody>
      </p:sp>
    </p:spTree>
    <p:extLst>
      <p:ext uri="{BB962C8B-B14F-4D97-AF65-F5344CB8AC3E}">
        <p14:creationId xmlns:p14="http://schemas.microsoft.com/office/powerpoint/2010/main" val="30846478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pPr algn="ctr"/>
            <a:r>
              <a:rPr lang="en-US" b="1" dirty="0"/>
              <a:t>Eligibility and Compliance</a:t>
            </a:r>
            <a:endParaRPr lang="en-US" b="1" dirty="0">
              <a:latin typeface="+mn-lt"/>
            </a:endParaRPr>
          </a:p>
        </p:txBody>
      </p:sp>
      <p:sp>
        <p:nvSpPr>
          <p:cNvPr id="10242" name="Content Placeholder 1"/>
          <p:cNvSpPr>
            <a:spLocks noGrp="1"/>
          </p:cNvSpPr>
          <p:nvPr>
            <p:ph idx="1"/>
          </p:nvPr>
        </p:nvSpPr>
        <p:spPr>
          <a:xfrm>
            <a:off x="628650" y="1825624"/>
            <a:ext cx="7886700" cy="4498975"/>
          </a:xfrm>
        </p:spPr>
        <p:txBody>
          <a:bodyPr>
            <a:normAutofit lnSpcReduction="10000"/>
          </a:bodyPr>
          <a:lstStyle/>
          <a:p>
            <a:pPr marL="0" indent="0">
              <a:buNone/>
              <a:defRPr/>
            </a:pPr>
            <a:r>
              <a:rPr lang="en-US" b="1" dirty="0"/>
              <a:t>Coaches Education</a:t>
            </a:r>
          </a:p>
          <a:p>
            <a:pPr>
              <a:lnSpc>
                <a:spcPct val="100000"/>
              </a:lnSpc>
              <a:spcBef>
                <a:spcPts val="0"/>
              </a:spcBef>
              <a:defRPr/>
            </a:pPr>
            <a:r>
              <a:rPr lang="en-US" sz="2200" dirty="0"/>
              <a:t>Concussion Management Certification</a:t>
            </a:r>
          </a:p>
          <a:p>
            <a:pPr lvl="1">
              <a:lnSpc>
                <a:spcPct val="100000"/>
              </a:lnSpc>
              <a:spcBef>
                <a:spcPts val="0"/>
              </a:spcBef>
              <a:defRPr/>
            </a:pPr>
            <a:r>
              <a:rPr lang="en-US" sz="2200" dirty="0"/>
              <a:t>The </a:t>
            </a:r>
            <a:r>
              <a:rPr lang="en-US" sz="2200" b="1" dirty="0"/>
              <a:t>NFHS </a:t>
            </a:r>
            <a:r>
              <a:rPr lang="en-US" sz="2200" b="1" u="sng" dirty="0"/>
              <a:t>Concussion in Sports </a:t>
            </a:r>
            <a:r>
              <a:rPr lang="en-US" sz="2200" b="1" dirty="0"/>
              <a:t>Course </a:t>
            </a:r>
            <a:r>
              <a:rPr lang="en-US" sz="2200" dirty="0"/>
              <a:t>(free on-line course) or an equivalent course must be completed annually (</a:t>
            </a:r>
            <a:r>
              <a:rPr lang="en-US" sz="2200" i="1" dirty="0"/>
              <a:t>after June 1, 2018 and before the first date of practice</a:t>
            </a:r>
            <a:r>
              <a:rPr lang="en-US" sz="2200" dirty="0"/>
              <a:t>) by all coaches.</a:t>
            </a:r>
          </a:p>
          <a:p>
            <a:pPr marL="457189" lvl="1" indent="0">
              <a:lnSpc>
                <a:spcPct val="100000"/>
              </a:lnSpc>
              <a:spcBef>
                <a:spcPts val="0"/>
              </a:spcBef>
              <a:buNone/>
              <a:defRPr/>
            </a:pPr>
            <a:endParaRPr lang="en-US" sz="2200" dirty="0"/>
          </a:p>
          <a:p>
            <a:pPr lvl="1">
              <a:lnSpc>
                <a:spcPct val="100000"/>
              </a:lnSpc>
              <a:spcBef>
                <a:spcPts val="0"/>
              </a:spcBef>
              <a:defRPr/>
            </a:pPr>
            <a:r>
              <a:rPr lang="en-US" sz="2200" b="1" dirty="0"/>
              <a:t>Prior to the first date of practice for that sport</a:t>
            </a:r>
            <a:r>
              <a:rPr lang="en-US" sz="2200" dirty="0"/>
              <a:t>; subsequently, the certificate of completion must be on file at the individual school; subject to $500 fine.</a:t>
            </a:r>
          </a:p>
          <a:p>
            <a:pPr marL="457189" lvl="1" indent="0">
              <a:lnSpc>
                <a:spcPct val="100000"/>
              </a:lnSpc>
              <a:spcBef>
                <a:spcPts val="0"/>
              </a:spcBef>
              <a:buNone/>
              <a:defRPr/>
            </a:pPr>
            <a:endParaRPr lang="en-US" sz="2200" dirty="0"/>
          </a:p>
          <a:p>
            <a:pPr>
              <a:lnSpc>
                <a:spcPct val="100000"/>
              </a:lnSpc>
              <a:spcBef>
                <a:spcPts val="0"/>
              </a:spcBef>
              <a:defRPr/>
            </a:pPr>
            <a:r>
              <a:rPr lang="en-US" sz="2400" dirty="0"/>
              <a:t>The pole vault head coach is required to take the NFHS “Coaching Pole Vault” course prior to the first date of practice in their sport.</a:t>
            </a:r>
          </a:p>
          <a:p>
            <a:pPr>
              <a:lnSpc>
                <a:spcPct val="100000"/>
              </a:lnSpc>
              <a:spcBef>
                <a:spcPts val="0"/>
              </a:spcBef>
              <a:defRPr/>
            </a:pPr>
            <a:endParaRPr lang="en-US" sz="2600" dirty="0"/>
          </a:p>
        </p:txBody>
      </p:sp>
    </p:spTree>
    <p:extLst>
      <p:ext uri="{BB962C8B-B14F-4D97-AF65-F5344CB8AC3E}">
        <p14:creationId xmlns:p14="http://schemas.microsoft.com/office/powerpoint/2010/main" val="25197972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pPr algn="ctr"/>
            <a:r>
              <a:rPr lang="en-US" b="1" dirty="0"/>
              <a:t>Eligibility and Compliance</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pPr>
            <a:r>
              <a:rPr lang="en-US" b="1" dirty="0"/>
              <a:t>Coaches’ Education</a:t>
            </a:r>
          </a:p>
          <a:p>
            <a:r>
              <a:rPr lang="en-US" sz="2400" dirty="0"/>
              <a:t>CPR/AED Certification</a:t>
            </a:r>
          </a:p>
          <a:p>
            <a:pPr lvl="1"/>
            <a:r>
              <a:rPr lang="en-US" sz="2000" dirty="0"/>
              <a:t>All head and paid coaches must be CPR/AED certified</a:t>
            </a:r>
          </a:p>
          <a:p>
            <a:endParaRPr lang="en-US" b="1" dirty="0"/>
          </a:p>
          <a:p>
            <a:r>
              <a:rPr lang="en-US" sz="2400" dirty="0"/>
              <a:t>NFHS Sudden Cardiac Arrest Course</a:t>
            </a:r>
          </a:p>
          <a:p>
            <a:pPr lvl="1">
              <a:lnSpc>
                <a:spcPct val="100000"/>
              </a:lnSpc>
              <a:spcBef>
                <a:spcPts val="0"/>
              </a:spcBef>
            </a:pPr>
            <a:r>
              <a:rPr lang="en-US" sz="2000" dirty="0"/>
              <a:t>All non-paid coaches are required to complete the NFHS </a:t>
            </a:r>
            <a:r>
              <a:rPr lang="en-US" sz="2000" u="sng" dirty="0"/>
              <a:t>Sudden Cardiac Arrest </a:t>
            </a:r>
            <a:r>
              <a:rPr lang="en-US" sz="2000" dirty="0"/>
              <a:t>Course annually (</a:t>
            </a:r>
            <a:r>
              <a:rPr lang="en-US" sz="2000" i="1" dirty="0"/>
              <a:t>after June 1, 2018 and before the first date of practice</a:t>
            </a:r>
            <a:r>
              <a:rPr lang="en-US" sz="2000" dirty="0"/>
              <a:t>).  </a:t>
            </a:r>
          </a:p>
          <a:p>
            <a:pPr marL="342891" lvl="1" indent="0">
              <a:buNone/>
            </a:pPr>
            <a:endParaRPr lang="en-US" dirty="0"/>
          </a:p>
        </p:txBody>
      </p:sp>
    </p:spTree>
    <p:extLst>
      <p:ext uri="{BB962C8B-B14F-4D97-AF65-F5344CB8AC3E}">
        <p14:creationId xmlns:p14="http://schemas.microsoft.com/office/powerpoint/2010/main" val="14460015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defRPr/>
            </a:pPr>
            <a:r>
              <a:rPr lang="en-US" b="1" dirty="0"/>
              <a:t>Eligibility and Compliance</a:t>
            </a:r>
            <a:endParaRPr lang="en-US" b="1" dirty="0">
              <a:latin typeface="+mn-lt"/>
            </a:endParaRPr>
          </a:p>
        </p:txBody>
      </p:sp>
      <p:sp>
        <p:nvSpPr>
          <p:cNvPr id="2" name="Content Placeholder 1"/>
          <p:cNvSpPr>
            <a:spLocks noGrp="1"/>
          </p:cNvSpPr>
          <p:nvPr>
            <p:ph idx="1"/>
          </p:nvPr>
        </p:nvSpPr>
        <p:spPr>
          <a:xfrm>
            <a:off x="628654" y="1829527"/>
            <a:ext cx="7886699" cy="4505015"/>
          </a:xfrm>
        </p:spPr>
        <p:txBody>
          <a:bodyPr>
            <a:noAutofit/>
          </a:bodyPr>
          <a:lstStyle/>
          <a:p>
            <a:pPr marL="0" indent="0">
              <a:lnSpc>
                <a:spcPct val="110000"/>
              </a:lnSpc>
              <a:buNone/>
              <a:defRPr/>
            </a:pPr>
            <a:r>
              <a:rPr lang="en-US" b="1" dirty="0"/>
              <a:t>Gfeller-Waller Concussion Law</a:t>
            </a:r>
          </a:p>
          <a:p>
            <a:pPr>
              <a:lnSpc>
                <a:spcPct val="110000"/>
              </a:lnSpc>
              <a:defRPr/>
            </a:pPr>
            <a:r>
              <a:rPr lang="en-US" sz="2400" dirty="0"/>
              <a:t>Requirements</a:t>
            </a:r>
          </a:p>
          <a:p>
            <a:pPr lvl="1">
              <a:lnSpc>
                <a:spcPct val="110000"/>
              </a:lnSpc>
              <a:defRPr/>
            </a:pPr>
            <a:r>
              <a:rPr lang="en-US" sz="2000" u="sng" dirty="0"/>
              <a:t>Concussion signs and symptoms</a:t>
            </a:r>
          </a:p>
          <a:p>
            <a:pPr lvl="2">
              <a:lnSpc>
                <a:spcPct val="110000"/>
              </a:lnSpc>
              <a:defRPr/>
            </a:pPr>
            <a:r>
              <a:rPr lang="en-US" sz="1600" dirty="0"/>
              <a:t>Given prior to participation</a:t>
            </a:r>
          </a:p>
          <a:p>
            <a:pPr lvl="2">
              <a:lnSpc>
                <a:spcPct val="110000"/>
              </a:lnSpc>
              <a:defRPr/>
            </a:pPr>
            <a:r>
              <a:rPr lang="en-US" sz="1600" dirty="0"/>
              <a:t>Parents/athletes sign indicating </a:t>
            </a:r>
            <a:r>
              <a:rPr lang="ja-JP" altLang="en-US" sz="1600"/>
              <a:t>“</a:t>
            </a:r>
            <a:r>
              <a:rPr lang="en-US" sz="1600" dirty="0"/>
              <a:t>receipt of</a:t>
            </a:r>
            <a:r>
              <a:rPr lang="ja-JP" altLang="en-US" sz="1600"/>
              <a:t>”</a:t>
            </a:r>
            <a:r>
              <a:rPr lang="en-US" altLang="ja-JP" sz="1600" dirty="0"/>
              <a:t> </a:t>
            </a:r>
            <a:r>
              <a:rPr lang="en-US" sz="1600" u="sng" dirty="0"/>
              <a:t>Return to Play (RTP) form</a:t>
            </a:r>
            <a:r>
              <a:rPr lang="en-US" sz="1600" dirty="0"/>
              <a:t> signed by a physician licensed to practice medicine</a:t>
            </a:r>
          </a:p>
          <a:p>
            <a:pPr lvl="2">
              <a:lnSpc>
                <a:spcPct val="110000"/>
              </a:lnSpc>
              <a:defRPr/>
            </a:pPr>
            <a:r>
              <a:rPr lang="en-US" sz="1600" u="sng" dirty="0"/>
              <a:t>An up-to-date Emergency Action Plan (EAP)</a:t>
            </a:r>
          </a:p>
          <a:p>
            <a:pPr lvl="3">
              <a:lnSpc>
                <a:spcPct val="110000"/>
              </a:lnSpc>
              <a:defRPr/>
            </a:pPr>
            <a:r>
              <a:rPr lang="en-US" sz="1200" dirty="0"/>
              <a:t>Must be on-file, posted and updated annually</a:t>
            </a:r>
          </a:p>
          <a:p>
            <a:pPr lvl="1">
              <a:lnSpc>
                <a:spcPct val="110000"/>
              </a:lnSpc>
              <a:defRPr/>
            </a:pPr>
            <a:r>
              <a:rPr lang="en-US" sz="2000" b="1" dirty="0"/>
              <a:t>“When in doubt, sit them out”</a:t>
            </a:r>
          </a:p>
        </p:txBody>
      </p:sp>
    </p:spTree>
    <p:extLst>
      <p:ext uri="{BB962C8B-B14F-4D97-AF65-F5344CB8AC3E}">
        <p14:creationId xmlns:p14="http://schemas.microsoft.com/office/powerpoint/2010/main" val="17433094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p:txBody>
          <a:bodyPr/>
          <a:lstStyle/>
          <a:p>
            <a:pPr algn="ctr"/>
            <a:r>
              <a:rPr lang="en-US" b="1" dirty="0"/>
              <a:t>Eligibility and Compliance</a:t>
            </a:r>
            <a:endParaRPr lang="en-US" b="1" dirty="0">
              <a:latin typeface="+mn-lt"/>
            </a:endParaRPr>
          </a:p>
        </p:txBody>
      </p:sp>
      <p:sp>
        <p:nvSpPr>
          <p:cNvPr id="12290" name="Content Placeholder 1"/>
          <p:cNvSpPr>
            <a:spLocks noGrp="1"/>
          </p:cNvSpPr>
          <p:nvPr>
            <p:ph idx="1"/>
          </p:nvPr>
        </p:nvSpPr>
        <p:spPr/>
        <p:txBody>
          <a:bodyPr>
            <a:normAutofit/>
          </a:bodyPr>
          <a:lstStyle/>
          <a:p>
            <a:pPr marL="0" indent="-150158">
              <a:buNone/>
              <a:defRPr/>
            </a:pPr>
            <a:r>
              <a:rPr lang="en-US" b="1" dirty="0"/>
              <a:t>Coaches Education</a:t>
            </a:r>
          </a:p>
          <a:p>
            <a:pPr marL="192734" indent="-342891">
              <a:defRPr/>
            </a:pPr>
            <a:r>
              <a:rPr lang="en-US" sz="2400" dirty="0"/>
              <a:t>Accredited Interscholastic Coach (AIC) (6</a:t>
            </a:r>
            <a:r>
              <a:rPr lang="en-US" sz="2400" baseline="30000" dirty="0"/>
              <a:t>th</a:t>
            </a:r>
            <a:r>
              <a:rPr lang="en-US" sz="2400" dirty="0"/>
              <a:t> Nationally)</a:t>
            </a:r>
          </a:p>
          <a:p>
            <a:pPr lvl="1">
              <a:defRPr/>
            </a:pPr>
            <a:r>
              <a:rPr lang="en-US" sz="2000" dirty="0"/>
              <a:t>Requires completion of 4 courses:</a:t>
            </a:r>
          </a:p>
          <a:p>
            <a:pPr lvl="2">
              <a:defRPr/>
            </a:pPr>
            <a:r>
              <a:rPr lang="en-US" sz="1600" dirty="0"/>
              <a:t>Fundamentals of Coaching</a:t>
            </a:r>
          </a:p>
          <a:p>
            <a:pPr lvl="2">
              <a:defRPr/>
            </a:pPr>
            <a:endParaRPr lang="en-US" sz="1600" dirty="0"/>
          </a:p>
          <a:p>
            <a:pPr lvl="2">
              <a:defRPr/>
            </a:pPr>
            <a:r>
              <a:rPr lang="en-US" sz="1600" dirty="0"/>
              <a:t>1</a:t>
            </a:r>
            <a:r>
              <a:rPr lang="en-US" sz="1600" baseline="30000" dirty="0"/>
              <a:t>st</a:t>
            </a:r>
            <a:r>
              <a:rPr lang="en-US" sz="1600" dirty="0"/>
              <a:t> Aid, Health &amp; Safety for Coaches</a:t>
            </a:r>
          </a:p>
          <a:p>
            <a:pPr lvl="2">
              <a:defRPr/>
            </a:pPr>
            <a:endParaRPr lang="en-US" sz="1600" dirty="0"/>
          </a:p>
          <a:p>
            <a:pPr lvl="2">
              <a:defRPr/>
            </a:pPr>
            <a:r>
              <a:rPr lang="en-US" sz="1600" dirty="0"/>
              <a:t>Sport Specific Course or Teaching Sports Skills</a:t>
            </a:r>
          </a:p>
          <a:p>
            <a:pPr lvl="2">
              <a:defRPr/>
            </a:pPr>
            <a:endParaRPr lang="en-US" sz="1600" dirty="0"/>
          </a:p>
          <a:p>
            <a:pPr lvl="2">
              <a:defRPr/>
            </a:pPr>
            <a:r>
              <a:rPr lang="en-US" sz="1600" dirty="0"/>
              <a:t>Concussion in Sports (Free)</a:t>
            </a:r>
          </a:p>
        </p:txBody>
      </p:sp>
    </p:spTree>
    <p:extLst>
      <p:ext uri="{BB962C8B-B14F-4D97-AF65-F5344CB8AC3E}">
        <p14:creationId xmlns:p14="http://schemas.microsoft.com/office/powerpoint/2010/main" val="32782349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52387" indent="0">
              <a:lnSpc>
                <a:spcPct val="120000"/>
              </a:lnSpc>
              <a:spcBef>
                <a:spcPts val="0"/>
              </a:spcBef>
              <a:buNone/>
              <a:defRPr/>
            </a:pPr>
            <a:r>
              <a:rPr lang="en-US" b="1" dirty="0"/>
              <a:t>Coaches Education</a:t>
            </a:r>
          </a:p>
          <a:p>
            <a:pPr marL="395278" indent="-342891">
              <a:lnSpc>
                <a:spcPct val="120000"/>
              </a:lnSpc>
              <a:spcBef>
                <a:spcPts val="0"/>
              </a:spcBef>
              <a:defRPr/>
            </a:pPr>
            <a:r>
              <a:rPr lang="en-US" sz="2400" dirty="0"/>
              <a:t>Certified Interscholastic Coach (CIC) (3</a:t>
            </a:r>
            <a:r>
              <a:rPr lang="en-US" sz="2400" baseline="30000" dirty="0"/>
              <a:t>rd</a:t>
            </a:r>
            <a:r>
              <a:rPr lang="en-US" sz="2400" dirty="0"/>
              <a:t> Nationally)</a:t>
            </a:r>
          </a:p>
          <a:p>
            <a:pPr marL="852467" lvl="1" indent="-342891">
              <a:lnSpc>
                <a:spcPct val="120000"/>
              </a:lnSpc>
              <a:spcBef>
                <a:spcPts val="0"/>
              </a:spcBef>
              <a:defRPr/>
            </a:pPr>
            <a:r>
              <a:rPr lang="en-US" sz="2000" dirty="0"/>
              <a:t>Completion of AIC requirements </a:t>
            </a:r>
            <a:r>
              <a:rPr lang="en-US" sz="2000" u="sng" dirty="0"/>
              <a:t>PLUS:</a:t>
            </a:r>
          </a:p>
          <a:p>
            <a:pPr marL="1309655" lvl="2" indent="-342891">
              <a:lnSpc>
                <a:spcPct val="120000"/>
              </a:lnSpc>
              <a:spcBef>
                <a:spcPts val="0"/>
              </a:spcBef>
              <a:defRPr/>
            </a:pPr>
            <a:r>
              <a:rPr lang="en-US" sz="1600" dirty="0"/>
              <a:t>Teaching &amp; Modeling Behavior</a:t>
            </a:r>
          </a:p>
          <a:p>
            <a:pPr marL="1309655" lvl="2" indent="-342891">
              <a:lnSpc>
                <a:spcPct val="120000"/>
              </a:lnSpc>
              <a:spcBef>
                <a:spcPts val="0"/>
              </a:spcBef>
              <a:defRPr/>
            </a:pPr>
            <a:endParaRPr lang="en-US" sz="1600" dirty="0"/>
          </a:p>
          <a:p>
            <a:pPr marL="1309655" lvl="2" indent="-342891">
              <a:lnSpc>
                <a:spcPct val="120000"/>
              </a:lnSpc>
              <a:spcBef>
                <a:spcPts val="0"/>
              </a:spcBef>
              <a:defRPr/>
            </a:pPr>
            <a:r>
              <a:rPr lang="en-US" sz="1600" dirty="0"/>
              <a:t>Engaging Effectively with Parents</a:t>
            </a:r>
          </a:p>
          <a:p>
            <a:pPr marL="1309655" lvl="2" indent="-342891">
              <a:lnSpc>
                <a:spcPct val="120000"/>
              </a:lnSpc>
              <a:spcBef>
                <a:spcPts val="0"/>
              </a:spcBef>
              <a:defRPr/>
            </a:pPr>
            <a:endParaRPr lang="en-US" sz="1600" dirty="0"/>
          </a:p>
          <a:p>
            <a:pPr marL="1309655" lvl="2" indent="-342891">
              <a:lnSpc>
                <a:spcPct val="120000"/>
              </a:lnSpc>
              <a:spcBef>
                <a:spcPts val="0"/>
              </a:spcBef>
              <a:defRPr/>
            </a:pPr>
            <a:r>
              <a:rPr lang="en-US" sz="1600" dirty="0"/>
              <a:t>Sportsmanship</a:t>
            </a:r>
          </a:p>
          <a:p>
            <a:pPr marL="1309655" lvl="2" indent="-342891">
              <a:lnSpc>
                <a:spcPct val="120000"/>
              </a:lnSpc>
              <a:spcBef>
                <a:spcPts val="0"/>
              </a:spcBef>
              <a:defRPr/>
            </a:pPr>
            <a:endParaRPr lang="en-US" sz="1600" dirty="0"/>
          </a:p>
          <a:p>
            <a:pPr marL="1309655" lvl="2" indent="-342891">
              <a:lnSpc>
                <a:spcPct val="120000"/>
              </a:lnSpc>
              <a:spcBef>
                <a:spcPts val="0"/>
              </a:spcBef>
              <a:defRPr/>
            </a:pPr>
            <a:r>
              <a:rPr lang="en-US" sz="1600" dirty="0"/>
              <a:t>Creating a Safe and Respectful Environment</a:t>
            </a:r>
          </a:p>
          <a:p>
            <a:pPr marL="1309655" lvl="2" indent="-342891">
              <a:lnSpc>
                <a:spcPct val="120000"/>
              </a:lnSpc>
              <a:spcBef>
                <a:spcPts val="0"/>
              </a:spcBef>
              <a:defRPr/>
            </a:pPr>
            <a:endParaRPr lang="en-US" sz="1600" dirty="0"/>
          </a:p>
          <a:p>
            <a:pPr marL="1309655" lvl="2" indent="-342891">
              <a:lnSpc>
                <a:spcPct val="120000"/>
              </a:lnSpc>
              <a:spcBef>
                <a:spcPts val="0"/>
              </a:spcBef>
              <a:defRPr/>
            </a:pPr>
            <a:r>
              <a:rPr lang="en-US" sz="1600" dirty="0"/>
              <a:t>Strength &amp; Conditioning</a:t>
            </a:r>
          </a:p>
          <a:p>
            <a:pPr marL="1309655" lvl="2" indent="-342891">
              <a:lnSpc>
                <a:spcPct val="120000"/>
              </a:lnSpc>
              <a:spcBef>
                <a:spcPts val="0"/>
              </a:spcBef>
              <a:defRPr/>
            </a:pPr>
            <a:endParaRPr lang="en-US" sz="1600" dirty="0"/>
          </a:p>
          <a:p>
            <a:pPr marL="1309655" lvl="2" indent="-342891">
              <a:lnSpc>
                <a:spcPct val="120000"/>
              </a:lnSpc>
              <a:spcBef>
                <a:spcPts val="0"/>
              </a:spcBef>
              <a:defRPr/>
            </a:pPr>
            <a:r>
              <a:rPr lang="en-US" sz="1600" dirty="0"/>
              <a:t>2 additional courses (User Choice)</a:t>
            </a:r>
          </a:p>
          <a:p>
            <a:pPr lvl="3">
              <a:lnSpc>
                <a:spcPct val="120000"/>
              </a:lnSpc>
              <a:defRPr/>
            </a:pPr>
            <a:endParaRPr lang="en-US" sz="1951" dirty="0">
              <a:latin typeface="Calibri" charset="0"/>
            </a:endParaRPr>
          </a:p>
        </p:txBody>
      </p:sp>
      <p:sp>
        <p:nvSpPr>
          <p:cNvPr id="38914" name="Title 2"/>
          <p:cNvSpPr>
            <a:spLocks noGrp="1"/>
          </p:cNvSpPr>
          <p:nvPr>
            <p:ph type="title"/>
          </p:nvPr>
        </p:nvSpPr>
        <p:spPr/>
        <p:txBody>
          <a:bodyPr/>
          <a:lstStyle/>
          <a:p>
            <a:pPr algn="ctr"/>
            <a:r>
              <a:rPr lang="en-US" b="1" dirty="0"/>
              <a:t>Eligibility and Compliance</a:t>
            </a:r>
            <a:endParaRPr lang="en-US" b="1" dirty="0">
              <a:latin typeface="+mn-lt"/>
            </a:endParaRPr>
          </a:p>
        </p:txBody>
      </p:sp>
    </p:spTree>
    <p:extLst>
      <p:ext uri="{BB962C8B-B14F-4D97-AF65-F5344CB8AC3E}">
        <p14:creationId xmlns:p14="http://schemas.microsoft.com/office/powerpoint/2010/main" val="30572605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Thank You!</a:t>
            </a:r>
            <a:endParaRPr lang="en-US" b="1" dirty="0">
              <a:latin typeface="+mn-lt"/>
            </a:endParaRPr>
          </a:p>
        </p:txBody>
      </p:sp>
      <p:sp>
        <p:nvSpPr>
          <p:cNvPr id="3" name="Content Placeholder 2"/>
          <p:cNvSpPr>
            <a:spLocks noGrp="1"/>
          </p:cNvSpPr>
          <p:nvPr>
            <p:ph idx="1"/>
          </p:nvPr>
        </p:nvSpPr>
        <p:spPr>
          <a:xfrm>
            <a:off x="628651" y="1825627"/>
            <a:ext cx="7886700" cy="4453255"/>
          </a:xfrm>
        </p:spPr>
        <p:txBody>
          <a:bodyPr>
            <a:normAutofit/>
          </a:bodyPr>
          <a:lstStyle/>
          <a:p>
            <a:pPr>
              <a:lnSpc>
                <a:spcPct val="150000"/>
              </a:lnSpc>
              <a:spcBef>
                <a:spcPts val="0"/>
              </a:spcBef>
            </a:pPr>
            <a:r>
              <a:rPr lang="en-US" sz="2400" dirty="0"/>
              <a:t>Get involved with student services programs</a:t>
            </a:r>
          </a:p>
          <a:p>
            <a:pPr>
              <a:lnSpc>
                <a:spcPct val="150000"/>
              </a:lnSpc>
              <a:spcBef>
                <a:spcPts val="0"/>
              </a:spcBef>
            </a:pPr>
            <a:r>
              <a:rPr lang="en-US" sz="2400" dirty="0"/>
              <a:t>Visit the NCHSAA website often </a:t>
            </a:r>
          </a:p>
          <a:p>
            <a:endParaRPr lang="en-US" dirty="0"/>
          </a:p>
        </p:txBody>
      </p:sp>
    </p:spTree>
    <p:extLst>
      <p:ext uri="{BB962C8B-B14F-4D97-AF65-F5344CB8AC3E}">
        <p14:creationId xmlns:p14="http://schemas.microsoft.com/office/powerpoint/2010/main" val="303098103"/>
      </p:ext>
    </p:extLst>
  </p:cSld>
  <p:clrMapOvr>
    <a:masterClrMapping/>
  </p:clrMapOvr>
</p:sld>
</file>

<file path=ppt/theme/theme1.xml><?xml version="1.0" encoding="utf-8"?>
<a:theme xmlns:a="http://schemas.openxmlformats.org/drawingml/2006/main" name="NFHS Brand Style Presentation V3_07">
  <a:themeElements>
    <a:clrScheme name="NFHS Brand Style Presentation V3_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FHS Brand Style Presentation V3_07">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FHS Brand Style Presentation V3_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FHS Brand Style Presentation V3_0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FHS Brand Style Presentation V3_0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FHS Brand Style Presentation V3_0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FHS Brand Style Presentation V3_0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FHS Brand Style Presentation V3_0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FHS Brand Style Presentation V3_07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FHS Brand Style Presentation V3_0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FHS Brand Style Presentation V3_0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FHS Brand Style Presentation V3_0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FHS Brand Style Presentation V3_0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FHS Brand Style Presentation V3_0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 Coaches Clinic Template" id="{95C5BB77-DCBC-4A4A-BDD7-DA290283BDAB}" vid="{807035BC-3465-2D41-8120-FCB6397C55D7}"/>
    </a:ext>
  </a:extLst>
</a:theme>
</file>

<file path=ppt/theme/theme3.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FHS Company PowerPoint_Centennial 2018-19" id="{CF59735E-558B-40EC-8674-AFC9327FA746}" vid="{6D25FD2D-DC4F-45D0-A850-455E0D77458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4464</TotalTime>
  <Words>6092</Words>
  <Application>Microsoft Macintosh PowerPoint</Application>
  <PresentationFormat>On-screen Show (4:3)</PresentationFormat>
  <Paragraphs>808</Paragraphs>
  <Slides>87</Slides>
  <Notes>87</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87</vt:i4>
      </vt:variant>
    </vt:vector>
  </HeadingPairs>
  <TitlesOfParts>
    <vt:vector size="100" baseType="lpstr">
      <vt:lpstr>Arial</vt:lpstr>
      <vt:lpstr>Arial Black</vt:lpstr>
      <vt:lpstr>Calibri</vt:lpstr>
      <vt:lpstr>Calibri Light</vt:lpstr>
      <vt:lpstr>Cambria</vt:lpstr>
      <vt:lpstr>Courier New</vt:lpstr>
      <vt:lpstr>Frutiger LT 47 LightCn</vt:lpstr>
      <vt:lpstr>Frutiger LT 57 Cn</vt:lpstr>
      <vt:lpstr>Frutiger LT 95 UltraBlack</vt:lpstr>
      <vt:lpstr>Wingdings</vt:lpstr>
      <vt:lpstr>NFHS Brand Style Presentation V3_07</vt:lpstr>
      <vt:lpstr>2_Office Theme</vt:lpstr>
      <vt:lpstr>Office Theme</vt:lpstr>
      <vt:lpstr>Presented by:  Chiquana Dancy Director of Sports &amp; Student Programs </vt:lpstr>
      <vt:lpstr>2019 NFHS Track and field rules powerpoint</vt:lpstr>
      <vt:lpstr>National Federation of  State High School Associations</vt:lpstr>
      <vt:lpstr>National Federation of  State High School Associations</vt:lpstr>
      <vt:lpstr>NFHS Rules Review Committee</vt:lpstr>
      <vt:lpstr>National Federation of  State High School Associations</vt:lpstr>
      <vt:lpstr>NFHS Rules Book as e-Books </vt:lpstr>
      <vt:lpstr>NEW NFHS Rules App</vt:lpstr>
      <vt:lpstr> Guidelines for Schools and state associations for consideration of accommodations </vt:lpstr>
      <vt:lpstr>NFHS Track &amp; field and cross country </vt:lpstr>
      <vt:lpstr>PowerPoint Presentation</vt:lpstr>
      <vt:lpstr>4-3-1 Competitor’s uniform in track and field and cross country</vt:lpstr>
      <vt:lpstr>6-2-20  General rules for field events</vt:lpstr>
      <vt:lpstr>6-6-11, 6-8-12 Discus throw </vt:lpstr>
      <vt:lpstr>6-9-4, 6-9-5, 6-9-7 long jump/triple jump </vt:lpstr>
      <vt:lpstr>8-1-1 THRU 3  COURSE</vt:lpstr>
      <vt:lpstr>8-3-2 thru 5</vt:lpstr>
      <vt:lpstr>NFHS Track &amp; field and cross country </vt:lpstr>
      <vt:lpstr>4-3-1  Competitor’s uniform in track and field and cross country</vt:lpstr>
      <vt:lpstr>4-6-5  Disqualification and Conduct</vt:lpstr>
      <vt:lpstr>5-1-3 Track Construction</vt:lpstr>
      <vt:lpstr>5-2-3 course measurements</vt:lpstr>
      <vt:lpstr>6-5-1, 6-9-1 pole vault, long jump, triple jump</vt:lpstr>
      <vt:lpstr>8-3-3 Cross Country  Start/Conclusion </vt:lpstr>
      <vt:lpstr>NFHS Track &amp; field and cross country </vt:lpstr>
      <vt:lpstr>Points of emphasis  </vt:lpstr>
      <vt:lpstr>Points of emphasis  uniforms</vt:lpstr>
      <vt:lpstr>Points of emphasis wearable technologies</vt:lpstr>
      <vt:lpstr>Points of emphasis wearable technologies</vt:lpstr>
      <vt:lpstr>Points of emphasis officials safety and recommendations in vertical and horizontal jumps</vt:lpstr>
      <vt:lpstr>Safety and recommendations in vertical and horizontal jumps</vt:lpstr>
      <vt:lpstr>Safety and recommendations in vertical and horizontal jumps</vt:lpstr>
      <vt:lpstr>NFHS Track and Field  Pre-Meet Notes</vt:lpstr>
      <vt:lpstr>NFHS Officials Association Central Hub</vt:lpstr>
      <vt:lpstr>NFHS Officials Association Central Hub</vt:lpstr>
      <vt:lpstr>Interscholastic Officiating www.nfhslearn.com</vt:lpstr>
      <vt:lpstr>NFHS OFFICIALS EDUCATION SPORT-SPECIFIC COURSES</vt:lpstr>
      <vt:lpstr>NFHS Learning Center</vt:lpstr>
      <vt:lpstr>Nfhs learning center www.nfhslearn.com</vt:lpstr>
      <vt:lpstr>NFHS learning center www.nfhslearn.com</vt:lpstr>
      <vt:lpstr>free courses | Over 20 available! www.nfhslearn.com</vt:lpstr>
      <vt:lpstr>PowerPoint Presentation</vt:lpstr>
      <vt:lpstr>PowerPoint Presentation</vt:lpstr>
      <vt:lpstr>NFHS Network</vt:lpstr>
      <vt:lpstr>NFHS Network</vt:lpstr>
      <vt:lpstr>PowerPoint Presentation</vt:lpstr>
      <vt:lpstr>Thank You!</vt:lpstr>
      <vt:lpstr>NCHSAA   BOARD CHANGES  IMPORTANT INFORMATION ELIGIBILITY &amp; COMPLIANCE </vt:lpstr>
      <vt:lpstr>Board Changes</vt:lpstr>
      <vt:lpstr>Board Changes</vt:lpstr>
      <vt:lpstr>Board Changes</vt:lpstr>
      <vt:lpstr>Board Changes</vt:lpstr>
      <vt:lpstr>Board Changes</vt:lpstr>
      <vt:lpstr>Board Changes</vt:lpstr>
      <vt:lpstr>Board Changes</vt:lpstr>
      <vt:lpstr>Board Changes</vt:lpstr>
      <vt:lpstr>Board Changes</vt:lpstr>
      <vt:lpstr>Board Changes</vt:lpstr>
      <vt:lpstr>Board Changes</vt:lpstr>
      <vt:lpstr>Board Changes</vt:lpstr>
      <vt:lpstr>Board Changes</vt:lpstr>
      <vt:lpstr>Board Changes</vt:lpstr>
      <vt:lpstr>Board Changes</vt:lpstr>
      <vt:lpstr>Board Changes</vt:lpstr>
      <vt:lpstr>PowerPoint Presentation</vt:lpstr>
      <vt:lpstr>PowerPoint Presentation</vt:lpstr>
      <vt:lpstr>Dead Periods</vt:lpstr>
      <vt:lpstr>PowerPoint Presentation</vt:lpstr>
      <vt:lpstr>Important Information</vt:lpstr>
      <vt:lpstr>Important Information</vt:lpstr>
      <vt:lpstr>Important Information</vt:lpstr>
      <vt:lpstr>Important Information</vt:lpstr>
      <vt:lpstr>Important Information</vt:lpstr>
      <vt:lpstr>Important Information</vt:lpstr>
      <vt:lpstr>Important Information</vt:lpstr>
      <vt:lpstr>Important Information</vt:lpstr>
      <vt:lpstr>Important Information</vt:lpstr>
      <vt:lpstr>Important Information</vt:lpstr>
      <vt:lpstr>Eligibility and Compliance</vt:lpstr>
      <vt:lpstr>PowerPoint Presentation</vt:lpstr>
      <vt:lpstr>Eligibility and Compliance</vt:lpstr>
      <vt:lpstr>Eligibility and Compliance</vt:lpstr>
      <vt:lpstr>Eligibility and Compliance</vt:lpstr>
      <vt:lpstr>Eligibility and Compliance</vt:lpstr>
      <vt:lpstr>Eligibility and Compliance</vt:lpstr>
      <vt:lpstr>Eligibility and Compliance</vt:lpstr>
      <vt:lpstr>Thank You!</vt:lpstr>
    </vt:vector>
  </TitlesOfParts>
  <Company>NFHS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 Track and Field  and Cross Country</dc:title>
  <dc:creator>aferg</dc:creator>
  <cp:lastModifiedBy>Chiquana Dancy</cp:lastModifiedBy>
  <cp:revision>462</cp:revision>
  <cp:lastPrinted>2019-01-30T17:22:21Z</cp:lastPrinted>
  <dcterms:created xsi:type="dcterms:W3CDTF">2011-07-19T13:47:27Z</dcterms:created>
  <dcterms:modified xsi:type="dcterms:W3CDTF">2019-01-30T21:32:44Z</dcterms:modified>
</cp:coreProperties>
</file>