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1"/>
  </p:notesMasterIdLst>
  <p:sldIdLst>
    <p:sldId id="521" r:id="rId2"/>
    <p:sldId id="467" r:id="rId3"/>
    <p:sldId id="519" r:id="rId4"/>
    <p:sldId id="520" r:id="rId5"/>
    <p:sldId id="262" r:id="rId6"/>
    <p:sldId id="260" r:id="rId7"/>
    <p:sldId id="513" r:id="rId8"/>
    <p:sldId id="281" r:id="rId9"/>
    <p:sldId id="514" r:id="rId10"/>
    <p:sldId id="515" r:id="rId11"/>
    <p:sldId id="517" r:id="rId12"/>
    <p:sldId id="511" r:id="rId13"/>
    <p:sldId id="512" r:id="rId14"/>
    <p:sldId id="263" r:id="rId15"/>
    <p:sldId id="522" r:id="rId16"/>
    <p:sldId id="264" r:id="rId17"/>
    <p:sldId id="265" r:id="rId18"/>
    <p:sldId id="266" r:id="rId19"/>
    <p:sldId id="267" r:id="rId20"/>
    <p:sldId id="268" r:id="rId21"/>
    <p:sldId id="272" r:id="rId22"/>
    <p:sldId id="273" r:id="rId23"/>
    <p:sldId id="277" r:id="rId24"/>
    <p:sldId id="278" r:id="rId25"/>
    <p:sldId id="287" r:id="rId26"/>
    <p:sldId id="279" r:id="rId27"/>
    <p:sldId id="283" r:id="rId28"/>
    <p:sldId id="284" r:id="rId29"/>
    <p:sldId id="286"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860"/>
    <p:restoredTop sz="94629"/>
  </p:normalViewPr>
  <p:slideViewPr>
    <p:cSldViewPr snapToGrid="0" snapToObjects="1">
      <p:cViewPr varScale="1">
        <p:scale>
          <a:sx n="103" d="100"/>
          <a:sy n="103" d="100"/>
        </p:scale>
        <p:origin x="192" y="2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68BE5A-7A94-7546-9C54-9BB7D4A0704F}" type="datetimeFigureOut">
              <a:rPr lang="en-US" smtClean="0"/>
              <a:t>7/26/18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048A4D-4F12-6B40-8EE7-E96CA81C4267}" type="slidenum">
              <a:rPr lang="en-US" smtClean="0"/>
              <a:t>‹#›</a:t>
            </a:fld>
            <a:endParaRPr lang="en-US"/>
          </a:p>
        </p:txBody>
      </p:sp>
    </p:spTree>
    <p:extLst>
      <p:ext uri="{BB962C8B-B14F-4D97-AF65-F5344CB8AC3E}">
        <p14:creationId xmlns:p14="http://schemas.microsoft.com/office/powerpoint/2010/main" val="2312527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noTextEdit="1"/>
          </p:cNvSpPr>
          <p:nvPr>
            <p:ph type="sldImg"/>
          </p:nvPr>
        </p:nvSpPr>
        <p:spPr>
          <a:ln/>
        </p:spPr>
      </p:sp>
      <p:sp>
        <p:nvSpPr>
          <p:cNvPr id="43010"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4301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36364D1C-EB84-D04A-80D2-9CD8143EF898}" type="slidenum">
              <a:rPr lang="en-US" sz="1300">
                <a:solidFill>
                  <a:srgbClr val="000000"/>
                </a:solidFill>
                <a:latin typeface="Calibri" charset="0"/>
                <a:cs typeface="Arial" charset="0"/>
              </a:rPr>
              <a:pPr eaLnBrk="1" hangingPunct="1"/>
              <a:t>3</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22951629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Staff now has the latitude to evaluate transfers after the after the first transfer rather than going directly to the Transfer Committee.  Typically, these approvals will be reserved for unique circumstances (bullying, exhausted all academic courses at previous school, etc.)</a:t>
            </a:r>
          </a:p>
        </p:txBody>
      </p:sp>
      <p:sp>
        <p:nvSpPr>
          <p:cNvPr id="4" name="Slide Number Placeholder 3"/>
          <p:cNvSpPr>
            <a:spLocks noGrp="1"/>
          </p:cNvSpPr>
          <p:nvPr>
            <p:ph type="sldNum" sz="quarter" idx="10"/>
          </p:nvPr>
        </p:nvSpPr>
        <p:spPr/>
        <p:txBody>
          <a:bodyPr/>
          <a:lstStyle/>
          <a:p>
            <a:fld id="{0B048A4D-4F12-6B40-8EE7-E96CA81C4267}" type="slidenum">
              <a:rPr lang="en-US" smtClean="0"/>
              <a:t>6</a:t>
            </a:fld>
            <a:endParaRPr lang="en-US"/>
          </a:p>
        </p:txBody>
      </p:sp>
    </p:spTree>
    <p:extLst>
      <p:ext uri="{BB962C8B-B14F-4D97-AF65-F5344CB8AC3E}">
        <p14:creationId xmlns:p14="http://schemas.microsoft.com/office/powerpoint/2010/main" val="21216589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Previous rules was an athlete to lose athletic eligibility in all sports for the semester in which the violation occurred and the following semester.  The rule had no true penalty for single sport athletes.</a:t>
            </a:r>
          </a:p>
        </p:txBody>
      </p:sp>
      <p:sp>
        <p:nvSpPr>
          <p:cNvPr id="4" name="Slide Number Placeholder 3"/>
          <p:cNvSpPr>
            <a:spLocks noGrp="1"/>
          </p:cNvSpPr>
          <p:nvPr>
            <p:ph type="sldNum" sz="quarter" idx="10"/>
          </p:nvPr>
        </p:nvSpPr>
        <p:spPr/>
        <p:txBody>
          <a:bodyPr/>
          <a:lstStyle/>
          <a:p>
            <a:fld id="{0B048A4D-4F12-6B40-8EE7-E96CA81C4267}" type="slidenum">
              <a:rPr lang="en-US" smtClean="0"/>
              <a:t>7</a:t>
            </a:fld>
            <a:endParaRPr lang="en-US"/>
          </a:p>
        </p:txBody>
      </p:sp>
    </p:spTree>
    <p:extLst>
      <p:ext uri="{BB962C8B-B14F-4D97-AF65-F5344CB8AC3E}">
        <p14:creationId xmlns:p14="http://schemas.microsoft.com/office/powerpoint/2010/main" val="33280594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NCHSAA Sports Medicine Advisory Committee went above and beyond…allowing only licensed medical physicians.  The law requires personnel named in the law.</a:t>
            </a:r>
          </a:p>
        </p:txBody>
      </p:sp>
      <p:sp>
        <p:nvSpPr>
          <p:cNvPr id="4" name="Slide Number Placeholder 3"/>
          <p:cNvSpPr>
            <a:spLocks noGrp="1"/>
          </p:cNvSpPr>
          <p:nvPr>
            <p:ph type="sldNum" sz="quarter" idx="10"/>
          </p:nvPr>
        </p:nvSpPr>
        <p:spPr/>
        <p:txBody>
          <a:bodyPr/>
          <a:lstStyle/>
          <a:p>
            <a:fld id="{0B048A4D-4F12-6B40-8EE7-E96CA81C4267}" type="slidenum">
              <a:rPr lang="en-US" smtClean="0"/>
              <a:t>12</a:t>
            </a:fld>
            <a:endParaRPr lang="en-US"/>
          </a:p>
        </p:txBody>
      </p:sp>
    </p:spTree>
    <p:extLst>
      <p:ext uri="{BB962C8B-B14F-4D97-AF65-F5344CB8AC3E}">
        <p14:creationId xmlns:p14="http://schemas.microsoft.com/office/powerpoint/2010/main" val="35235638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Sportsmanship remains the cornerstone of the NCHSAA.</a:t>
            </a:r>
          </a:p>
        </p:txBody>
      </p:sp>
      <p:sp>
        <p:nvSpPr>
          <p:cNvPr id="4" name="Slide Number Placeholder 3"/>
          <p:cNvSpPr>
            <a:spLocks noGrp="1"/>
          </p:cNvSpPr>
          <p:nvPr>
            <p:ph type="sldNum" sz="quarter" idx="10"/>
          </p:nvPr>
        </p:nvSpPr>
        <p:spPr/>
        <p:txBody>
          <a:bodyPr/>
          <a:lstStyle/>
          <a:p>
            <a:fld id="{0B048A4D-4F12-6B40-8EE7-E96CA81C4267}" type="slidenum">
              <a:rPr lang="en-US" smtClean="0"/>
              <a:t>17</a:t>
            </a:fld>
            <a:endParaRPr lang="en-US"/>
          </a:p>
        </p:txBody>
      </p:sp>
    </p:spTree>
    <p:extLst>
      <p:ext uri="{BB962C8B-B14F-4D97-AF65-F5344CB8AC3E}">
        <p14:creationId xmlns:p14="http://schemas.microsoft.com/office/powerpoint/2010/main" val="3467949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noTextEdit="1"/>
          </p:cNvSpPr>
          <p:nvPr>
            <p:ph type="sldImg"/>
          </p:nvPr>
        </p:nvSpPr>
        <p:spPr>
          <a:ln/>
        </p:spPr>
      </p:sp>
      <p:sp>
        <p:nvSpPr>
          <p:cNvPr id="55298"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dirty="0">
              <a:latin typeface="Calibri" charset="0"/>
            </a:endParaRPr>
          </a:p>
        </p:txBody>
      </p:sp>
      <p:sp>
        <p:nvSpPr>
          <p:cNvPr id="5529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7456292D-E940-994F-A5C9-531715D8279B}" type="slidenum">
              <a:rPr lang="en-US" sz="1300">
                <a:solidFill>
                  <a:srgbClr val="000000"/>
                </a:solidFill>
                <a:latin typeface="Calibri" charset="0"/>
                <a:cs typeface="Arial" charset="0"/>
              </a:rPr>
              <a:pPr eaLnBrk="1" hangingPunct="1"/>
              <a:t>19</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20870266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noTextEdit="1"/>
          </p:cNvSpPr>
          <p:nvPr>
            <p:ph type="sldImg"/>
          </p:nvPr>
        </p:nvSpPr>
        <p:spPr>
          <a:ln/>
        </p:spPr>
      </p:sp>
      <p:sp>
        <p:nvSpPr>
          <p:cNvPr id="44034"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4403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BE936D14-1CD7-CD44-AC45-069E719D02DB}" type="slidenum">
              <a:rPr lang="en-US" sz="1300">
                <a:solidFill>
                  <a:srgbClr val="000000"/>
                </a:solidFill>
                <a:latin typeface="Calibri" charset="0"/>
                <a:cs typeface="Arial" charset="0"/>
              </a:rPr>
              <a:pPr eaLnBrk="1" hangingPunct="1"/>
              <a:t>21</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32281624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noTextEdit="1"/>
          </p:cNvSpPr>
          <p:nvPr>
            <p:ph type="sldImg"/>
          </p:nvPr>
        </p:nvSpPr>
        <p:spPr>
          <a:ln/>
        </p:spPr>
      </p:sp>
      <p:sp>
        <p:nvSpPr>
          <p:cNvPr id="45058"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4505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050FF69B-72D3-2A4B-905A-62E806314E22}" type="slidenum">
              <a:rPr lang="en-US" sz="1300">
                <a:solidFill>
                  <a:srgbClr val="000000"/>
                </a:solidFill>
                <a:latin typeface="Calibri" charset="0"/>
                <a:cs typeface="Arial" charset="0"/>
              </a:rPr>
              <a:pPr eaLnBrk="1" hangingPunct="1"/>
              <a:t>22</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22367453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noTextEdit="1"/>
          </p:cNvSpPr>
          <p:nvPr>
            <p:ph type="sldImg"/>
          </p:nvPr>
        </p:nvSpPr>
        <p:spPr>
          <a:ln/>
        </p:spPr>
      </p:sp>
      <p:sp>
        <p:nvSpPr>
          <p:cNvPr id="49154"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4915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1CEF8F22-9408-984C-9382-5905198BF4CB}" type="slidenum">
              <a:rPr lang="en-US" sz="1300">
                <a:solidFill>
                  <a:srgbClr val="000000"/>
                </a:solidFill>
                <a:latin typeface="Calibri" charset="0"/>
                <a:cs typeface="Arial" charset="0"/>
              </a:rPr>
              <a:pPr eaLnBrk="1" hangingPunct="1"/>
              <a:t>23</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11896346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noTextEdit="1"/>
          </p:cNvSpPr>
          <p:nvPr>
            <p:ph type="sldImg"/>
          </p:nvPr>
        </p:nvSpPr>
        <p:spPr>
          <a:ln/>
        </p:spPr>
      </p:sp>
      <p:sp>
        <p:nvSpPr>
          <p:cNvPr id="50178"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5017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AC11118A-5E55-8045-8AE1-7F2B2ADCCA7F}" type="slidenum">
              <a:rPr lang="en-US" sz="1300">
                <a:solidFill>
                  <a:srgbClr val="000000"/>
                </a:solidFill>
                <a:latin typeface="Calibri" charset="0"/>
                <a:cs typeface="Arial" charset="0"/>
              </a:rPr>
              <a:pPr eaLnBrk="1" hangingPunct="1"/>
              <a:t>24</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1452431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noTextEdit="1"/>
          </p:cNvSpPr>
          <p:nvPr>
            <p:ph type="sldImg"/>
          </p:nvPr>
        </p:nvSpPr>
        <p:spPr>
          <a:ln/>
        </p:spPr>
      </p:sp>
      <p:sp>
        <p:nvSpPr>
          <p:cNvPr id="50178"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5017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AC11118A-5E55-8045-8AE1-7F2B2ADCCA7F}" type="slidenum">
              <a:rPr lang="en-US" sz="1300">
                <a:solidFill>
                  <a:srgbClr val="000000"/>
                </a:solidFill>
                <a:latin typeface="Calibri" charset="0"/>
                <a:cs typeface="Arial" charset="0"/>
              </a:rPr>
              <a:pPr eaLnBrk="1" hangingPunct="1"/>
              <a:t>25</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36691311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noTextEdit="1"/>
          </p:cNvSpPr>
          <p:nvPr>
            <p:ph type="sldImg"/>
          </p:nvPr>
        </p:nvSpPr>
        <p:spPr>
          <a:ln/>
        </p:spPr>
      </p:sp>
      <p:sp>
        <p:nvSpPr>
          <p:cNvPr id="51202"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5120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85C01FFF-F091-9E46-89EA-E16DF4A86173}" type="slidenum">
              <a:rPr lang="en-US" sz="1300">
                <a:solidFill>
                  <a:srgbClr val="000000"/>
                </a:solidFill>
                <a:latin typeface="Calibri" charset="0"/>
                <a:cs typeface="Arial" charset="0"/>
              </a:rPr>
              <a:pPr eaLnBrk="1" hangingPunct="1"/>
              <a:t>26</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25006220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noTextEdit="1"/>
          </p:cNvSpPr>
          <p:nvPr>
            <p:ph type="sldImg"/>
          </p:nvPr>
        </p:nvSpPr>
        <p:spPr>
          <a:ln/>
        </p:spPr>
      </p:sp>
      <p:sp>
        <p:nvSpPr>
          <p:cNvPr id="53250"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dirty="0">
                <a:latin typeface="Calibri" charset="0"/>
              </a:rPr>
              <a:t>Not required but highly recommended.</a:t>
            </a:r>
          </a:p>
        </p:txBody>
      </p:sp>
      <p:sp>
        <p:nvSpPr>
          <p:cNvPr id="5325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4C8A47EE-D856-1043-9B61-9537AD2D41CF}" type="slidenum">
              <a:rPr lang="en-US" sz="1300">
                <a:solidFill>
                  <a:srgbClr val="000000"/>
                </a:solidFill>
                <a:latin typeface="Calibri" charset="0"/>
                <a:cs typeface="Arial" charset="0"/>
              </a:rPr>
              <a:pPr eaLnBrk="1" hangingPunct="1"/>
              <a:t>27</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18628810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noTextEdit="1"/>
          </p:cNvSpPr>
          <p:nvPr>
            <p:ph type="sldImg"/>
          </p:nvPr>
        </p:nvSpPr>
        <p:spPr>
          <a:ln/>
        </p:spPr>
      </p:sp>
      <p:sp>
        <p:nvSpPr>
          <p:cNvPr id="54274"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dirty="0">
                <a:latin typeface="Calibri" charset="0"/>
              </a:rPr>
              <a:t>Not required but highly </a:t>
            </a:r>
            <a:r>
              <a:rPr lang="en-US">
                <a:latin typeface="Calibri" charset="0"/>
              </a:rPr>
              <a:t>recommended.</a:t>
            </a:r>
            <a:endParaRPr lang="en-US" dirty="0">
              <a:latin typeface="Calibri" charset="0"/>
            </a:endParaRPr>
          </a:p>
        </p:txBody>
      </p:sp>
      <p:sp>
        <p:nvSpPr>
          <p:cNvPr id="5427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0E845FB6-690D-5245-8898-4CE07640F889}" type="slidenum">
              <a:rPr lang="en-US" sz="1300">
                <a:solidFill>
                  <a:srgbClr val="000000"/>
                </a:solidFill>
                <a:latin typeface="Calibri" charset="0"/>
                <a:cs typeface="Arial" charset="0"/>
              </a:rPr>
              <a:pPr eaLnBrk="1" hangingPunct="1"/>
              <a:t>28</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26994528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B6883E4-7559-9247-A4E1-683F8014FAE1}" type="datetimeFigureOut">
              <a:rPr lang="en-US" smtClean="0"/>
              <a:t>7/26/18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5977E0-39F7-8B40-9EAD-2BFAF4AFD14C}" type="slidenum">
              <a:rPr lang="en-US" smtClean="0"/>
              <a:t>‹#›</a:t>
            </a:fld>
            <a:endParaRPr lang="en-US"/>
          </a:p>
        </p:txBody>
      </p:sp>
    </p:spTree>
    <p:extLst>
      <p:ext uri="{BB962C8B-B14F-4D97-AF65-F5344CB8AC3E}">
        <p14:creationId xmlns:p14="http://schemas.microsoft.com/office/powerpoint/2010/main" val="8733031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B6883E4-7559-9247-A4E1-683F8014FAE1}" type="datetimeFigureOut">
              <a:rPr lang="en-US" smtClean="0"/>
              <a:t>7/26/18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5977E0-39F7-8B40-9EAD-2BFAF4AFD14C}" type="slidenum">
              <a:rPr lang="en-US" smtClean="0"/>
              <a:t>‹#›</a:t>
            </a:fld>
            <a:endParaRPr lang="en-US"/>
          </a:p>
        </p:txBody>
      </p:sp>
    </p:spTree>
    <p:extLst>
      <p:ext uri="{BB962C8B-B14F-4D97-AF65-F5344CB8AC3E}">
        <p14:creationId xmlns:p14="http://schemas.microsoft.com/office/powerpoint/2010/main" val="35167507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B6883E4-7559-9247-A4E1-683F8014FAE1}" type="datetimeFigureOut">
              <a:rPr lang="en-US" smtClean="0"/>
              <a:t>7/26/18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5977E0-39F7-8B40-9EAD-2BFAF4AFD14C}" type="slidenum">
              <a:rPr lang="en-US" smtClean="0"/>
              <a:t>‹#›</a:t>
            </a:fld>
            <a:endParaRPr lang="en-US"/>
          </a:p>
        </p:txBody>
      </p:sp>
    </p:spTree>
    <p:extLst>
      <p:ext uri="{BB962C8B-B14F-4D97-AF65-F5344CB8AC3E}">
        <p14:creationId xmlns:p14="http://schemas.microsoft.com/office/powerpoint/2010/main" val="16150390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B6883E4-7559-9247-A4E1-683F8014FAE1}" type="datetimeFigureOut">
              <a:rPr lang="en-US" smtClean="0"/>
              <a:t>7/26/18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5977E0-39F7-8B40-9EAD-2BFAF4AFD14C}" type="slidenum">
              <a:rPr lang="en-US" smtClean="0"/>
              <a:t>‹#›</a:t>
            </a:fld>
            <a:endParaRPr lang="en-US"/>
          </a:p>
        </p:txBody>
      </p:sp>
    </p:spTree>
    <p:extLst>
      <p:ext uri="{BB962C8B-B14F-4D97-AF65-F5344CB8AC3E}">
        <p14:creationId xmlns:p14="http://schemas.microsoft.com/office/powerpoint/2010/main" val="7285849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B6883E4-7559-9247-A4E1-683F8014FAE1}" type="datetimeFigureOut">
              <a:rPr lang="en-US" smtClean="0"/>
              <a:t>7/26/18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C5977E0-39F7-8B40-9EAD-2BFAF4AFD14C}" type="slidenum">
              <a:rPr lang="en-US" smtClean="0"/>
              <a:t>‹#›</a:t>
            </a:fld>
            <a:endParaRPr lang="en-US"/>
          </a:p>
        </p:txBody>
      </p:sp>
    </p:spTree>
    <p:extLst>
      <p:ext uri="{BB962C8B-B14F-4D97-AF65-F5344CB8AC3E}">
        <p14:creationId xmlns:p14="http://schemas.microsoft.com/office/powerpoint/2010/main" val="37660214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B6883E4-7559-9247-A4E1-683F8014FAE1}" type="datetimeFigureOut">
              <a:rPr lang="en-US" smtClean="0"/>
              <a:t>7/26/18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C5977E0-39F7-8B40-9EAD-2BFAF4AFD14C}" type="slidenum">
              <a:rPr lang="en-US" smtClean="0"/>
              <a:t>‹#›</a:t>
            </a:fld>
            <a:endParaRPr lang="en-US"/>
          </a:p>
        </p:txBody>
      </p:sp>
    </p:spTree>
    <p:extLst>
      <p:ext uri="{BB962C8B-B14F-4D97-AF65-F5344CB8AC3E}">
        <p14:creationId xmlns:p14="http://schemas.microsoft.com/office/powerpoint/2010/main" val="55592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6883E4-7559-9247-A4E1-683F8014FAE1}" type="datetimeFigureOut">
              <a:rPr lang="en-US" smtClean="0"/>
              <a:t>7/26/18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C5977E0-39F7-8B40-9EAD-2BFAF4AFD14C}" type="slidenum">
              <a:rPr lang="en-US" smtClean="0"/>
              <a:t>‹#›</a:t>
            </a:fld>
            <a:endParaRPr lang="en-US"/>
          </a:p>
        </p:txBody>
      </p:sp>
    </p:spTree>
    <p:extLst>
      <p:ext uri="{BB962C8B-B14F-4D97-AF65-F5344CB8AC3E}">
        <p14:creationId xmlns:p14="http://schemas.microsoft.com/office/powerpoint/2010/main" val="2545534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B6883E4-7559-9247-A4E1-683F8014FAE1}" type="datetimeFigureOut">
              <a:rPr lang="en-US" smtClean="0"/>
              <a:t>7/26/18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5977E0-39F7-8B40-9EAD-2BFAF4AFD14C}" type="slidenum">
              <a:rPr lang="en-US" smtClean="0"/>
              <a:t>‹#›</a:t>
            </a:fld>
            <a:endParaRPr lang="en-US"/>
          </a:p>
        </p:txBody>
      </p:sp>
    </p:spTree>
    <p:extLst>
      <p:ext uri="{BB962C8B-B14F-4D97-AF65-F5344CB8AC3E}">
        <p14:creationId xmlns:p14="http://schemas.microsoft.com/office/powerpoint/2010/main" val="25919272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B6883E4-7559-9247-A4E1-683F8014FAE1}" type="datetimeFigureOut">
              <a:rPr lang="en-US" smtClean="0"/>
              <a:t>7/26/18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5977E0-39F7-8B40-9EAD-2BFAF4AFD14C}" type="slidenum">
              <a:rPr lang="en-US" smtClean="0"/>
              <a:t>‹#›</a:t>
            </a:fld>
            <a:endParaRPr lang="en-US"/>
          </a:p>
        </p:txBody>
      </p:sp>
    </p:spTree>
    <p:extLst>
      <p:ext uri="{BB962C8B-B14F-4D97-AF65-F5344CB8AC3E}">
        <p14:creationId xmlns:p14="http://schemas.microsoft.com/office/powerpoint/2010/main" val="9382012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B6883E4-7559-9247-A4E1-683F8014FAE1}" type="datetimeFigureOut">
              <a:rPr lang="en-US" smtClean="0"/>
              <a:t>7/26/18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5977E0-39F7-8B40-9EAD-2BFAF4AFD14C}" type="slidenum">
              <a:rPr lang="en-US" smtClean="0"/>
              <a:t>‹#›</a:t>
            </a:fld>
            <a:endParaRPr lang="en-US"/>
          </a:p>
        </p:txBody>
      </p:sp>
    </p:spTree>
    <p:extLst>
      <p:ext uri="{BB962C8B-B14F-4D97-AF65-F5344CB8AC3E}">
        <p14:creationId xmlns:p14="http://schemas.microsoft.com/office/powerpoint/2010/main" val="32450843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B6883E4-7559-9247-A4E1-683F8014FAE1}" type="datetimeFigureOut">
              <a:rPr lang="en-US" smtClean="0"/>
              <a:t>7/26/18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5977E0-39F7-8B40-9EAD-2BFAF4AFD14C}" type="slidenum">
              <a:rPr lang="en-US" smtClean="0"/>
              <a:t>‹#›</a:t>
            </a:fld>
            <a:endParaRPr lang="en-US"/>
          </a:p>
        </p:txBody>
      </p:sp>
    </p:spTree>
    <p:extLst>
      <p:ext uri="{BB962C8B-B14F-4D97-AF65-F5344CB8AC3E}">
        <p14:creationId xmlns:p14="http://schemas.microsoft.com/office/powerpoint/2010/main" val="17153090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405893"/>
            <a:ext cx="7886700" cy="128479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6883E4-7559-9247-A4E1-683F8014FAE1}" type="datetimeFigureOut">
              <a:rPr lang="en-US" smtClean="0"/>
              <a:t>7/26/18</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5977E0-39F7-8B40-9EAD-2BFAF4AFD14C}" type="slidenum">
              <a:rPr lang="en-US" smtClean="0"/>
              <a:t>‹#›</a:t>
            </a:fld>
            <a:endParaRPr lang="en-US"/>
          </a:p>
        </p:txBody>
      </p:sp>
      <p:sp>
        <p:nvSpPr>
          <p:cNvPr id="7" name="Rectangle 6">
            <a:extLst>
              <a:ext uri="{FF2B5EF4-FFF2-40B4-BE49-F238E27FC236}">
                <a16:creationId xmlns:a16="http://schemas.microsoft.com/office/drawing/2014/main" id="{D9055577-172F-6A45-848D-D5F7BD94BF01}"/>
              </a:ext>
            </a:extLst>
          </p:cNvPr>
          <p:cNvSpPr/>
          <p:nvPr userDrawn="1"/>
        </p:nvSpPr>
        <p:spPr>
          <a:xfrm>
            <a:off x="206477" y="221227"/>
            <a:ext cx="8731045" cy="6460004"/>
          </a:xfrm>
          <a:prstGeom prst="rect">
            <a:avLst/>
          </a:prstGeom>
          <a:noFill/>
          <a:ln w="4445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1385DF02-202A-7F4D-B5C9-82510A250E7C}"/>
              </a:ext>
            </a:extLst>
          </p:cNvPr>
          <p:cNvSpPr txBox="1"/>
          <p:nvPr userDrawn="1"/>
        </p:nvSpPr>
        <p:spPr>
          <a:xfrm>
            <a:off x="628649" y="6474233"/>
            <a:ext cx="7886700" cy="369332"/>
          </a:xfrm>
          <a:prstGeom prst="rect">
            <a:avLst/>
          </a:prstGeom>
          <a:noFill/>
        </p:spPr>
        <p:txBody>
          <a:bodyPr wrap="square" rtlCol="0">
            <a:spAutoFit/>
          </a:bodyPr>
          <a:lstStyle/>
          <a:p>
            <a:pPr algn="ctr"/>
            <a:r>
              <a:rPr lang="en-US" sz="1800" b="1" i="1" dirty="0">
                <a:solidFill>
                  <a:schemeClr val="accent2"/>
                </a:solidFill>
              </a:rPr>
              <a:t>Inspiring individuals, encouraging excellence through education-based athletics</a:t>
            </a:r>
          </a:p>
        </p:txBody>
      </p:sp>
      <p:sp>
        <p:nvSpPr>
          <p:cNvPr id="11" name="TextBox 10">
            <a:extLst>
              <a:ext uri="{FF2B5EF4-FFF2-40B4-BE49-F238E27FC236}">
                <a16:creationId xmlns:a16="http://schemas.microsoft.com/office/drawing/2014/main" id="{AA430A08-A518-0740-B66F-5B62AA9C8844}"/>
              </a:ext>
            </a:extLst>
          </p:cNvPr>
          <p:cNvSpPr txBox="1"/>
          <p:nvPr userDrawn="1"/>
        </p:nvSpPr>
        <p:spPr>
          <a:xfrm>
            <a:off x="628649" y="36561"/>
            <a:ext cx="7886700" cy="369332"/>
          </a:xfrm>
          <a:prstGeom prst="rect">
            <a:avLst/>
          </a:prstGeom>
          <a:noFill/>
        </p:spPr>
        <p:txBody>
          <a:bodyPr wrap="square" rtlCol="0">
            <a:spAutoFit/>
          </a:bodyPr>
          <a:lstStyle/>
          <a:p>
            <a:pPr algn="ctr"/>
            <a:r>
              <a:rPr lang="en-US" sz="1800" b="1" i="0" dirty="0">
                <a:solidFill>
                  <a:schemeClr val="accent2"/>
                </a:solidFill>
              </a:rPr>
              <a:t>North Carolina High School Athletic Association</a:t>
            </a:r>
          </a:p>
        </p:txBody>
      </p:sp>
    </p:spTree>
    <p:extLst>
      <p:ext uri="{BB962C8B-B14F-4D97-AF65-F5344CB8AC3E}">
        <p14:creationId xmlns:p14="http://schemas.microsoft.com/office/powerpoint/2010/main" val="17203686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a:t>2018-19 Golf</a:t>
            </a:r>
          </a:p>
        </p:txBody>
      </p:sp>
      <p:sp>
        <p:nvSpPr>
          <p:cNvPr id="3" name="Content Placeholder 2"/>
          <p:cNvSpPr>
            <a:spLocks noGrp="1"/>
          </p:cNvSpPr>
          <p:nvPr>
            <p:ph idx="1"/>
          </p:nvPr>
        </p:nvSpPr>
        <p:spPr>
          <a:xfrm>
            <a:off x="628650" y="3688549"/>
            <a:ext cx="7886700" cy="2488414"/>
          </a:xfrm>
        </p:spPr>
        <p:txBody>
          <a:bodyPr>
            <a:normAutofit/>
          </a:bodyPr>
          <a:lstStyle/>
          <a:p>
            <a:pPr marL="0" indent="0" algn="ctr">
              <a:buNone/>
            </a:pPr>
            <a:endParaRPr lang="en-US" b="1" dirty="0"/>
          </a:p>
          <a:p>
            <a:pPr marL="0" indent="0" algn="ctr">
              <a:buNone/>
            </a:pPr>
            <a:endParaRPr lang="en-US" dirty="0"/>
          </a:p>
          <a:p>
            <a:pPr marL="0" indent="0" algn="ctr">
              <a:buNone/>
            </a:pPr>
            <a:endParaRPr lang="en-US" sz="1000" dirty="0"/>
          </a:p>
          <a:p>
            <a:pPr marL="0" indent="0" algn="ctr">
              <a:buNone/>
            </a:pPr>
            <a:r>
              <a:rPr lang="en-US" dirty="0"/>
              <a:t>Brad Alford</a:t>
            </a:r>
          </a:p>
          <a:p>
            <a:pPr marL="0" indent="0" algn="ctr">
              <a:buNone/>
            </a:pPr>
            <a:r>
              <a:rPr lang="en-US" dirty="0"/>
              <a:t>Director of Sports and Championships</a:t>
            </a:r>
          </a:p>
          <a:p>
            <a:pPr marL="0" indent="0" algn="ctr">
              <a:buNone/>
            </a:pPr>
            <a:endParaRPr lang="en-US" sz="1000" dirty="0"/>
          </a:p>
        </p:txBody>
      </p:sp>
      <p:pic>
        <p:nvPicPr>
          <p:cNvPr id="4" name="Picture 3">
            <a:extLst>
              <a:ext uri="{FF2B5EF4-FFF2-40B4-BE49-F238E27FC236}">
                <a16:creationId xmlns:a16="http://schemas.microsoft.com/office/drawing/2014/main" id="{76328966-F671-1B41-9DF1-B517BBD0C0DE}"/>
              </a:ext>
            </a:extLst>
          </p:cNvPr>
          <p:cNvPicPr>
            <a:picLocks noChangeAspect="1"/>
          </p:cNvPicPr>
          <p:nvPr/>
        </p:nvPicPr>
        <p:blipFill>
          <a:blip r:embed="rId2"/>
          <a:stretch>
            <a:fillRect/>
          </a:stretch>
        </p:blipFill>
        <p:spPr>
          <a:xfrm>
            <a:off x="3690730" y="1977668"/>
            <a:ext cx="1762539" cy="2409547"/>
          </a:xfrm>
          <a:prstGeom prst="rect">
            <a:avLst/>
          </a:prstGeom>
        </p:spPr>
      </p:pic>
    </p:spTree>
    <p:extLst>
      <p:ext uri="{BB962C8B-B14F-4D97-AF65-F5344CB8AC3E}">
        <p14:creationId xmlns:p14="http://schemas.microsoft.com/office/powerpoint/2010/main" val="33128612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dirty="0"/>
              <a:t>Mission/Vision</a:t>
            </a:r>
          </a:p>
        </p:txBody>
      </p:sp>
      <p:sp>
        <p:nvSpPr>
          <p:cNvPr id="2" name="Content Placeholder 1"/>
          <p:cNvSpPr>
            <a:spLocks noGrp="1"/>
          </p:cNvSpPr>
          <p:nvPr>
            <p:ph idx="1"/>
          </p:nvPr>
        </p:nvSpPr>
        <p:spPr/>
        <p:txBody>
          <a:bodyPr>
            <a:normAutofit/>
          </a:bodyPr>
          <a:lstStyle/>
          <a:p>
            <a:pPr marL="0" indent="0">
              <a:buNone/>
            </a:pPr>
            <a:r>
              <a:rPr lang="en-US" b="1" dirty="0"/>
              <a:t>Mission</a:t>
            </a:r>
          </a:p>
          <a:p>
            <a:pPr lvl="1"/>
            <a:r>
              <a:rPr lang="en-US" dirty="0"/>
              <a:t>To provide governance and leadership for interscholastic athletic programs in North Carolina that support and enrich the educational experience of students</a:t>
            </a:r>
          </a:p>
          <a:p>
            <a:endParaRPr lang="en-US" dirty="0"/>
          </a:p>
          <a:p>
            <a:pPr marL="0" indent="0">
              <a:buNone/>
            </a:pPr>
            <a:r>
              <a:rPr lang="en-US" b="1" dirty="0"/>
              <a:t>Vision</a:t>
            </a:r>
          </a:p>
          <a:p>
            <a:pPr lvl="1"/>
            <a:r>
              <a:rPr lang="en-US" dirty="0"/>
              <a:t>To be the national model for developing and inspiring greatness through interscholastic athletic experiences</a:t>
            </a:r>
          </a:p>
          <a:p>
            <a:endParaRPr lang="en-US" dirty="0"/>
          </a:p>
        </p:txBody>
      </p:sp>
    </p:spTree>
    <p:extLst>
      <p:ext uri="{BB962C8B-B14F-4D97-AF65-F5344CB8AC3E}">
        <p14:creationId xmlns:p14="http://schemas.microsoft.com/office/powerpoint/2010/main" val="26999990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p:nvPr>
        </p:nvSpPr>
        <p:spPr>
          <a:xfrm>
            <a:off x="642396" y="795129"/>
            <a:ext cx="7769505" cy="4638261"/>
          </a:xfrm>
        </p:spPr>
        <p:txBody>
          <a:bodyPr>
            <a:normAutofit fontScale="90000"/>
          </a:bodyPr>
          <a:lstStyle/>
          <a:p>
            <a:pPr>
              <a:defRPr/>
            </a:pPr>
            <a:r>
              <a:rPr lang="en-US" b="1" dirty="0">
                <a:latin typeface="+mn-lt"/>
              </a:rPr>
              <a:t>Golf Specific Changes</a:t>
            </a:r>
            <a:br>
              <a:rPr lang="en-US" b="1" dirty="0">
                <a:latin typeface="+mn-lt"/>
              </a:rPr>
            </a:br>
            <a:r>
              <a:rPr lang="en-US" b="1" dirty="0">
                <a:latin typeface="+mn-lt"/>
              </a:rPr>
              <a:t>General Changes</a:t>
            </a:r>
            <a:br>
              <a:rPr lang="en-US" b="1" dirty="0">
                <a:latin typeface="+mn-lt"/>
              </a:rPr>
            </a:br>
            <a:r>
              <a:rPr lang="en-US" b="1" dirty="0">
                <a:latin typeface="+mn-lt"/>
              </a:rPr>
              <a:t>Important Information</a:t>
            </a:r>
            <a:br>
              <a:rPr lang="en-US" b="1" dirty="0">
                <a:latin typeface="+mn-lt"/>
              </a:rPr>
            </a:br>
            <a:r>
              <a:rPr lang="en-US" b="1" dirty="0">
                <a:latin typeface="+mn-lt"/>
              </a:rPr>
              <a:t>Eligibility and Compliance</a:t>
            </a:r>
            <a:br>
              <a:rPr lang="en-US" b="1" dirty="0">
                <a:latin typeface="+mn-lt"/>
              </a:rPr>
            </a:br>
            <a:endParaRPr lang="en-US" b="1" dirty="0">
              <a:latin typeface="+mn-lt"/>
            </a:endParaRPr>
          </a:p>
        </p:txBody>
      </p:sp>
    </p:spTree>
    <p:extLst>
      <p:ext uri="{BB962C8B-B14F-4D97-AF65-F5344CB8AC3E}">
        <p14:creationId xmlns:p14="http://schemas.microsoft.com/office/powerpoint/2010/main" val="39527273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A8FAA-3886-4F4D-81E3-6C459AA1F3A3}"/>
              </a:ext>
            </a:extLst>
          </p:cNvPr>
          <p:cNvSpPr>
            <a:spLocks noGrp="1"/>
          </p:cNvSpPr>
          <p:nvPr>
            <p:ph type="title"/>
          </p:nvPr>
        </p:nvSpPr>
        <p:spPr/>
        <p:txBody>
          <a:bodyPr/>
          <a:lstStyle/>
          <a:p>
            <a:pPr algn="ctr"/>
            <a:r>
              <a:rPr lang="en-US" b="1" dirty="0"/>
              <a:t>Golf Specific Changes</a:t>
            </a:r>
          </a:p>
        </p:txBody>
      </p:sp>
      <p:sp>
        <p:nvSpPr>
          <p:cNvPr id="3" name="Content Placeholder 2">
            <a:extLst>
              <a:ext uri="{FF2B5EF4-FFF2-40B4-BE49-F238E27FC236}">
                <a16:creationId xmlns:a16="http://schemas.microsoft.com/office/drawing/2014/main" id="{6D5375C4-4F11-BE46-AA6F-AED704126F37}"/>
              </a:ext>
            </a:extLst>
          </p:cNvPr>
          <p:cNvSpPr>
            <a:spLocks noGrp="1"/>
          </p:cNvSpPr>
          <p:nvPr>
            <p:ph idx="1"/>
          </p:nvPr>
        </p:nvSpPr>
        <p:spPr/>
        <p:txBody>
          <a:bodyPr/>
          <a:lstStyle/>
          <a:p>
            <a:pPr marL="0" indent="0">
              <a:buNone/>
            </a:pPr>
            <a:r>
              <a:rPr lang="en-US" b="1" dirty="0"/>
              <a:t>Men’s Golf</a:t>
            </a:r>
          </a:p>
          <a:p>
            <a:pPr lvl="1"/>
            <a:r>
              <a:rPr lang="en-US" dirty="0"/>
              <a:t>Changed the state championship date of men’s golf to always occur the Monday/Tuesday following Mother’s Day.</a:t>
            </a:r>
          </a:p>
        </p:txBody>
      </p:sp>
    </p:spTree>
    <p:extLst>
      <p:ext uri="{BB962C8B-B14F-4D97-AF65-F5344CB8AC3E}">
        <p14:creationId xmlns:p14="http://schemas.microsoft.com/office/powerpoint/2010/main" val="40395304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883" y="1348134"/>
            <a:ext cx="7886700" cy="994172"/>
          </a:xfrm>
        </p:spPr>
        <p:txBody>
          <a:bodyPr>
            <a:normAutofit fontScale="90000"/>
          </a:bodyPr>
          <a:lstStyle/>
          <a:p>
            <a:br>
              <a:rPr lang="en-US" sz="2400" b="1" dirty="0">
                <a:latin typeface="+mn-lt"/>
              </a:rPr>
            </a:br>
            <a:br>
              <a:rPr lang="en-US" sz="2400" b="1" dirty="0">
                <a:latin typeface="+mn-lt"/>
              </a:rPr>
            </a:br>
            <a:r>
              <a:rPr lang="en-US" sz="3100" b="1" dirty="0">
                <a:latin typeface="+mn-lt"/>
              </a:rPr>
              <a:t>Calendar</a:t>
            </a:r>
            <a:br>
              <a:rPr lang="en-US" sz="2400" b="1" dirty="0">
                <a:latin typeface="+mn-lt"/>
              </a:rPr>
            </a:br>
            <a:endParaRPr lang="en-US" sz="2400" b="1" dirty="0">
              <a:latin typeface="+mn-lt"/>
            </a:endParaRPr>
          </a:p>
        </p:txBody>
      </p:sp>
      <p:sp>
        <p:nvSpPr>
          <p:cNvPr id="3" name="Text Placeholder 2"/>
          <p:cNvSpPr>
            <a:spLocks noGrp="1"/>
          </p:cNvSpPr>
          <p:nvPr>
            <p:ph type="body" idx="1"/>
          </p:nvPr>
        </p:nvSpPr>
        <p:spPr>
          <a:xfrm>
            <a:off x="2879806" y="2420892"/>
            <a:ext cx="2292861" cy="305411"/>
          </a:xfrm>
        </p:spPr>
        <p:txBody>
          <a:bodyPr>
            <a:normAutofit fontScale="70000" lnSpcReduction="20000"/>
          </a:bodyPr>
          <a:lstStyle/>
          <a:p>
            <a:pPr algn="ctr"/>
            <a:r>
              <a:rPr lang="en-US" dirty="0"/>
              <a:t>Women’s Season</a:t>
            </a:r>
          </a:p>
        </p:txBody>
      </p:sp>
      <p:sp>
        <p:nvSpPr>
          <p:cNvPr id="4" name="Content Placeholder 3"/>
          <p:cNvSpPr>
            <a:spLocks noGrp="1"/>
          </p:cNvSpPr>
          <p:nvPr>
            <p:ph sz="half" idx="2"/>
          </p:nvPr>
        </p:nvSpPr>
        <p:spPr>
          <a:xfrm>
            <a:off x="629842" y="2796209"/>
            <a:ext cx="7790741" cy="3326294"/>
          </a:xfrm>
        </p:spPr>
        <p:txBody>
          <a:bodyPr>
            <a:noAutofit/>
          </a:bodyPr>
          <a:lstStyle/>
          <a:p>
            <a:pPr marL="0" lvl="1" indent="0">
              <a:buNone/>
            </a:pPr>
            <a:r>
              <a:rPr lang="en-US" sz="1050" b="1" dirty="0"/>
              <a:t>	Start:</a:t>
            </a:r>
            <a:r>
              <a:rPr lang="en-US" sz="1050" dirty="0"/>
              <a:t>		Monday, July 30		 	Wednesday, February 13</a:t>
            </a:r>
          </a:p>
          <a:p>
            <a:pPr marL="0" lvl="1" indent="0">
              <a:buNone/>
            </a:pPr>
            <a:endParaRPr lang="en-US" sz="1050" dirty="0"/>
          </a:p>
          <a:p>
            <a:pPr marL="0" indent="0">
              <a:buNone/>
            </a:pPr>
            <a:r>
              <a:rPr lang="en-US" sz="1050" b="1" dirty="0"/>
              <a:t>	1</a:t>
            </a:r>
            <a:r>
              <a:rPr lang="en-US" sz="1050" b="1" baseline="30000" dirty="0"/>
              <a:t>st</a:t>
            </a:r>
            <a:r>
              <a:rPr lang="en-US" sz="1050" b="1" dirty="0"/>
              <a:t> Contest:	</a:t>
            </a:r>
            <a:r>
              <a:rPr lang="en-US" sz="1050" dirty="0"/>
              <a:t>	Monday, August 13		Wednesday, February 27</a:t>
            </a:r>
          </a:p>
          <a:p>
            <a:pPr marL="0" indent="0">
              <a:buNone/>
            </a:pPr>
            <a:endParaRPr lang="en-US" sz="1050" dirty="0"/>
          </a:p>
          <a:p>
            <a:pPr marL="0" indent="0">
              <a:buNone/>
            </a:pPr>
            <a:r>
              <a:rPr lang="en-US" sz="1050" b="1" dirty="0"/>
              <a:t>	Regional  Entry Deadline:	</a:t>
            </a:r>
            <a:r>
              <a:rPr lang="en-US" sz="1050" dirty="0"/>
              <a:t>Wednesday, October 10  		Wednesday, May 1</a:t>
            </a:r>
          </a:p>
          <a:p>
            <a:pPr marL="0" indent="0">
              <a:buNone/>
            </a:pPr>
            <a:r>
              <a:rPr lang="en-US" sz="1050" dirty="0"/>
              <a:t>			</a:t>
            </a:r>
            <a:r>
              <a:rPr lang="en-US" sz="1050" i="1" dirty="0"/>
              <a:t>3:00 p.m.			3:00 p.m.</a:t>
            </a:r>
            <a:r>
              <a:rPr lang="en-US" sz="1050" b="1" dirty="0"/>
              <a:t>	</a:t>
            </a:r>
          </a:p>
          <a:p>
            <a:pPr marL="0" indent="0">
              <a:buNone/>
            </a:pPr>
            <a:r>
              <a:rPr lang="en-US" sz="1050" b="1" dirty="0"/>
              <a:t>	Playoff Dates:</a:t>
            </a:r>
            <a:r>
              <a:rPr lang="en-US" sz="1050" dirty="0"/>
              <a:t>			     </a:t>
            </a:r>
          </a:p>
          <a:p>
            <a:pPr marL="0" indent="0">
              <a:buNone/>
            </a:pPr>
            <a:r>
              <a:rPr lang="en-US" sz="1050" b="1" dirty="0"/>
              <a:t>	       Regionals:		</a:t>
            </a:r>
            <a:r>
              <a:rPr lang="en-US" sz="1050" dirty="0"/>
              <a:t>Monday or Tuesday, October 15 or 16	Monday or Tuesday, May 6 or 7</a:t>
            </a:r>
          </a:p>
          <a:p>
            <a:pPr marL="0" indent="0">
              <a:buNone/>
            </a:pPr>
            <a:r>
              <a:rPr lang="en-US" sz="1050" b="1" dirty="0"/>
              <a:t>	       State Championships:	</a:t>
            </a:r>
            <a:r>
              <a:rPr lang="en-US" sz="1050" dirty="0"/>
              <a:t>Monday and Tuesday, October 22-23	Monday and Tuesday, May 13-14</a:t>
            </a:r>
          </a:p>
        </p:txBody>
      </p:sp>
      <p:sp>
        <p:nvSpPr>
          <p:cNvPr id="5" name="Text Placeholder 4"/>
          <p:cNvSpPr>
            <a:spLocks noGrp="1"/>
          </p:cNvSpPr>
          <p:nvPr>
            <p:ph type="body" sz="quarter" idx="3"/>
          </p:nvPr>
        </p:nvSpPr>
        <p:spPr>
          <a:xfrm>
            <a:off x="5716992" y="2412212"/>
            <a:ext cx="2291788" cy="314091"/>
          </a:xfrm>
        </p:spPr>
        <p:txBody>
          <a:bodyPr>
            <a:normAutofit fontScale="70000" lnSpcReduction="20000"/>
          </a:bodyPr>
          <a:lstStyle/>
          <a:p>
            <a:pPr algn="ctr"/>
            <a:r>
              <a:rPr lang="en-US" dirty="0"/>
              <a:t> Men’s Season</a:t>
            </a:r>
          </a:p>
        </p:txBody>
      </p:sp>
      <p:sp>
        <p:nvSpPr>
          <p:cNvPr id="6" name="Title 1">
            <a:extLst>
              <a:ext uri="{FF2B5EF4-FFF2-40B4-BE49-F238E27FC236}">
                <a16:creationId xmlns:a16="http://schemas.microsoft.com/office/drawing/2014/main" id="{790E3E8E-44B2-3D43-ABE9-86F4E384242F}"/>
              </a:ext>
            </a:extLst>
          </p:cNvPr>
          <p:cNvSpPr txBox="1">
            <a:spLocks/>
          </p:cNvSpPr>
          <p:nvPr/>
        </p:nvSpPr>
        <p:spPr>
          <a:xfrm>
            <a:off x="628650" y="405893"/>
            <a:ext cx="7886700" cy="128479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a:t>Golf </a:t>
            </a:r>
            <a:r>
              <a:rPr lang="en-US" b="1" dirty="0"/>
              <a:t>Specific Changes</a:t>
            </a:r>
          </a:p>
        </p:txBody>
      </p:sp>
    </p:spTree>
    <p:extLst>
      <p:ext uri="{BB962C8B-B14F-4D97-AF65-F5344CB8AC3E}">
        <p14:creationId xmlns:p14="http://schemas.microsoft.com/office/powerpoint/2010/main" val="39676177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A8FAA-3886-4F4D-81E3-6C459AA1F3A3}"/>
              </a:ext>
            </a:extLst>
          </p:cNvPr>
          <p:cNvSpPr>
            <a:spLocks noGrp="1"/>
          </p:cNvSpPr>
          <p:nvPr>
            <p:ph type="title"/>
          </p:nvPr>
        </p:nvSpPr>
        <p:spPr/>
        <p:txBody>
          <a:bodyPr/>
          <a:lstStyle/>
          <a:p>
            <a:pPr algn="ctr"/>
            <a:r>
              <a:rPr lang="en-US" b="1" dirty="0"/>
              <a:t>General Changes</a:t>
            </a:r>
          </a:p>
        </p:txBody>
      </p:sp>
      <p:sp>
        <p:nvSpPr>
          <p:cNvPr id="3" name="Content Placeholder 2">
            <a:extLst>
              <a:ext uri="{FF2B5EF4-FFF2-40B4-BE49-F238E27FC236}">
                <a16:creationId xmlns:a16="http://schemas.microsoft.com/office/drawing/2014/main" id="{6D5375C4-4F11-BE46-AA6F-AED704126F37}"/>
              </a:ext>
            </a:extLst>
          </p:cNvPr>
          <p:cNvSpPr>
            <a:spLocks noGrp="1"/>
          </p:cNvSpPr>
          <p:nvPr>
            <p:ph idx="1"/>
          </p:nvPr>
        </p:nvSpPr>
        <p:spPr/>
        <p:txBody>
          <a:bodyPr>
            <a:normAutofit/>
          </a:bodyPr>
          <a:lstStyle/>
          <a:p>
            <a:pPr marL="0" indent="0">
              <a:buNone/>
            </a:pPr>
            <a:r>
              <a:rPr lang="en-US" b="1" dirty="0"/>
              <a:t>Transfer Policy</a:t>
            </a:r>
            <a:endParaRPr lang="en-US" dirty="0"/>
          </a:p>
          <a:p>
            <a:pPr lvl="1"/>
            <a:r>
              <a:rPr lang="en-US" dirty="0"/>
              <a:t>Added language to the Transfer Policy allowing Staff to review all Transfer Certification requests.</a:t>
            </a:r>
          </a:p>
          <a:p>
            <a:pPr lvl="2"/>
            <a:r>
              <a:rPr lang="en-US" dirty="0"/>
              <a:t>“Absent mutual agreement, and in consideration of the above, exceptions for immediate athletic eligibility for transfers from one LEA to a different LEA will first be considered by the NCHSAA Staff, then by the NCHSAA Transfer Committee, if necessary.”</a:t>
            </a:r>
          </a:p>
          <a:p>
            <a:endParaRPr lang="en-US" dirty="0"/>
          </a:p>
        </p:txBody>
      </p:sp>
    </p:spTree>
    <p:extLst>
      <p:ext uri="{BB962C8B-B14F-4D97-AF65-F5344CB8AC3E}">
        <p14:creationId xmlns:p14="http://schemas.microsoft.com/office/powerpoint/2010/main" val="22353582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A8FAA-3886-4F4D-81E3-6C459AA1F3A3}"/>
              </a:ext>
            </a:extLst>
          </p:cNvPr>
          <p:cNvSpPr>
            <a:spLocks noGrp="1"/>
          </p:cNvSpPr>
          <p:nvPr>
            <p:ph type="title"/>
          </p:nvPr>
        </p:nvSpPr>
        <p:spPr/>
        <p:txBody>
          <a:bodyPr/>
          <a:lstStyle/>
          <a:p>
            <a:pPr algn="ctr"/>
            <a:r>
              <a:rPr lang="en-US" b="1" dirty="0"/>
              <a:t>General Changes</a:t>
            </a:r>
          </a:p>
        </p:txBody>
      </p:sp>
      <p:sp>
        <p:nvSpPr>
          <p:cNvPr id="3" name="Content Placeholder 2">
            <a:extLst>
              <a:ext uri="{FF2B5EF4-FFF2-40B4-BE49-F238E27FC236}">
                <a16:creationId xmlns:a16="http://schemas.microsoft.com/office/drawing/2014/main" id="{6D5375C4-4F11-BE46-AA6F-AED704126F37}"/>
              </a:ext>
            </a:extLst>
          </p:cNvPr>
          <p:cNvSpPr>
            <a:spLocks noGrp="1"/>
          </p:cNvSpPr>
          <p:nvPr>
            <p:ph idx="1"/>
          </p:nvPr>
        </p:nvSpPr>
        <p:spPr/>
        <p:txBody>
          <a:bodyPr>
            <a:normAutofit/>
          </a:bodyPr>
          <a:lstStyle/>
          <a:p>
            <a:pPr marL="0" indent="0">
              <a:buNone/>
            </a:pPr>
            <a:r>
              <a:rPr lang="en-US" b="1" dirty="0"/>
              <a:t>Amateur Rule</a:t>
            </a:r>
            <a:endParaRPr lang="en-US" dirty="0"/>
          </a:p>
          <a:p>
            <a:pPr lvl="1"/>
            <a:r>
              <a:rPr lang="en-US" dirty="0"/>
              <a:t>Acceptance of money or a forbidden award will cause an athlete to lose athletic eligibility in all sports for 365 days.</a:t>
            </a:r>
          </a:p>
          <a:p>
            <a:endParaRPr lang="en-US" dirty="0"/>
          </a:p>
        </p:txBody>
      </p:sp>
    </p:spTree>
    <p:extLst>
      <p:ext uri="{BB962C8B-B14F-4D97-AF65-F5344CB8AC3E}">
        <p14:creationId xmlns:p14="http://schemas.microsoft.com/office/powerpoint/2010/main" val="11693422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A8FAA-3886-4F4D-81E3-6C459AA1F3A3}"/>
              </a:ext>
            </a:extLst>
          </p:cNvPr>
          <p:cNvSpPr>
            <a:spLocks noGrp="1"/>
          </p:cNvSpPr>
          <p:nvPr>
            <p:ph type="title"/>
          </p:nvPr>
        </p:nvSpPr>
        <p:spPr/>
        <p:txBody>
          <a:bodyPr/>
          <a:lstStyle/>
          <a:p>
            <a:pPr algn="ctr"/>
            <a:r>
              <a:rPr lang="en-US" b="1" dirty="0"/>
              <a:t>General Changes</a:t>
            </a:r>
          </a:p>
        </p:txBody>
      </p:sp>
      <p:sp>
        <p:nvSpPr>
          <p:cNvPr id="3" name="Content Placeholder 2">
            <a:extLst>
              <a:ext uri="{FF2B5EF4-FFF2-40B4-BE49-F238E27FC236}">
                <a16:creationId xmlns:a16="http://schemas.microsoft.com/office/drawing/2014/main" id="{6D5375C4-4F11-BE46-AA6F-AED704126F37}"/>
              </a:ext>
            </a:extLst>
          </p:cNvPr>
          <p:cNvSpPr>
            <a:spLocks noGrp="1"/>
          </p:cNvSpPr>
          <p:nvPr>
            <p:ph idx="1"/>
          </p:nvPr>
        </p:nvSpPr>
        <p:spPr/>
        <p:txBody>
          <a:bodyPr>
            <a:normAutofit/>
          </a:bodyPr>
          <a:lstStyle/>
          <a:p>
            <a:pPr marL="0" indent="0">
              <a:buNone/>
            </a:pPr>
            <a:r>
              <a:rPr lang="en-US" b="1" dirty="0"/>
              <a:t>Sportsmanship/Ejection Policy </a:t>
            </a:r>
          </a:p>
          <a:p>
            <a:pPr lvl="1"/>
            <a:r>
              <a:rPr lang="en-US" dirty="0"/>
              <a:t>Added language to 2.4.2 (f)</a:t>
            </a:r>
          </a:p>
          <a:p>
            <a:pPr lvl="2"/>
            <a:r>
              <a:rPr lang="en-US" dirty="0"/>
              <a:t>“The NCHSAA will have zero tolerance within the confines of an NCHSAA event for the following: profanity of any kind, inappropriate language, racial or ethnic slurs, sexist or homophobic language”.</a:t>
            </a:r>
          </a:p>
          <a:p>
            <a:endParaRPr lang="en-US" dirty="0"/>
          </a:p>
        </p:txBody>
      </p:sp>
    </p:spTree>
    <p:extLst>
      <p:ext uri="{BB962C8B-B14F-4D97-AF65-F5344CB8AC3E}">
        <p14:creationId xmlns:p14="http://schemas.microsoft.com/office/powerpoint/2010/main" val="34827245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A8FAA-3886-4F4D-81E3-6C459AA1F3A3}"/>
              </a:ext>
            </a:extLst>
          </p:cNvPr>
          <p:cNvSpPr>
            <a:spLocks noGrp="1"/>
          </p:cNvSpPr>
          <p:nvPr>
            <p:ph type="title"/>
          </p:nvPr>
        </p:nvSpPr>
        <p:spPr/>
        <p:txBody>
          <a:bodyPr/>
          <a:lstStyle/>
          <a:p>
            <a:pPr algn="ctr"/>
            <a:r>
              <a:rPr lang="en-US" b="1" dirty="0"/>
              <a:t>General Changes</a:t>
            </a:r>
          </a:p>
        </p:txBody>
      </p:sp>
      <p:sp>
        <p:nvSpPr>
          <p:cNvPr id="3" name="Content Placeholder 2">
            <a:extLst>
              <a:ext uri="{FF2B5EF4-FFF2-40B4-BE49-F238E27FC236}">
                <a16:creationId xmlns:a16="http://schemas.microsoft.com/office/drawing/2014/main" id="{6D5375C4-4F11-BE46-AA6F-AED704126F37}"/>
              </a:ext>
            </a:extLst>
          </p:cNvPr>
          <p:cNvSpPr>
            <a:spLocks noGrp="1"/>
          </p:cNvSpPr>
          <p:nvPr>
            <p:ph idx="1"/>
          </p:nvPr>
        </p:nvSpPr>
        <p:spPr/>
        <p:txBody>
          <a:bodyPr>
            <a:normAutofit/>
          </a:bodyPr>
          <a:lstStyle/>
          <a:p>
            <a:pPr marL="0" indent="0">
              <a:buNone/>
            </a:pPr>
            <a:r>
              <a:rPr lang="en-US" b="1" dirty="0"/>
              <a:t>Sportsmanship/Ejection Policy Penalties</a:t>
            </a:r>
          </a:p>
          <a:p>
            <a:pPr lvl="1"/>
            <a:r>
              <a:rPr lang="en-US" dirty="0"/>
              <a:t>Added “coaches” to 2.4.3 (c)</a:t>
            </a:r>
          </a:p>
          <a:p>
            <a:pPr lvl="2"/>
            <a:r>
              <a:rPr lang="en-US" dirty="0"/>
              <a:t>“Players or </a:t>
            </a:r>
            <a:r>
              <a:rPr lang="en-US" u="sng" dirty="0"/>
              <a:t>coaches</a:t>
            </a:r>
            <a:r>
              <a:rPr lang="en-US" dirty="0"/>
              <a:t> receiving two ejections for unacceptable behavior as defined above will be suspended from all sports for the remainder of that sport season.”</a:t>
            </a:r>
          </a:p>
          <a:p>
            <a:endParaRPr lang="en-US" dirty="0"/>
          </a:p>
        </p:txBody>
      </p:sp>
    </p:spTree>
    <p:extLst>
      <p:ext uri="{BB962C8B-B14F-4D97-AF65-F5344CB8AC3E}">
        <p14:creationId xmlns:p14="http://schemas.microsoft.com/office/powerpoint/2010/main" val="8089083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A8FAA-3886-4F4D-81E3-6C459AA1F3A3}"/>
              </a:ext>
            </a:extLst>
          </p:cNvPr>
          <p:cNvSpPr>
            <a:spLocks noGrp="1"/>
          </p:cNvSpPr>
          <p:nvPr>
            <p:ph type="title"/>
          </p:nvPr>
        </p:nvSpPr>
        <p:spPr/>
        <p:txBody>
          <a:bodyPr/>
          <a:lstStyle/>
          <a:p>
            <a:pPr algn="ctr"/>
            <a:r>
              <a:rPr lang="en-US" b="1" dirty="0"/>
              <a:t>General Changes</a:t>
            </a:r>
          </a:p>
        </p:txBody>
      </p:sp>
      <p:sp>
        <p:nvSpPr>
          <p:cNvPr id="3" name="Content Placeholder 2">
            <a:extLst>
              <a:ext uri="{FF2B5EF4-FFF2-40B4-BE49-F238E27FC236}">
                <a16:creationId xmlns:a16="http://schemas.microsoft.com/office/drawing/2014/main" id="{6D5375C4-4F11-BE46-AA6F-AED704126F37}"/>
              </a:ext>
            </a:extLst>
          </p:cNvPr>
          <p:cNvSpPr>
            <a:spLocks noGrp="1"/>
          </p:cNvSpPr>
          <p:nvPr>
            <p:ph idx="1"/>
          </p:nvPr>
        </p:nvSpPr>
        <p:spPr/>
        <p:txBody>
          <a:bodyPr>
            <a:normAutofit/>
          </a:bodyPr>
          <a:lstStyle/>
          <a:p>
            <a:pPr marL="0" indent="0">
              <a:buNone/>
            </a:pPr>
            <a:r>
              <a:rPr lang="en-US" b="1" dirty="0"/>
              <a:t>Scrimmages/Ejections Report</a:t>
            </a:r>
            <a:endParaRPr lang="en-US" dirty="0"/>
          </a:p>
          <a:p>
            <a:pPr lvl="1"/>
            <a:r>
              <a:rPr lang="en-US" dirty="0"/>
              <a:t>Ejections in pre-season scrimmages now requires:</a:t>
            </a:r>
          </a:p>
          <a:p>
            <a:pPr lvl="2"/>
            <a:r>
              <a:rPr lang="en-US" dirty="0"/>
              <a:t>Coach/player suspended from the remainder of the scrimmage – inclusive of multiple scrimmage events on same day (jamboree)</a:t>
            </a:r>
          </a:p>
          <a:p>
            <a:pPr marL="914400" lvl="2" indent="0">
              <a:buNone/>
            </a:pPr>
            <a:endParaRPr lang="en-US" dirty="0"/>
          </a:p>
          <a:p>
            <a:pPr lvl="2"/>
            <a:r>
              <a:rPr lang="en-US" dirty="0"/>
              <a:t>Player must complete the NFHS “Sportsmanship” course before being eligible to compete in next scrimmage/contest</a:t>
            </a:r>
          </a:p>
          <a:p>
            <a:pPr marL="914400" lvl="2" indent="0">
              <a:buNone/>
            </a:pPr>
            <a:endParaRPr lang="en-US" dirty="0"/>
          </a:p>
          <a:p>
            <a:pPr lvl="2"/>
            <a:r>
              <a:rPr lang="en-US" dirty="0"/>
              <a:t>Head Coach must complete the NFHS “Teaching and Modeling Behavior” course before being eligible to compete in next scrimmage/contest</a:t>
            </a:r>
          </a:p>
          <a:p>
            <a:pPr marL="914400" lvl="2" indent="0">
              <a:buNone/>
            </a:pPr>
            <a:endParaRPr lang="en-US" dirty="0"/>
          </a:p>
        </p:txBody>
      </p:sp>
    </p:spTree>
    <p:extLst>
      <p:ext uri="{BB962C8B-B14F-4D97-AF65-F5344CB8AC3E}">
        <p14:creationId xmlns:p14="http://schemas.microsoft.com/office/powerpoint/2010/main" val="26562060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A8FAA-3886-4F4D-81E3-6C459AA1F3A3}"/>
              </a:ext>
            </a:extLst>
          </p:cNvPr>
          <p:cNvSpPr>
            <a:spLocks noGrp="1"/>
          </p:cNvSpPr>
          <p:nvPr>
            <p:ph type="title"/>
          </p:nvPr>
        </p:nvSpPr>
        <p:spPr/>
        <p:txBody>
          <a:bodyPr/>
          <a:lstStyle/>
          <a:p>
            <a:pPr algn="ctr"/>
            <a:r>
              <a:rPr lang="en-US" b="1" dirty="0"/>
              <a:t>General Changes</a:t>
            </a:r>
          </a:p>
        </p:txBody>
      </p:sp>
      <p:sp>
        <p:nvSpPr>
          <p:cNvPr id="3" name="Content Placeholder 2">
            <a:extLst>
              <a:ext uri="{FF2B5EF4-FFF2-40B4-BE49-F238E27FC236}">
                <a16:creationId xmlns:a16="http://schemas.microsoft.com/office/drawing/2014/main" id="{6D5375C4-4F11-BE46-AA6F-AED704126F37}"/>
              </a:ext>
            </a:extLst>
          </p:cNvPr>
          <p:cNvSpPr>
            <a:spLocks noGrp="1"/>
          </p:cNvSpPr>
          <p:nvPr>
            <p:ph idx="1"/>
          </p:nvPr>
        </p:nvSpPr>
        <p:spPr/>
        <p:txBody>
          <a:bodyPr>
            <a:normAutofit/>
          </a:bodyPr>
          <a:lstStyle/>
          <a:p>
            <a:pPr marL="0" indent="0">
              <a:buNone/>
            </a:pPr>
            <a:r>
              <a:rPr lang="en-US" b="1" dirty="0"/>
              <a:t>Video Review for Ejections</a:t>
            </a:r>
            <a:endParaRPr lang="en-US" dirty="0"/>
          </a:p>
          <a:p>
            <a:pPr lvl="1"/>
            <a:r>
              <a:rPr lang="en-US" dirty="0"/>
              <a:t>When available, NCHSAA staff may utilize video to invoke ejections/sanctions not reported by game officials.</a:t>
            </a:r>
          </a:p>
          <a:p>
            <a:pPr lvl="1"/>
            <a:endParaRPr lang="en-US" dirty="0"/>
          </a:p>
          <a:p>
            <a:pPr lvl="1"/>
            <a:r>
              <a:rPr lang="en-US" dirty="0"/>
              <a:t>Video clips to be presented for committee review within two (2) business days of the contest.</a:t>
            </a:r>
          </a:p>
          <a:p>
            <a:endParaRPr lang="en-US" dirty="0"/>
          </a:p>
        </p:txBody>
      </p:sp>
    </p:spTree>
    <p:extLst>
      <p:ext uri="{BB962C8B-B14F-4D97-AF65-F5344CB8AC3E}">
        <p14:creationId xmlns:p14="http://schemas.microsoft.com/office/powerpoint/2010/main" val="1206200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A8FAA-3886-4F4D-81E3-6C459AA1F3A3}"/>
              </a:ext>
            </a:extLst>
          </p:cNvPr>
          <p:cNvSpPr>
            <a:spLocks noGrp="1"/>
          </p:cNvSpPr>
          <p:nvPr>
            <p:ph type="title"/>
          </p:nvPr>
        </p:nvSpPr>
        <p:spPr/>
        <p:txBody>
          <a:bodyPr/>
          <a:lstStyle/>
          <a:p>
            <a:pPr algn="ctr"/>
            <a:r>
              <a:rPr lang="en-US" b="1" dirty="0"/>
              <a:t>General Changes</a:t>
            </a:r>
          </a:p>
        </p:txBody>
      </p:sp>
      <p:sp>
        <p:nvSpPr>
          <p:cNvPr id="3" name="Content Placeholder 2">
            <a:extLst>
              <a:ext uri="{FF2B5EF4-FFF2-40B4-BE49-F238E27FC236}">
                <a16:creationId xmlns:a16="http://schemas.microsoft.com/office/drawing/2014/main" id="{6D5375C4-4F11-BE46-AA6F-AED704126F37}"/>
              </a:ext>
            </a:extLst>
          </p:cNvPr>
          <p:cNvSpPr>
            <a:spLocks noGrp="1"/>
          </p:cNvSpPr>
          <p:nvPr>
            <p:ph idx="1"/>
          </p:nvPr>
        </p:nvSpPr>
        <p:spPr/>
        <p:txBody>
          <a:bodyPr>
            <a:normAutofit fontScale="62500" lnSpcReduction="20000"/>
          </a:bodyPr>
          <a:lstStyle/>
          <a:p>
            <a:pPr marL="0" indent="0">
              <a:buNone/>
            </a:pPr>
            <a:r>
              <a:rPr lang="en-US" sz="4500" b="1" dirty="0"/>
              <a:t>Return To Play Form</a:t>
            </a:r>
            <a:endParaRPr lang="en-US" sz="4500" dirty="0"/>
          </a:p>
          <a:p>
            <a:pPr lvl="1"/>
            <a:r>
              <a:rPr lang="en-US" sz="3400" dirty="0"/>
              <a:t>If a student participating in an interscholastic athletic activity exhibits signs or symptoms consistent with concussion, the student shall be removed from the activity at that time and shall not be allowed to return to play or practice that day. The student shall not return to play or practice on a subsequent day until the student is evaluated by and receives written clearance for such participation from (i) a </a:t>
            </a:r>
            <a:r>
              <a:rPr lang="en-US" sz="3400" b="1" dirty="0">
                <a:highlight>
                  <a:srgbClr val="FFFF00"/>
                </a:highlight>
              </a:rPr>
              <a:t>physician</a:t>
            </a:r>
            <a:r>
              <a:rPr lang="en-US" sz="3400" dirty="0">
                <a:highlight>
                  <a:srgbClr val="FFFF00"/>
                </a:highlight>
              </a:rPr>
              <a:t> </a:t>
            </a:r>
            <a:r>
              <a:rPr lang="en-US" sz="3400" dirty="0"/>
              <a:t>licensed under Article 1 of Chapter 90 of the General Statutes </a:t>
            </a:r>
            <a:r>
              <a:rPr lang="en-US" sz="3400" dirty="0">
                <a:highlight>
                  <a:srgbClr val="FFFF00"/>
                </a:highlight>
              </a:rPr>
              <a:t>with training in concussion management</a:t>
            </a:r>
            <a:r>
              <a:rPr lang="en-US" sz="3400" dirty="0"/>
              <a:t>, (ii) a </a:t>
            </a:r>
            <a:r>
              <a:rPr lang="en-US" sz="3400" b="1" dirty="0">
                <a:highlight>
                  <a:srgbClr val="FFFF00"/>
                </a:highlight>
              </a:rPr>
              <a:t>neuropsychologist</a:t>
            </a:r>
            <a:r>
              <a:rPr lang="en-US" sz="3400" dirty="0"/>
              <a:t> licensed under Article 18A of Chapter 90 of the General Statutes </a:t>
            </a:r>
            <a:r>
              <a:rPr lang="en-US" sz="3400" dirty="0">
                <a:highlight>
                  <a:srgbClr val="FFFF00"/>
                </a:highlight>
              </a:rPr>
              <a:t>with training in concussion management and working in consultation with a physician </a:t>
            </a:r>
            <a:r>
              <a:rPr lang="en-US" sz="3400" dirty="0"/>
              <a:t>licensed under Article 1 of Chapter 90 of the General Statutes, (iii) an </a:t>
            </a:r>
            <a:r>
              <a:rPr lang="en-US" sz="3400" b="1" dirty="0">
                <a:highlight>
                  <a:srgbClr val="FFFF00"/>
                </a:highlight>
              </a:rPr>
              <a:t>athletic trainer </a:t>
            </a:r>
            <a:r>
              <a:rPr lang="en-US" sz="3400" dirty="0"/>
              <a:t>licensed under Article 34 of Chapter 90 of the General Statutes, (iv) a </a:t>
            </a:r>
            <a:r>
              <a:rPr lang="en-US" sz="3400" b="1" dirty="0">
                <a:highlight>
                  <a:srgbClr val="FFFF00"/>
                </a:highlight>
              </a:rPr>
              <a:t>physician assistant</a:t>
            </a:r>
            <a:r>
              <a:rPr lang="en-US" sz="3400" dirty="0"/>
              <a:t>, consistent with the limitations of G.S. 90-18.1, or (v) a </a:t>
            </a:r>
            <a:r>
              <a:rPr lang="en-US" sz="3400" b="1" dirty="0">
                <a:highlight>
                  <a:srgbClr val="FFFF00"/>
                </a:highlight>
              </a:rPr>
              <a:t>nurse practitioner</a:t>
            </a:r>
            <a:r>
              <a:rPr lang="en-US" sz="3400" dirty="0"/>
              <a:t>, consistent with the limitations of G.S. 90-18.2.</a:t>
            </a:r>
          </a:p>
        </p:txBody>
      </p:sp>
    </p:spTree>
    <p:extLst>
      <p:ext uri="{BB962C8B-B14F-4D97-AF65-F5344CB8AC3E}">
        <p14:creationId xmlns:p14="http://schemas.microsoft.com/office/powerpoint/2010/main" val="34999785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A8FAA-3886-4F4D-81E3-6C459AA1F3A3}"/>
              </a:ext>
            </a:extLst>
          </p:cNvPr>
          <p:cNvSpPr>
            <a:spLocks noGrp="1"/>
          </p:cNvSpPr>
          <p:nvPr>
            <p:ph type="title"/>
          </p:nvPr>
        </p:nvSpPr>
        <p:spPr/>
        <p:txBody>
          <a:bodyPr/>
          <a:lstStyle/>
          <a:p>
            <a:pPr algn="ctr"/>
            <a:r>
              <a:rPr lang="en-US" b="1" dirty="0"/>
              <a:t>General Changes</a:t>
            </a:r>
          </a:p>
        </p:txBody>
      </p:sp>
      <p:sp>
        <p:nvSpPr>
          <p:cNvPr id="3" name="Content Placeholder 2">
            <a:extLst>
              <a:ext uri="{FF2B5EF4-FFF2-40B4-BE49-F238E27FC236}">
                <a16:creationId xmlns:a16="http://schemas.microsoft.com/office/drawing/2014/main" id="{6D5375C4-4F11-BE46-AA6F-AED704126F37}"/>
              </a:ext>
            </a:extLst>
          </p:cNvPr>
          <p:cNvSpPr>
            <a:spLocks noGrp="1"/>
          </p:cNvSpPr>
          <p:nvPr>
            <p:ph idx="1"/>
          </p:nvPr>
        </p:nvSpPr>
        <p:spPr/>
        <p:txBody>
          <a:bodyPr>
            <a:normAutofit/>
          </a:bodyPr>
          <a:lstStyle/>
          <a:p>
            <a:pPr marL="0" indent="0">
              <a:buNone/>
            </a:pPr>
            <a:r>
              <a:rPr lang="en-US" b="1" dirty="0"/>
              <a:t>Return To Play Form</a:t>
            </a:r>
            <a:endParaRPr lang="en-US" dirty="0"/>
          </a:p>
          <a:p>
            <a:pPr lvl="1"/>
            <a:r>
              <a:rPr lang="en-US" dirty="0"/>
              <a:t>NCHSAA recommends a medical physician!</a:t>
            </a:r>
          </a:p>
        </p:txBody>
      </p:sp>
    </p:spTree>
    <p:extLst>
      <p:ext uri="{BB962C8B-B14F-4D97-AF65-F5344CB8AC3E}">
        <p14:creationId xmlns:p14="http://schemas.microsoft.com/office/powerpoint/2010/main" val="12576613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2226469"/>
            <a:ext cx="7800614" cy="3263504"/>
          </a:xfrm>
        </p:spPr>
        <p:txBody>
          <a:bodyPr>
            <a:normAutofit/>
          </a:bodyPr>
          <a:lstStyle/>
          <a:p>
            <a:pPr marL="0" indent="0">
              <a:buNone/>
            </a:pPr>
            <a:r>
              <a:rPr lang="en-US" b="1" dirty="0"/>
              <a:t>Number of Contest</a:t>
            </a:r>
          </a:p>
          <a:p>
            <a:pPr lvl="1"/>
            <a:r>
              <a:rPr lang="en-US" dirty="0"/>
              <a:t>No more than three per week.</a:t>
            </a:r>
          </a:p>
          <a:p>
            <a:pPr marL="0" indent="0">
              <a:buNone/>
            </a:pPr>
            <a:endParaRPr lang="en-US" dirty="0"/>
          </a:p>
          <a:p>
            <a:pPr lvl="1"/>
            <a:r>
              <a:rPr lang="en-US" dirty="0"/>
              <a:t>Individuals are limited to one contest a day.</a:t>
            </a:r>
          </a:p>
          <a:p>
            <a:pPr marL="0" indent="0">
              <a:buNone/>
            </a:pPr>
            <a:endParaRPr lang="en-US" dirty="0"/>
          </a:p>
        </p:txBody>
      </p:sp>
      <p:sp>
        <p:nvSpPr>
          <p:cNvPr id="4" name="Title 1">
            <a:extLst>
              <a:ext uri="{FF2B5EF4-FFF2-40B4-BE49-F238E27FC236}">
                <a16:creationId xmlns:a16="http://schemas.microsoft.com/office/drawing/2014/main" id="{7E25F423-B2AD-934E-B831-FD2A7DA5A3B2}"/>
              </a:ext>
            </a:extLst>
          </p:cNvPr>
          <p:cNvSpPr txBox="1">
            <a:spLocks/>
          </p:cNvSpPr>
          <p:nvPr/>
        </p:nvSpPr>
        <p:spPr>
          <a:xfrm>
            <a:off x="585607" y="386015"/>
            <a:ext cx="7886700" cy="128479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t>Important Information</a:t>
            </a:r>
          </a:p>
        </p:txBody>
      </p:sp>
    </p:spTree>
    <p:extLst>
      <p:ext uri="{BB962C8B-B14F-4D97-AF65-F5344CB8AC3E}">
        <p14:creationId xmlns:p14="http://schemas.microsoft.com/office/powerpoint/2010/main" val="15715382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Title 6"/>
          <p:cNvSpPr>
            <a:spLocks noGrp="1"/>
          </p:cNvSpPr>
          <p:nvPr>
            <p:ph type="title"/>
          </p:nvPr>
        </p:nvSpPr>
        <p:spPr>
          <a:xfrm>
            <a:off x="614182" y="1585337"/>
            <a:ext cx="7886700" cy="1284796"/>
          </a:xfrm>
        </p:spPr>
        <p:txBody>
          <a:bodyPr>
            <a:normAutofit/>
          </a:bodyPr>
          <a:lstStyle/>
          <a:p>
            <a:pPr eaLnBrk="1" hangingPunct="1">
              <a:defRPr/>
            </a:pPr>
            <a:r>
              <a:rPr lang="en-US" sz="2800" b="1" dirty="0">
                <a:latin typeface="+mn-lt"/>
              </a:rPr>
              <a:t>Dead Periods</a:t>
            </a:r>
          </a:p>
        </p:txBody>
      </p:sp>
      <p:graphicFrame>
        <p:nvGraphicFramePr>
          <p:cNvPr id="3" name="Table 2"/>
          <p:cNvGraphicFramePr>
            <a:graphicFrameLocks noGrp="1"/>
          </p:cNvGraphicFramePr>
          <p:nvPr>
            <p:extLst>
              <p:ext uri="{D42A27DB-BD31-4B8C-83A1-F6EECF244321}">
                <p14:modId xmlns:p14="http://schemas.microsoft.com/office/powerpoint/2010/main" val="3808992478"/>
              </p:ext>
            </p:extLst>
          </p:nvPr>
        </p:nvGraphicFramePr>
        <p:xfrm>
          <a:off x="737886" y="2642101"/>
          <a:ext cx="7639292" cy="3276267"/>
        </p:xfrm>
        <a:graphic>
          <a:graphicData uri="http://schemas.openxmlformats.org/drawingml/2006/table">
            <a:tbl>
              <a:tblPr bandRow="1">
                <a:tableStyleId>{2D5ABB26-0587-4C30-8999-92F81FD0307C}</a:tableStyleId>
              </a:tblPr>
              <a:tblGrid>
                <a:gridCol w="3121431">
                  <a:extLst>
                    <a:ext uri="{9D8B030D-6E8A-4147-A177-3AD203B41FA5}">
                      <a16:colId xmlns:a16="http://schemas.microsoft.com/office/drawing/2014/main" val="20000"/>
                    </a:ext>
                  </a:extLst>
                </a:gridCol>
                <a:gridCol w="4517861">
                  <a:extLst>
                    <a:ext uri="{9D8B030D-6E8A-4147-A177-3AD203B41FA5}">
                      <a16:colId xmlns:a16="http://schemas.microsoft.com/office/drawing/2014/main" val="20001"/>
                    </a:ext>
                  </a:extLst>
                </a:gridCol>
              </a:tblGrid>
              <a:tr h="619649">
                <a:tc>
                  <a:txBody>
                    <a:bodyPr/>
                    <a:lstStyle/>
                    <a:p>
                      <a:pPr marL="0" marR="0" indent="0" algn="ctr" defTabSz="914400" rtl="0" eaLnBrk="1" fontAlgn="auto" latinLnBrk="0" hangingPunct="1">
                        <a:lnSpc>
                          <a:spcPct val="100000"/>
                        </a:lnSpc>
                        <a:spcBef>
                          <a:spcPts val="0"/>
                        </a:spcBef>
                        <a:spcAft>
                          <a:spcPts val="0"/>
                        </a:spcAft>
                        <a:buClrTx/>
                        <a:buSzTx/>
                        <a:buFont typeface="Arial"/>
                        <a:buNone/>
                        <a:tabLst/>
                        <a:defRPr/>
                      </a:pPr>
                      <a:r>
                        <a:rPr lang="en-US" sz="1400" dirty="0"/>
                        <a:t>Summer 2018 </a:t>
                      </a:r>
                    </a:p>
                    <a:p>
                      <a:pPr marL="0" marR="0" indent="0" algn="ctr" defTabSz="914400" rtl="0" eaLnBrk="1" fontAlgn="auto" latinLnBrk="0" hangingPunct="1">
                        <a:lnSpc>
                          <a:spcPct val="100000"/>
                        </a:lnSpc>
                        <a:spcBef>
                          <a:spcPts val="0"/>
                        </a:spcBef>
                        <a:spcAft>
                          <a:spcPts val="0"/>
                        </a:spcAft>
                        <a:buClrTx/>
                        <a:buSzTx/>
                        <a:buFont typeface="Arial"/>
                        <a:buNone/>
                        <a:tabLst/>
                        <a:defRPr/>
                      </a:pPr>
                      <a:r>
                        <a:rPr lang="en-US" sz="1400" dirty="0"/>
                        <a:t>(Men and Women)</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eaLnBrk="1" fontAlgn="auto" hangingPunct="1">
                        <a:spcAft>
                          <a:spcPts val="0"/>
                        </a:spcAft>
                        <a:buFont typeface="Arial"/>
                        <a:buNone/>
                        <a:defRPr/>
                      </a:pPr>
                      <a:endParaRPr lang="en-US" sz="1000" dirty="0"/>
                    </a:p>
                    <a:p>
                      <a:pPr algn="ctr" eaLnBrk="1" fontAlgn="auto" hangingPunct="1">
                        <a:spcAft>
                          <a:spcPts val="0"/>
                        </a:spcAft>
                        <a:buFont typeface="Arial"/>
                        <a:buNone/>
                        <a:defRPr/>
                      </a:pPr>
                      <a:r>
                        <a:rPr lang="en-US" sz="1400" dirty="0"/>
                        <a:t>July 2 - 8 and July 16 - 22</a:t>
                      </a:r>
                      <a:endParaRPr lang="en-US" sz="1400" dirty="0">
                        <a:ea typeface="+mn-ea"/>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19649">
                <a:tc>
                  <a:txBody>
                    <a:bodyPr/>
                    <a:lstStyle/>
                    <a:p>
                      <a:pPr algn="ctr" eaLnBrk="1" fontAlgn="auto" hangingPunct="1">
                        <a:spcAft>
                          <a:spcPts val="0"/>
                        </a:spcAft>
                        <a:buFont typeface="Arial"/>
                        <a:buNone/>
                        <a:defRPr/>
                      </a:pPr>
                      <a:endParaRPr lang="en-US" sz="700" dirty="0"/>
                    </a:p>
                    <a:p>
                      <a:pPr algn="ctr" eaLnBrk="1" fontAlgn="auto" hangingPunct="1">
                        <a:spcAft>
                          <a:spcPts val="0"/>
                        </a:spcAft>
                        <a:buFont typeface="Arial"/>
                        <a:buNone/>
                        <a:defRPr/>
                      </a:pPr>
                      <a:r>
                        <a:rPr lang="en-US" sz="1400" dirty="0"/>
                        <a:t>Fall 2018  </a:t>
                      </a:r>
                      <a:br>
                        <a:rPr lang="en-US" sz="1400" dirty="0"/>
                      </a:br>
                      <a:r>
                        <a:rPr lang="en-US" sz="1400" dirty="0"/>
                        <a:t>(Men)</a:t>
                      </a:r>
                      <a:endParaRPr lang="en-US" sz="1400" dirty="0">
                        <a:ea typeface="+mn-ea"/>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 typeface="Arial"/>
                        <a:buNone/>
                        <a:tabLst/>
                        <a:defRPr/>
                      </a:pPr>
                      <a:r>
                        <a:rPr lang="en-US" sz="1400" dirty="0"/>
                        <a:t>July 30 through August</a:t>
                      </a:r>
                      <a:r>
                        <a:rPr lang="en-US" sz="1400" baseline="0" dirty="0"/>
                        <a:t> 19</a:t>
                      </a:r>
                      <a:endParaRPr lang="en-US" sz="1400" dirty="0"/>
                    </a:p>
                    <a:p>
                      <a:pPr marL="0" indent="0" algn="ctr">
                        <a:buFont typeface="Arial"/>
                        <a:buNone/>
                      </a:pPr>
                      <a:r>
                        <a:rPr lang="en-US" sz="1400" dirty="0"/>
                        <a:t>&amp;</a:t>
                      </a:r>
                    </a:p>
                    <a:p>
                      <a:pPr marL="0" indent="0" algn="ctr">
                        <a:buFont typeface="Arial"/>
                        <a:buNone/>
                      </a:pPr>
                      <a:r>
                        <a:rPr lang="en-US" sz="1400" dirty="0"/>
                        <a:t>Last 5 student days of the 1</a:t>
                      </a:r>
                      <a:r>
                        <a:rPr lang="en-US" sz="1400" baseline="30000" dirty="0"/>
                        <a:t>st</a:t>
                      </a:r>
                      <a:r>
                        <a:rPr lang="en-US" sz="1400" dirty="0"/>
                        <a:t> semester</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19649">
                <a:tc>
                  <a:txBody>
                    <a:bodyPr/>
                    <a:lstStyle/>
                    <a:p>
                      <a:pPr marL="0" marR="0" indent="0" algn="ctr" defTabSz="914400" rtl="0" eaLnBrk="1" fontAlgn="auto" latinLnBrk="0" hangingPunct="1">
                        <a:lnSpc>
                          <a:spcPct val="100000"/>
                        </a:lnSpc>
                        <a:spcBef>
                          <a:spcPts val="0"/>
                        </a:spcBef>
                        <a:spcAft>
                          <a:spcPts val="0"/>
                        </a:spcAft>
                        <a:buClrTx/>
                        <a:buSzTx/>
                        <a:buFont typeface="Arial"/>
                        <a:buNone/>
                        <a:tabLst/>
                        <a:defRPr/>
                      </a:pPr>
                      <a:r>
                        <a:rPr lang="en-US" sz="1400" dirty="0"/>
                        <a:t>Winter 2018</a:t>
                      </a:r>
                      <a:br>
                        <a:rPr lang="en-US" sz="1400" dirty="0"/>
                      </a:br>
                      <a:r>
                        <a:rPr lang="en-US" sz="1400" dirty="0"/>
                        <a:t>(Men and Women)</a:t>
                      </a:r>
                      <a:endParaRPr lang="en-US" sz="1400" dirty="0">
                        <a:ea typeface="+mn-ea"/>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 typeface="Arial"/>
                        <a:buNone/>
                        <a:tabLst/>
                        <a:defRPr/>
                      </a:pPr>
                      <a:endParaRPr lang="en-US" sz="1000" dirty="0"/>
                    </a:p>
                    <a:p>
                      <a:pPr marL="0" marR="0" indent="0" algn="ctr" defTabSz="914400" rtl="0" eaLnBrk="1" fontAlgn="auto" latinLnBrk="0" hangingPunct="1">
                        <a:lnSpc>
                          <a:spcPct val="100000"/>
                        </a:lnSpc>
                        <a:spcBef>
                          <a:spcPts val="0"/>
                        </a:spcBef>
                        <a:spcAft>
                          <a:spcPts val="0"/>
                        </a:spcAft>
                        <a:buClrTx/>
                        <a:buSzTx/>
                        <a:buFont typeface="Arial"/>
                        <a:buNone/>
                        <a:tabLst/>
                        <a:defRPr/>
                      </a:pPr>
                      <a:r>
                        <a:rPr lang="en-US" sz="1400" dirty="0"/>
                        <a:t>Oct 31 through November</a:t>
                      </a:r>
                      <a:r>
                        <a:rPr lang="en-US" sz="1400" baseline="0" dirty="0"/>
                        <a:t> 20</a:t>
                      </a:r>
                      <a:endParaRPr lang="en-US" sz="1400" dirty="0">
                        <a:ea typeface="+mn-ea"/>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19649">
                <a:tc>
                  <a:txBody>
                    <a:bodyPr/>
                    <a:lstStyle/>
                    <a:p>
                      <a:pPr marL="0" marR="0" indent="0" algn="ctr" defTabSz="914400" rtl="0" eaLnBrk="1" fontAlgn="auto" latinLnBrk="0" hangingPunct="1">
                        <a:lnSpc>
                          <a:spcPct val="100000"/>
                        </a:lnSpc>
                        <a:spcBef>
                          <a:spcPts val="0"/>
                        </a:spcBef>
                        <a:spcAft>
                          <a:spcPts val="0"/>
                        </a:spcAft>
                        <a:buClrTx/>
                        <a:buSzTx/>
                        <a:buFont typeface="Arial"/>
                        <a:buNone/>
                        <a:tabLst/>
                        <a:defRPr/>
                      </a:pPr>
                      <a:endParaRPr lang="en-US" sz="700" dirty="0"/>
                    </a:p>
                    <a:p>
                      <a:pPr marL="0" marR="0" indent="0" algn="ctr" defTabSz="914400" rtl="0" eaLnBrk="1" fontAlgn="auto" latinLnBrk="0" hangingPunct="1">
                        <a:lnSpc>
                          <a:spcPct val="100000"/>
                        </a:lnSpc>
                        <a:spcBef>
                          <a:spcPts val="0"/>
                        </a:spcBef>
                        <a:spcAft>
                          <a:spcPts val="0"/>
                        </a:spcAft>
                        <a:buClrTx/>
                        <a:buSzTx/>
                        <a:buFont typeface="Arial"/>
                        <a:buNone/>
                        <a:tabLst/>
                        <a:defRPr/>
                      </a:pPr>
                      <a:r>
                        <a:rPr lang="en-US" sz="1400" dirty="0"/>
                        <a:t>Spring 2019</a:t>
                      </a:r>
                      <a:br>
                        <a:rPr lang="en-US" sz="1400" dirty="0"/>
                      </a:br>
                      <a:r>
                        <a:rPr lang="en-US" sz="1400" dirty="0"/>
                        <a:t>(Women)</a:t>
                      </a:r>
                      <a:endParaRPr lang="en-US" sz="1400" dirty="0">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 typeface="Arial"/>
                        <a:buNone/>
                        <a:tabLst/>
                        <a:defRPr/>
                      </a:pPr>
                      <a:r>
                        <a:rPr lang="en-US" sz="1400" dirty="0"/>
                        <a:t>February 13 through March</a:t>
                      </a:r>
                      <a:r>
                        <a:rPr lang="en-US" sz="1400" baseline="0" dirty="0"/>
                        <a:t> 5</a:t>
                      </a:r>
                    </a:p>
                    <a:p>
                      <a:pPr marL="0" indent="0" algn="ctr">
                        <a:buFont typeface="Arial"/>
                        <a:buNone/>
                      </a:pPr>
                      <a:r>
                        <a:rPr lang="en-US" sz="1400" dirty="0"/>
                        <a:t>&amp;</a:t>
                      </a:r>
                    </a:p>
                    <a:p>
                      <a:pPr marL="0" indent="0" algn="ctr">
                        <a:buFont typeface="Arial"/>
                        <a:buNone/>
                      </a:pPr>
                      <a:r>
                        <a:rPr lang="en-US" sz="1400" dirty="0"/>
                        <a:t>Last 10 student days of the 2</a:t>
                      </a:r>
                      <a:r>
                        <a:rPr lang="en-US" sz="1400" baseline="30000" dirty="0"/>
                        <a:t>nd</a:t>
                      </a:r>
                      <a:r>
                        <a:rPr lang="en-US" sz="1400" dirty="0"/>
                        <a:t> semester</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19649">
                <a:tc>
                  <a:txBody>
                    <a:bodyPr/>
                    <a:lstStyle/>
                    <a:p>
                      <a:pPr marL="0" marR="0" indent="0" algn="ctr" defTabSz="914400" rtl="0" eaLnBrk="1" fontAlgn="auto" latinLnBrk="0" hangingPunct="1">
                        <a:lnSpc>
                          <a:spcPct val="100000"/>
                        </a:lnSpc>
                        <a:spcBef>
                          <a:spcPts val="0"/>
                        </a:spcBef>
                        <a:spcAft>
                          <a:spcPts val="0"/>
                        </a:spcAft>
                        <a:buClrTx/>
                        <a:buSzTx/>
                        <a:buFont typeface="Arial"/>
                        <a:buNone/>
                        <a:tabLst/>
                        <a:defRPr/>
                      </a:pPr>
                      <a:r>
                        <a:rPr lang="en-US" sz="1400" dirty="0"/>
                        <a:t>Summer 2019</a:t>
                      </a:r>
                      <a:br>
                        <a:rPr lang="en-US" sz="1400" dirty="0"/>
                      </a:br>
                      <a:r>
                        <a:rPr lang="en-US" sz="1400" dirty="0"/>
                        <a:t>(Men and Women)</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eaLnBrk="1" fontAlgn="auto" hangingPunct="1">
                        <a:spcAft>
                          <a:spcPts val="0"/>
                        </a:spcAft>
                        <a:buFont typeface="Arial"/>
                        <a:buNone/>
                        <a:defRPr/>
                      </a:pPr>
                      <a:endParaRPr lang="en-US" sz="1000" dirty="0"/>
                    </a:p>
                    <a:p>
                      <a:pPr algn="ctr" eaLnBrk="1" fontAlgn="auto" hangingPunct="1">
                        <a:spcAft>
                          <a:spcPts val="0"/>
                        </a:spcAft>
                        <a:buFont typeface="Arial"/>
                        <a:buNone/>
                        <a:defRPr/>
                      </a:pPr>
                      <a:r>
                        <a:rPr lang="en-US" sz="1400" dirty="0"/>
                        <a:t>July 1 - 7 and July 15 - 21</a:t>
                      </a:r>
                      <a:endParaRPr lang="en-US" sz="1400" dirty="0">
                        <a:ea typeface="+mn-ea"/>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4" name="Title 1">
            <a:extLst>
              <a:ext uri="{FF2B5EF4-FFF2-40B4-BE49-F238E27FC236}">
                <a16:creationId xmlns:a16="http://schemas.microsoft.com/office/drawing/2014/main" id="{340B3A3A-3CC4-4345-8EFB-8A610E4F414B}"/>
              </a:ext>
            </a:extLst>
          </p:cNvPr>
          <p:cNvSpPr txBox="1">
            <a:spLocks/>
          </p:cNvSpPr>
          <p:nvPr/>
        </p:nvSpPr>
        <p:spPr>
          <a:xfrm>
            <a:off x="614182" y="300541"/>
            <a:ext cx="7886700" cy="128479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t>Important Information</a:t>
            </a:r>
          </a:p>
        </p:txBody>
      </p:sp>
    </p:spTree>
    <p:extLst>
      <p:ext uri="{BB962C8B-B14F-4D97-AF65-F5344CB8AC3E}">
        <p14:creationId xmlns:p14="http://schemas.microsoft.com/office/powerpoint/2010/main" val="32326875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Important Information</a:t>
            </a:r>
          </a:p>
        </p:txBody>
      </p:sp>
      <p:sp>
        <p:nvSpPr>
          <p:cNvPr id="3" name="Content Placeholder 2"/>
          <p:cNvSpPr>
            <a:spLocks noGrp="1"/>
          </p:cNvSpPr>
          <p:nvPr>
            <p:ph idx="1"/>
          </p:nvPr>
        </p:nvSpPr>
        <p:spPr/>
        <p:txBody>
          <a:bodyPr>
            <a:noAutofit/>
          </a:bodyPr>
          <a:lstStyle/>
          <a:p>
            <a:pPr marL="0" indent="0">
              <a:buNone/>
            </a:pPr>
            <a:r>
              <a:rPr lang="en-US" b="1" dirty="0"/>
              <a:t>MaxPreps</a:t>
            </a:r>
          </a:p>
          <a:p>
            <a:r>
              <a:rPr lang="en-US" sz="2400" dirty="0"/>
              <a:t>Official Statistics Provider</a:t>
            </a:r>
          </a:p>
          <a:p>
            <a:r>
              <a:rPr lang="en-US" sz="2400" dirty="0"/>
              <a:t>Women’s Regional Qualifying Standard </a:t>
            </a:r>
          </a:p>
          <a:p>
            <a:pPr marL="1211263" lvl="1" indent="-342900"/>
            <a:r>
              <a:rPr lang="en-US" sz="2000" dirty="0"/>
              <a:t>Score Verification</a:t>
            </a:r>
          </a:p>
          <a:p>
            <a:pPr marL="1211263" lvl="1" indent="-342900"/>
            <a:r>
              <a:rPr lang="en-US" sz="2000" dirty="0"/>
              <a:t>Public access for all coaches</a:t>
            </a:r>
          </a:p>
          <a:p>
            <a:pPr marL="1211263" lvl="1" indent="-342900"/>
            <a:r>
              <a:rPr lang="en-US" sz="2000" dirty="0"/>
              <a:t>Results MUST be entered by: Wednesday, October 10</a:t>
            </a:r>
            <a:r>
              <a:rPr lang="en-US" sz="2000" baseline="30000" dirty="0"/>
              <a:t>th</a:t>
            </a:r>
            <a:r>
              <a:rPr lang="en-US" sz="2000" dirty="0"/>
              <a:t> at 3:00 p.m.</a:t>
            </a:r>
          </a:p>
          <a:p>
            <a:pPr marL="228600" lvl="1">
              <a:spcBef>
                <a:spcPts val="1000"/>
              </a:spcBef>
            </a:pPr>
            <a:r>
              <a:rPr lang="en-US" dirty="0"/>
              <a:t>Men – Use it as a promotional tool</a:t>
            </a:r>
            <a:endParaRPr lang="en-US" sz="2800" dirty="0"/>
          </a:p>
          <a:p>
            <a:pPr marL="228600" lvl="1">
              <a:spcBef>
                <a:spcPts val="1000"/>
              </a:spcBef>
            </a:pPr>
            <a:r>
              <a:rPr lang="en-US" dirty="0"/>
              <a:t>Instructions can be found on the NCHSAA website</a:t>
            </a:r>
          </a:p>
        </p:txBody>
      </p:sp>
    </p:spTree>
    <p:extLst>
      <p:ext uri="{BB962C8B-B14F-4D97-AF65-F5344CB8AC3E}">
        <p14:creationId xmlns:p14="http://schemas.microsoft.com/office/powerpoint/2010/main" val="36415283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Title 1"/>
          <p:cNvSpPr>
            <a:spLocks noGrp="1"/>
          </p:cNvSpPr>
          <p:nvPr>
            <p:ph type="title"/>
          </p:nvPr>
        </p:nvSpPr>
        <p:spPr/>
        <p:txBody>
          <a:bodyPr/>
          <a:lstStyle/>
          <a:p>
            <a:pPr algn="ctr">
              <a:defRPr/>
            </a:pPr>
            <a:r>
              <a:rPr lang="en-US" b="1" dirty="0"/>
              <a:t>Important Information</a:t>
            </a:r>
            <a:endParaRPr lang="en-US" b="1" dirty="0">
              <a:latin typeface="+mn-lt"/>
            </a:endParaRPr>
          </a:p>
        </p:txBody>
      </p:sp>
      <p:sp>
        <p:nvSpPr>
          <p:cNvPr id="3" name="Content Placeholder 2"/>
          <p:cNvSpPr>
            <a:spLocks noGrp="1"/>
          </p:cNvSpPr>
          <p:nvPr>
            <p:ph idx="1"/>
          </p:nvPr>
        </p:nvSpPr>
        <p:spPr>
          <a:xfrm>
            <a:off x="795130" y="1987826"/>
            <a:ext cx="7720219" cy="4147931"/>
          </a:xfrm>
        </p:spPr>
        <p:txBody>
          <a:bodyPr rtlCol="0">
            <a:normAutofit/>
          </a:bodyPr>
          <a:lstStyle/>
          <a:p>
            <a:pPr marL="0" indent="0">
              <a:buNone/>
              <a:defRPr/>
            </a:pPr>
            <a:r>
              <a:rPr lang="en-US" b="1" dirty="0">
                <a:ea typeface="+mn-ea"/>
                <a:cs typeface="+mn-cs"/>
              </a:rPr>
              <a:t>Sportsmanship</a:t>
            </a:r>
          </a:p>
          <a:p>
            <a:pPr>
              <a:defRPr/>
            </a:pPr>
            <a:r>
              <a:rPr lang="en-US" sz="2400" dirty="0">
                <a:ea typeface="+mn-ea"/>
                <a:cs typeface="+mn-cs"/>
              </a:rPr>
              <a:t>The quality of responsible behavior characterized by a spirit of generosity and a genuine concern for opponents, officials and teammates.</a:t>
            </a:r>
          </a:p>
          <a:p>
            <a:pPr lvl="1">
              <a:defRPr/>
            </a:pPr>
            <a:r>
              <a:rPr lang="en-US" sz="2000" dirty="0">
                <a:ea typeface="+mn-ea"/>
                <a:cs typeface="+mn-cs"/>
              </a:rPr>
              <a:t>Wholesome athletic environment</a:t>
            </a:r>
          </a:p>
          <a:p>
            <a:pPr lvl="1">
              <a:defRPr/>
            </a:pPr>
            <a:r>
              <a:rPr lang="en-US" sz="2000" dirty="0">
                <a:ea typeface="+mn-ea"/>
                <a:cs typeface="+mn-cs"/>
              </a:rPr>
              <a:t>Good Sportsmanship &gt; Victory</a:t>
            </a:r>
          </a:p>
          <a:p>
            <a:pPr lvl="1">
              <a:defRPr/>
            </a:pPr>
            <a:r>
              <a:rPr lang="en-US" sz="2000" dirty="0">
                <a:ea typeface="+mn-ea"/>
                <a:cs typeface="+mn-cs"/>
              </a:rPr>
              <a:t>Modest in victory, gracious in defeat</a:t>
            </a:r>
          </a:p>
          <a:p>
            <a:pPr lvl="1">
              <a:defRPr/>
            </a:pPr>
            <a:r>
              <a:rPr lang="en-US" sz="2000" dirty="0">
                <a:ea typeface="+mn-ea"/>
                <a:cs typeface="+mn-cs"/>
              </a:rPr>
              <a:t>Respecting judgment and integrity of game officials</a:t>
            </a:r>
          </a:p>
          <a:p>
            <a:pPr lvl="1">
              <a:defRPr/>
            </a:pPr>
            <a:r>
              <a:rPr lang="en-US" sz="2000" dirty="0">
                <a:ea typeface="+mn-ea"/>
                <a:cs typeface="+mn-cs"/>
              </a:rPr>
              <a:t>Role modeling good behavior</a:t>
            </a:r>
            <a:r>
              <a:rPr lang="en-US" dirty="0">
                <a:ea typeface="+mn-ea"/>
                <a:cs typeface="+mn-cs"/>
              </a:rPr>
              <a:t>	</a:t>
            </a:r>
          </a:p>
        </p:txBody>
      </p:sp>
    </p:spTree>
    <p:extLst>
      <p:ext uri="{BB962C8B-B14F-4D97-AF65-F5344CB8AC3E}">
        <p14:creationId xmlns:p14="http://schemas.microsoft.com/office/powerpoint/2010/main" val="34943765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Title 1"/>
          <p:cNvSpPr>
            <a:spLocks noGrp="1"/>
          </p:cNvSpPr>
          <p:nvPr>
            <p:ph type="title"/>
          </p:nvPr>
        </p:nvSpPr>
        <p:spPr/>
        <p:txBody>
          <a:bodyPr/>
          <a:lstStyle/>
          <a:p>
            <a:pPr algn="ctr">
              <a:defRPr/>
            </a:pPr>
            <a:r>
              <a:rPr lang="en-US" b="1" dirty="0"/>
              <a:t>Important Information</a:t>
            </a:r>
            <a:endParaRPr lang="en-US" b="1" dirty="0">
              <a:latin typeface="+mn-lt"/>
            </a:endParaRPr>
          </a:p>
        </p:txBody>
      </p:sp>
      <p:sp>
        <p:nvSpPr>
          <p:cNvPr id="3" name="Content Placeholder 2"/>
          <p:cNvSpPr>
            <a:spLocks noGrp="1"/>
          </p:cNvSpPr>
          <p:nvPr>
            <p:ph idx="1"/>
          </p:nvPr>
        </p:nvSpPr>
        <p:spPr/>
        <p:txBody>
          <a:bodyPr rtlCol="0">
            <a:normAutofit/>
          </a:bodyPr>
          <a:lstStyle/>
          <a:p>
            <a:pPr marL="0" indent="0">
              <a:buNone/>
              <a:defRPr/>
            </a:pPr>
            <a:r>
              <a:rPr lang="en-US" b="1" dirty="0"/>
              <a:t>Ejection Policy</a:t>
            </a:r>
          </a:p>
          <a:p>
            <a:pPr lvl="1">
              <a:defRPr/>
            </a:pPr>
            <a:r>
              <a:rPr lang="en-US" dirty="0">
                <a:ea typeface="+mn-ea"/>
                <a:cs typeface="+mn-cs"/>
              </a:rPr>
              <a:t>Fighting</a:t>
            </a:r>
          </a:p>
          <a:p>
            <a:pPr lvl="1">
              <a:defRPr/>
            </a:pPr>
            <a:r>
              <a:rPr lang="en-US" dirty="0">
                <a:ea typeface="+mn-ea"/>
                <a:cs typeface="+mn-cs"/>
              </a:rPr>
              <a:t>Leaving the bench area</a:t>
            </a:r>
          </a:p>
          <a:p>
            <a:pPr lvl="1">
              <a:defRPr/>
            </a:pPr>
            <a:r>
              <a:rPr lang="en-US" dirty="0">
                <a:ea typeface="+mn-ea"/>
                <a:cs typeface="+mn-cs"/>
              </a:rPr>
              <a:t>Flagrant contact</a:t>
            </a:r>
          </a:p>
          <a:p>
            <a:pPr lvl="1">
              <a:defRPr/>
            </a:pPr>
            <a:r>
              <a:rPr lang="en-US" dirty="0">
                <a:ea typeface="+mn-ea"/>
                <a:cs typeface="+mn-cs"/>
              </a:rPr>
              <a:t>Biting</a:t>
            </a:r>
          </a:p>
          <a:p>
            <a:pPr lvl="1">
              <a:defRPr/>
            </a:pPr>
            <a:r>
              <a:rPr lang="en-US" dirty="0">
                <a:ea typeface="+mn-ea"/>
                <a:cs typeface="+mn-cs"/>
              </a:rPr>
              <a:t>Taunting, baiting or spitting toward an opponent or official</a:t>
            </a:r>
          </a:p>
          <a:p>
            <a:pPr lvl="1">
              <a:defRPr/>
            </a:pPr>
            <a:r>
              <a:rPr lang="en-US" dirty="0">
                <a:ea typeface="+mn-ea"/>
                <a:cs typeface="+mn-cs"/>
              </a:rPr>
              <a:t>Profanity</a:t>
            </a:r>
            <a:endParaRPr lang="en-US" dirty="0"/>
          </a:p>
          <a:p>
            <a:pPr lvl="1">
              <a:defRPr/>
            </a:pPr>
            <a:r>
              <a:rPr lang="en-US" dirty="0">
                <a:ea typeface="+mn-ea"/>
                <a:cs typeface="+mn-cs"/>
              </a:rPr>
              <a:t>Obscene gestures</a:t>
            </a:r>
          </a:p>
          <a:p>
            <a:pPr lvl="1">
              <a:defRPr/>
            </a:pPr>
            <a:r>
              <a:rPr lang="en-US" dirty="0">
                <a:ea typeface="+mn-ea"/>
                <a:cs typeface="+mn-cs"/>
              </a:rPr>
              <a:t>Disrespectfully addressing an official</a:t>
            </a:r>
          </a:p>
        </p:txBody>
      </p:sp>
    </p:spTree>
    <p:extLst>
      <p:ext uri="{BB962C8B-B14F-4D97-AF65-F5344CB8AC3E}">
        <p14:creationId xmlns:p14="http://schemas.microsoft.com/office/powerpoint/2010/main" val="2519656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2"/>
          <p:cNvSpPr>
            <a:spLocks noGrp="1"/>
          </p:cNvSpPr>
          <p:nvPr>
            <p:ph type="title"/>
          </p:nvPr>
        </p:nvSpPr>
        <p:spPr/>
        <p:txBody>
          <a:bodyPr/>
          <a:lstStyle/>
          <a:p>
            <a:pPr algn="ctr"/>
            <a:r>
              <a:rPr lang="en-US" b="1" dirty="0"/>
              <a:t>Important Information</a:t>
            </a:r>
            <a:endParaRPr lang="en-US" b="1" dirty="0">
              <a:latin typeface="+mn-lt"/>
            </a:endParaRPr>
          </a:p>
        </p:txBody>
      </p:sp>
      <p:sp>
        <p:nvSpPr>
          <p:cNvPr id="14338" name="Content Placeholder 1"/>
          <p:cNvSpPr>
            <a:spLocks noGrp="1"/>
          </p:cNvSpPr>
          <p:nvPr>
            <p:ph idx="1"/>
          </p:nvPr>
        </p:nvSpPr>
        <p:spPr/>
        <p:txBody>
          <a:bodyPr>
            <a:normAutofit/>
          </a:bodyPr>
          <a:lstStyle/>
          <a:p>
            <a:pPr marL="0" indent="0">
              <a:buNone/>
              <a:defRPr/>
            </a:pPr>
            <a:r>
              <a:rPr lang="en-US" b="1" dirty="0"/>
              <a:t>Ejection Follow-Up</a:t>
            </a:r>
          </a:p>
          <a:p>
            <a:pPr lvl="1">
              <a:defRPr/>
            </a:pPr>
            <a:r>
              <a:rPr lang="en-US" altLang="en-US" dirty="0">
                <a:latin typeface="+mj-lt"/>
                <a:ea typeface="+mn-ea"/>
              </a:rPr>
              <a:t>NFHS Teaching &amp; Modeling Behavior Course</a:t>
            </a:r>
          </a:p>
          <a:p>
            <a:pPr lvl="2">
              <a:defRPr/>
            </a:pPr>
            <a:r>
              <a:rPr lang="en-US" altLang="en-US" dirty="0">
                <a:latin typeface="+mj-lt"/>
              </a:rPr>
              <a:t>Required for any coach ejected during a contest</a:t>
            </a:r>
          </a:p>
          <a:p>
            <a:pPr lvl="2">
              <a:defRPr/>
            </a:pPr>
            <a:r>
              <a:rPr lang="en-US" altLang="en-US" dirty="0">
                <a:latin typeface="+mj-lt"/>
              </a:rPr>
              <a:t>Required for any coach who has player (s) ejected for fighting</a:t>
            </a:r>
          </a:p>
          <a:p>
            <a:pPr lvl="2">
              <a:defRPr/>
            </a:pPr>
            <a:endParaRPr lang="en-US" altLang="en-US" sz="2400" dirty="0">
              <a:latin typeface="+mj-lt"/>
            </a:endParaRPr>
          </a:p>
          <a:p>
            <a:pPr lvl="1">
              <a:defRPr/>
            </a:pPr>
            <a:r>
              <a:rPr lang="en-US" altLang="en-US" dirty="0">
                <a:latin typeface="+mj-lt"/>
              </a:rPr>
              <a:t>NFHS Sportsmanship Course</a:t>
            </a:r>
          </a:p>
          <a:p>
            <a:pPr lvl="2">
              <a:defRPr/>
            </a:pPr>
            <a:r>
              <a:rPr lang="en-US" altLang="en-US" dirty="0">
                <a:latin typeface="+mj-lt"/>
              </a:rPr>
              <a:t>For any ejected/disqualified player</a:t>
            </a:r>
          </a:p>
        </p:txBody>
      </p:sp>
    </p:spTree>
    <p:extLst>
      <p:ext uri="{BB962C8B-B14F-4D97-AF65-F5344CB8AC3E}">
        <p14:creationId xmlns:p14="http://schemas.microsoft.com/office/powerpoint/2010/main" val="22233316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Title 1"/>
          <p:cNvSpPr>
            <a:spLocks noGrp="1"/>
          </p:cNvSpPr>
          <p:nvPr>
            <p:ph type="title"/>
          </p:nvPr>
        </p:nvSpPr>
        <p:spPr/>
        <p:txBody>
          <a:bodyPr>
            <a:normAutofit/>
          </a:bodyPr>
          <a:lstStyle/>
          <a:p>
            <a:pPr algn="ctr">
              <a:defRPr/>
            </a:pPr>
            <a:r>
              <a:rPr lang="en-US" b="1" dirty="0"/>
              <a:t>Important Information</a:t>
            </a:r>
            <a:endParaRPr lang="en-US" b="1" dirty="0">
              <a:latin typeface="+mn-lt"/>
            </a:endParaRPr>
          </a:p>
        </p:txBody>
      </p:sp>
      <p:sp>
        <p:nvSpPr>
          <p:cNvPr id="139267" name="Content Placeholder 2"/>
          <p:cNvSpPr>
            <a:spLocks noGrp="1"/>
          </p:cNvSpPr>
          <p:nvPr>
            <p:ph idx="1"/>
          </p:nvPr>
        </p:nvSpPr>
        <p:spPr>
          <a:xfrm>
            <a:off x="628650" y="2125266"/>
            <a:ext cx="7886699" cy="4143012"/>
          </a:xfrm>
          <a:extLst/>
        </p:spPr>
        <p:txBody>
          <a:bodyPr numCol="2">
            <a:normAutofit fontScale="85000" lnSpcReduction="20000"/>
          </a:bodyPr>
          <a:lstStyle/>
          <a:p>
            <a:pPr marL="509588" indent="-457200">
              <a:lnSpc>
                <a:spcPct val="120000"/>
              </a:lnSpc>
              <a:defRPr/>
            </a:pPr>
            <a:r>
              <a:rPr lang="en-US" sz="3400" dirty="0">
                <a:solidFill>
                  <a:srgbClr val="000000"/>
                </a:solidFill>
              </a:rPr>
              <a:t>The following should be considered when scheduling practice:</a:t>
            </a:r>
          </a:p>
          <a:p>
            <a:pPr lvl="1">
              <a:lnSpc>
                <a:spcPct val="120000"/>
              </a:lnSpc>
              <a:defRPr/>
            </a:pPr>
            <a:r>
              <a:rPr lang="en-US" dirty="0">
                <a:solidFill>
                  <a:srgbClr val="000000"/>
                </a:solidFill>
              </a:rPr>
              <a:t>Time of day</a:t>
            </a:r>
          </a:p>
          <a:p>
            <a:pPr lvl="1">
              <a:lnSpc>
                <a:spcPct val="120000"/>
              </a:lnSpc>
              <a:defRPr/>
            </a:pPr>
            <a:r>
              <a:rPr lang="en-US" dirty="0">
                <a:solidFill>
                  <a:srgbClr val="000000"/>
                </a:solidFill>
              </a:rPr>
              <a:t>Intensity level of practice</a:t>
            </a:r>
          </a:p>
          <a:p>
            <a:pPr lvl="1">
              <a:lnSpc>
                <a:spcPct val="120000"/>
              </a:lnSpc>
              <a:defRPr/>
            </a:pPr>
            <a:r>
              <a:rPr lang="en-US" dirty="0">
                <a:solidFill>
                  <a:srgbClr val="000000"/>
                </a:solidFill>
              </a:rPr>
              <a:t>Equipment worn</a:t>
            </a:r>
          </a:p>
          <a:p>
            <a:pPr lvl="1">
              <a:lnSpc>
                <a:spcPct val="120000"/>
              </a:lnSpc>
              <a:defRPr/>
            </a:pPr>
            <a:r>
              <a:rPr lang="en-US" dirty="0">
                <a:solidFill>
                  <a:srgbClr val="000000"/>
                </a:solidFill>
              </a:rPr>
              <a:t>Environmental conditions</a:t>
            </a:r>
          </a:p>
          <a:p>
            <a:pPr lvl="1">
              <a:lnSpc>
                <a:spcPct val="120000"/>
              </a:lnSpc>
              <a:defRPr/>
            </a:pPr>
            <a:r>
              <a:rPr lang="en-US" dirty="0">
                <a:solidFill>
                  <a:srgbClr val="000000"/>
                </a:solidFill>
              </a:rPr>
              <a:t>High Temperature and high humidity create a dangerous situation for athletes. High humidity and low temperature can also cause serious heat-related problems.</a:t>
            </a:r>
          </a:p>
          <a:p>
            <a:pPr lvl="1">
              <a:lnSpc>
                <a:spcPct val="120000"/>
              </a:lnSpc>
              <a:defRPr/>
            </a:pPr>
            <a:r>
              <a:rPr lang="en-US" dirty="0">
                <a:solidFill>
                  <a:srgbClr val="000000"/>
                </a:solidFill>
              </a:rPr>
              <a:t>Water/fluid replacement breaks recommended each 20 or 30 minutes. (depending on practice conditions)</a:t>
            </a:r>
          </a:p>
          <a:p>
            <a:pPr lvl="1">
              <a:lnSpc>
                <a:spcPct val="120000"/>
              </a:lnSpc>
              <a:defRPr/>
            </a:pPr>
            <a:r>
              <a:rPr lang="en-US" dirty="0">
                <a:solidFill>
                  <a:srgbClr val="000000"/>
                </a:solidFill>
              </a:rPr>
              <a:t>Check with your AD on your LEA</a:t>
            </a:r>
            <a:r>
              <a:rPr lang="ja-JP" altLang="en-US">
                <a:solidFill>
                  <a:srgbClr val="000000"/>
                </a:solidFill>
              </a:rPr>
              <a:t>’</a:t>
            </a:r>
            <a:r>
              <a:rPr lang="en-US" altLang="ja-JP" dirty="0">
                <a:solidFill>
                  <a:srgbClr val="000000"/>
                </a:solidFill>
              </a:rPr>
              <a:t>s and school</a:t>
            </a:r>
            <a:r>
              <a:rPr lang="ja-JP" altLang="en-US">
                <a:solidFill>
                  <a:srgbClr val="000000"/>
                </a:solidFill>
              </a:rPr>
              <a:t>’</a:t>
            </a:r>
            <a:r>
              <a:rPr lang="en-US" altLang="ja-JP" dirty="0">
                <a:solidFill>
                  <a:srgbClr val="000000"/>
                </a:solidFill>
              </a:rPr>
              <a:t>s policy pertaining to practice on days of extreme heat.  </a:t>
            </a:r>
          </a:p>
        </p:txBody>
      </p:sp>
      <p:sp>
        <p:nvSpPr>
          <p:cNvPr id="4" name="Title 1">
            <a:extLst>
              <a:ext uri="{FF2B5EF4-FFF2-40B4-BE49-F238E27FC236}">
                <a16:creationId xmlns:a16="http://schemas.microsoft.com/office/drawing/2014/main" id="{22A878C5-52D5-BB4C-A840-A7D41B834A3D}"/>
              </a:ext>
            </a:extLst>
          </p:cNvPr>
          <p:cNvSpPr txBox="1">
            <a:spLocks/>
          </p:cNvSpPr>
          <p:nvPr/>
        </p:nvSpPr>
        <p:spPr>
          <a:xfrm>
            <a:off x="628650" y="1048291"/>
            <a:ext cx="7886700" cy="128479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US" sz="2800" b="1" dirty="0">
                <a:latin typeface="+mn-lt"/>
              </a:rPr>
              <a:t>Inclement/Hot Weather Guidelines</a:t>
            </a:r>
          </a:p>
        </p:txBody>
      </p:sp>
    </p:spTree>
    <p:extLst>
      <p:ext uri="{BB962C8B-B14F-4D97-AF65-F5344CB8AC3E}">
        <p14:creationId xmlns:p14="http://schemas.microsoft.com/office/powerpoint/2010/main" val="11562354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rtlCol="0">
            <a:normAutofit/>
          </a:bodyPr>
          <a:lstStyle/>
          <a:p>
            <a:pPr algn="ctr">
              <a:defRPr/>
            </a:pPr>
            <a:r>
              <a:rPr lang="en-US" b="1" dirty="0"/>
              <a:t>Eligibility and Compliance</a:t>
            </a:r>
            <a:endParaRPr lang="en-US" dirty="0">
              <a:ea typeface="+mj-ea"/>
            </a:endParaRPr>
          </a:p>
        </p:txBody>
      </p:sp>
      <p:sp>
        <p:nvSpPr>
          <p:cNvPr id="4098" name="Content Placeholder 1"/>
          <p:cNvSpPr>
            <a:spLocks noGrp="1"/>
          </p:cNvSpPr>
          <p:nvPr>
            <p:ph idx="1"/>
          </p:nvPr>
        </p:nvSpPr>
        <p:spPr/>
        <p:txBody>
          <a:bodyPr/>
          <a:lstStyle/>
          <a:p>
            <a:pPr marL="52388" indent="0">
              <a:buNone/>
              <a:defRPr/>
            </a:pPr>
            <a:r>
              <a:rPr lang="en-US" b="1" dirty="0"/>
              <a:t>Eligibility Video</a:t>
            </a:r>
          </a:p>
          <a:p>
            <a:pPr marL="509588" indent="-457200">
              <a:defRPr/>
            </a:pPr>
            <a:r>
              <a:rPr lang="en-US" sz="2400" dirty="0"/>
              <a:t>Required viewing for all coaches</a:t>
            </a:r>
          </a:p>
          <a:p>
            <a:pPr marL="509588" indent="-457200">
              <a:defRPr/>
            </a:pPr>
            <a:endParaRPr lang="en-US" sz="2400" dirty="0"/>
          </a:p>
          <a:p>
            <a:pPr marL="509588" indent="-457200">
              <a:defRPr/>
            </a:pPr>
            <a:r>
              <a:rPr lang="en-US" sz="2400" dirty="0"/>
              <a:t>Should be done with the athletic director</a:t>
            </a:r>
          </a:p>
          <a:p>
            <a:pPr marL="509588" indent="-457200">
              <a:defRPr/>
            </a:pPr>
            <a:endParaRPr lang="en-US" sz="2400" dirty="0"/>
          </a:p>
          <a:p>
            <a:pPr marL="509588" indent="-457200">
              <a:defRPr/>
            </a:pPr>
            <a:r>
              <a:rPr lang="en-US" sz="2400" dirty="0"/>
              <a:t>Includes opportunities to discuss concussions/sudden cardiac arrests/sickle cell, etc.</a:t>
            </a:r>
          </a:p>
          <a:p>
            <a:pPr marL="397764" indent="-397764">
              <a:buFont typeface="Wingdings" charset="2"/>
              <a:buChar char=""/>
              <a:defRPr/>
            </a:pPr>
            <a:endParaRPr lang="en-US" dirty="0">
              <a:latin typeface="Calibri" charset="0"/>
            </a:endParaRPr>
          </a:p>
        </p:txBody>
      </p:sp>
    </p:spTree>
    <p:extLst>
      <p:ext uri="{BB962C8B-B14F-4D97-AF65-F5344CB8AC3E}">
        <p14:creationId xmlns:p14="http://schemas.microsoft.com/office/powerpoint/2010/main" val="13952651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Content Placeholder 1"/>
          <p:cNvSpPr>
            <a:spLocks noGrp="1"/>
          </p:cNvSpPr>
          <p:nvPr>
            <p:ph idx="1"/>
          </p:nvPr>
        </p:nvSpPr>
        <p:spPr/>
        <p:txBody>
          <a:bodyPr>
            <a:normAutofit/>
          </a:bodyPr>
          <a:lstStyle/>
          <a:p>
            <a:pPr marL="0" indent="0">
              <a:buNone/>
              <a:defRPr/>
            </a:pPr>
            <a:r>
              <a:rPr lang="en-US" b="1" dirty="0"/>
              <a:t>Preseason Meeting</a:t>
            </a:r>
          </a:p>
          <a:p>
            <a:pPr>
              <a:defRPr/>
            </a:pPr>
            <a:r>
              <a:rPr lang="en-US" sz="2400" dirty="0"/>
              <a:t>Required attendance by all parents</a:t>
            </a:r>
          </a:p>
          <a:p>
            <a:pPr>
              <a:defRPr/>
            </a:pPr>
            <a:endParaRPr lang="en-US" sz="2400" dirty="0"/>
          </a:p>
          <a:p>
            <a:pPr>
              <a:defRPr/>
            </a:pPr>
            <a:r>
              <a:rPr lang="en-US" sz="2400" dirty="0"/>
              <a:t>Time to share rules, regulations, expectations, philosophy etc.</a:t>
            </a:r>
          </a:p>
          <a:p>
            <a:pPr>
              <a:defRPr/>
            </a:pPr>
            <a:endParaRPr lang="en-US" sz="2400" dirty="0"/>
          </a:p>
          <a:p>
            <a:pPr>
              <a:defRPr/>
            </a:pPr>
            <a:r>
              <a:rPr lang="en-US" sz="2400" dirty="0"/>
              <a:t>Time to get all required signatures--pledges, Gfeller-Waller information, etc.</a:t>
            </a:r>
          </a:p>
          <a:p>
            <a:pPr>
              <a:defRPr/>
            </a:pPr>
            <a:endParaRPr lang="en-US" sz="2400" dirty="0"/>
          </a:p>
          <a:p>
            <a:pPr>
              <a:defRPr/>
            </a:pPr>
            <a:r>
              <a:rPr lang="en-US" sz="2400" dirty="0"/>
              <a:t>Eligibility and Authorization</a:t>
            </a:r>
          </a:p>
        </p:txBody>
      </p:sp>
      <p:sp>
        <p:nvSpPr>
          <p:cNvPr id="4" name="Title 2">
            <a:extLst>
              <a:ext uri="{FF2B5EF4-FFF2-40B4-BE49-F238E27FC236}">
                <a16:creationId xmlns:a16="http://schemas.microsoft.com/office/drawing/2014/main" id="{CA227FFB-F24E-7D4A-AEC9-FFF9B620512C}"/>
              </a:ext>
            </a:extLst>
          </p:cNvPr>
          <p:cNvSpPr txBox="1">
            <a:spLocks/>
          </p:cNvSpPr>
          <p:nvPr/>
        </p:nvSpPr>
        <p:spPr>
          <a:xfrm>
            <a:off x="628650" y="372763"/>
            <a:ext cx="7886700" cy="128479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n-US" b="1" dirty="0"/>
              <a:t>Eligibility and Compliance</a:t>
            </a:r>
            <a:endParaRPr lang="en-US" dirty="0"/>
          </a:p>
        </p:txBody>
      </p:sp>
    </p:spTree>
    <p:extLst>
      <p:ext uri="{BB962C8B-B14F-4D97-AF65-F5344CB8AC3E}">
        <p14:creationId xmlns:p14="http://schemas.microsoft.com/office/powerpoint/2010/main" val="28703230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Content Placeholder 1"/>
          <p:cNvSpPr>
            <a:spLocks noGrp="1"/>
          </p:cNvSpPr>
          <p:nvPr>
            <p:ph idx="1"/>
          </p:nvPr>
        </p:nvSpPr>
        <p:spPr/>
        <p:txBody>
          <a:bodyPr/>
          <a:lstStyle/>
          <a:p>
            <a:pPr marL="0" indent="0">
              <a:buNone/>
              <a:defRPr/>
            </a:pPr>
            <a:r>
              <a:rPr lang="en-US" b="1" dirty="0"/>
              <a:t>Coaches Education</a:t>
            </a:r>
          </a:p>
          <a:p>
            <a:pPr>
              <a:defRPr/>
            </a:pPr>
            <a:r>
              <a:rPr lang="en-US" sz="2400" dirty="0"/>
              <a:t>NFHS </a:t>
            </a:r>
            <a:r>
              <a:rPr lang="en-US" sz="2400" u="sng" dirty="0"/>
              <a:t>Fundamentals of Coaching</a:t>
            </a:r>
            <a:r>
              <a:rPr lang="en-US" sz="2400" dirty="0"/>
              <a:t> Course </a:t>
            </a:r>
          </a:p>
          <a:p>
            <a:pPr lvl="1">
              <a:defRPr/>
            </a:pPr>
            <a:r>
              <a:rPr lang="en-US" sz="2000" b="1" u="sng" dirty="0"/>
              <a:t>All</a:t>
            </a:r>
            <a:r>
              <a:rPr lang="en-US" sz="2000" dirty="0"/>
              <a:t> coaches must have satisfied the requirement prior to first contest.</a:t>
            </a:r>
          </a:p>
          <a:p>
            <a:pPr lvl="1">
              <a:defRPr/>
            </a:pPr>
            <a:endParaRPr lang="en-US" sz="2000" dirty="0"/>
          </a:p>
          <a:p>
            <a:pPr lvl="1">
              <a:defRPr/>
            </a:pPr>
            <a:r>
              <a:rPr lang="en-US" sz="2000" dirty="0"/>
              <a:t>Complete prior to first contest; subject to a $500 fine; continuing to coach without completion = another $500.</a:t>
            </a:r>
          </a:p>
          <a:p>
            <a:pPr marL="342900" lvl="1" indent="0">
              <a:buNone/>
              <a:defRPr/>
            </a:pPr>
            <a:endParaRPr lang="en-US" b="1" dirty="0">
              <a:latin typeface="Calibri" charset="0"/>
            </a:endParaRPr>
          </a:p>
          <a:p>
            <a:pPr marL="822960" lvl="1" indent="-411480">
              <a:defRPr/>
            </a:pPr>
            <a:endParaRPr lang="en-US" sz="1500" b="1" dirty="0">
              <a:latin typeface="Calibri" charset="0"/>
            </a:endParaRPr>
          </a:p>
          <a:p>
            <a:pPr marL="397764" indent="-397764">
              <a:buFont typeface="Wingdings" charset="2"/>
              <a:buChar char=""/>
              <a:defRPr/>
            </a:pPr>
            <a:endParaRPr lang="en-US" dirty="0">
              <a:latin typeface="Calibri" charset="0"/>
            </a:endParaRPr>
          </a:p>
        </p:txBody>
      </p:sp>
      <p:sp>
        <p:nvSpPr>
          <p:cNvPr id="31746" name="Title 2"/>
          <p:cNvSpPr>
            <a:spLocks noGrp="1"/>
          </p:cNvSpPr>
          <p:nvPr>
            <p:ph type="title"/>
          </p:nvPr>
        </p:nvSpPr>
        <p:spPr/>
        <p:txBody>
          <a:bodyPr/>
          <a:lstStyle/>
          <a:p>
            <a:pPr algn="ctr"/>
            <a:r>
              <a:rPr lang="en-US" b="1" dirty="0"/>
              <a:t>Eligibility and Compliance</a:t>
            </a:r>
            <a:endParaRPr lang="en-US" b="1" dirty="0">
              <a:latin typeface="+mn-lt"/>
            </a:endParaRPr>
          </a:p>
        </p:txBody>
      </p:sp>
    </p:spTree>
    <p:extLst>
      <p:ext uri="{BB962C8B-B14F-4D97-AF65-F5344CB8AC3E}">
        <p14:creationId xmlns:p14="http://schemas.microsoft.com/office/powerpoint/2010/main" val="34548240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2"/>
          <p:cNvSpPr>
            <a:spLocks noGrp="1"/>
          </p:cNvSpPr>
          <p:nvPr>
            <p:ph type="title"/>
          </p:nvPr>
        </p:nvSpPr>
        <p:spPr/>
        <p:txBody>
          <a:bodyPr/>
          <a:lstStyle/>
          <a:p>
            <a:pPr algn="ctr"/>
            <a:r>
              <a:rPr lang="en-US" b="1" dirty="0"/>
              <a:t>Eligibility and Compliance</a:t>
            </a:r>
            <a:endParaRPr lang="en-US" b="1" dirty="0">
              <a:latin typeface="+mn-lt"/>
            </a:endParaRPr>
          </a:p>
        </p:txBody>
      </p:sp>
      <p:sp>
        <p:nvSpPr>
          <p:cNvPr id="10242" name="Content Placeholder 1"/>
          <p:cNvSpPr>
            <a:spLocks noGrp="1"/>
          </p:cNvSpPr>
          <p:nvPr>
            <p:ph idx="1"/>
          </p:nvPr>
        </p:nvSpPr>
        <p:spPr/>
        <p:txBody>
          <a:bodyPr>
            <a:normAutofit/>
          </a:bodyPr>
          <a:lstStyle/>
          <a:p>
            <a:pPr marL="0" indent="0">
              <a:buNone/>
              <a:defRPr/>
            </a:pPr>
            <a:r>
              <a:rPr lang="en-US" b="1" dirty="0"/>
              <a:t>Coaches Education</a:t>
            </a:r>
          </a:p>
          <a:p>
            <a:pPr>
              <a:defRPr/>
            </a:pPr>
            <a:r>
              <a:rPr lang="en-US" sz="2400" dirty="0"/>
              <a:t>Concussion Management Certification</a:t>
            </a:r>
          </a:p>
          <a:p>
            <a:pPr lvl="1">
              <a:defRPr/>
            </a:pPr>
            <a:r>
              <a:rPr lang="en-US" sz="2000" dirty="0"/>
              <a:t>The </a:t>
            </a:r>
            <a:r>
              <a:rPr lang="en-US" sz="2000" b="1" dirty="0"/>
              <a:t>NFHS </a:t>
            </a:r>
            <a:r>
              <a:rPr lang="en-US" sz="2000" b="1" u="sng" dirty="0"/>
              <a:t>Concussion in Sports </a:t>
            </a:r>
            <a:r>
              <a:rPr lang="en-US" sz="2000" b="1" dirty="0"/>
              <a:t>Course </a:t>
            </a:r>
            <a:r>
              <a:rPr lang="en-US" sz="2000" dirty="0"/>
              <a:t>(free on-line course) or an equivalent course must be completed annually (</a:t>
            </a:r>
            <a:r>
              <a:rPr lang="en-US" sz="2000" i="1" dirty="0"/>
              <a:t>after June 1, 2018 and before the first date of practice</a:t>
            </a:r>
            <a:r>
              <a:rPr lang="en-US" sz="2000" dirty="0"/>
              <a:t>) by all coaches.</a:t>
            </a:r>
          </a:p>
          <a:p>
            <a:pPr lvl="1">
              <a:defRPr/>
            </a:pPr>
            <a:endParaRPr lang="en-US" sz="2000" b="1" dirty="0"/>
          </a:p>
          <a:p>
            <a:pPr lvl="1">
              <a:defRPr/>
            </a:pPr>
            <a:r>
              <a:rPr lang="en-US" sz="2000" b="1" dirty="0"/>
              <a:t>Prior to the first date of practice for that sport</a:t>
            </a:r>
            <a:r>
              <a:rPr lang="en-US" sz="2000" dirty="0"/>
              <a:t>; subsequently, the certificate of completion must be on file at the individual school; subject to $500 fine.</a:t>
            </a:r>
          </a:p>
        </p:txBody>
      </p:sp>
    </p:spTree>
    <p:extLst>
      <p:ext uri="{BB962C8B-B14F-4D97-AF65-F5344CB8AC3E}">
        <p14:creationId xmlns:p14="http://schemas.microsoft.com/office/powerpoint/2010/main" val="39439344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2"/>
          <p:cNvSpPr>
            <a:spLocks noGrp="1"/>
          </p:cNvSpPr>
          <p:nvPr>
            <p:ph type="title"/>
          </p:nvPr>
        </p:nvSpPr>
        <p:spPr/>
        <p:txBody>
          <a:bodyPr/>
          <a:lstStyle/>
          <a:p>
            <a:pPr algn="ctr"/>
            <a:r>
              <a:rPr lang="en-US" b="1" dirty="0"/>
              <a:t>Eligibility and Compliance</a:t>
            </a:r>
            <a:endParaRPr lang="en-US" b="1" dirty="0">
              <a:latin typeface="+mn-lt"/>
            </a:endParaRPr>
          </a:p>
        </p:txBody>
      </p:sp>
      <p:sp>
        <p:nvSpPr>
          <p:cNvPr id="10242" name="Content Placeholder 1"/>
          <p:cNvSpPr>
            <a:spLocks noGrp="1"/>
          </p:cNvSpPr>
          <p:nvPr>
            <p:ph idx="1"/>
          </p:nvPr>
        </p:nvSpPr>
        <p:spPr/>
        <p:txBody>
          <a:bodyPr>
            <a:normAutofit/>
          </a:bodyPr>
          <a:lstStyle/>
          <a:p>
            <a:pPr marL="0" indent="0">
              <a:buNone/>
            </a:pPr>
            <a:r>
              <a:rPr lang="en-US" b="1" dirty="0"/>
              <a:t>Coaches’ Education</a:t>
            </a:r>
          </a:p>
          <a:p>
            <a:r>
              <a:rPr lang="en-US" sz="2400" dirty="0"/>
              <a:t>CPR/AED Certification</a:t>
            </a:r>
          </a:p>
          <a:p>
            <a:pPr lvl="1"/>
            <a:r>
              <a:rPr lang="en-US" sz="2000" dirty="0"/>
              <a:t>All head and paid coaches must be CPR/AED certified</a:t>
            </a:r>
          </a:p>
          <a:p>
            <a:endParaRPr lang="en-US" b="1" dirty="0"/>
          </a:p>
          <a:p>
            <a:r>
              <a:rPr lang="en-US" sz="2400" dirty="0"/>
              <a:t>NFHS Sudden Cardiac Arrest Course</a:t>
            </a:r>
          </a:p>
          <a:p>
            <a:pPr lvl="1"/>
            <a:r>
              <a:rPr lang="en-US" sz="2000" dirty="0"/>
              <a:t>All non-paid coaches are required to complete the NFHS </a:t>
            </a:r>
            <a:r>
              <a:rPr lang="en-US" sz="2000" u="sng" dirty="0"/>
              <a:t>Sudden Cardiac Arrest </a:t>
            </a:r>
            <a:r>
              <a:rPr lang="en-US" sz="2000" dirty="0"/>
              <a:t>Course annually (</a:t>
            </a:r>
            <a:r>
              <a:rPr lang="en-US" sz="2000" i="1" dirty="0"/>
              <a:t>after June 1, 2018 and before the first date of practice</a:t>
            </a:r>
            <a:r>
              <a:rPr lang="en-US" sz="2000" dirty="0"/>
              <a:t>).  </a:t>
            </a:r>
          </a:p>
          <a:p>
            <a:pPr marL="342900" lvl="1" indent="0">
              <a:buNone/>
            </a:pPr>
            <a:endParaRPr lang="en-US" dirty="0"/>
          </a:p>
        </p:txBody>
      </p:sp>
    </p:spTree>
    <p:extLst>
      <p:ext uri="{BB962C8B-B14F-4D97-AF65-F5344CB8AC3E}">
        <p14:creationId xmlns:p14="http://schemas.microsoft.com/office/powerpoint/2010/main" val="26441586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pPr algn="ctr">
              <a:defRPr/>
            </a:pPr>
            <a:r>
              <a:rPr lang="en-US" b="1" dirty="0"/>
              <a:t>Eligibility and Compliance</a:t>
            </a:r>
            <a:endParaRPr lang="en-US" b="1" dirty="0">
              <a:latin typeface="+mn-lt"/>
            </a:endParaRPr>
          </a:p>
        </p:txBody>
      </p:sp>
      <p:sp>
        <p:nvSpPr>
          <p:cNvPr id="2" name="Content Placeholder 1"/>
          <p:cNvSpPr>
            <a:spLocks noGrp="1"/>
          </p:cNvSpPr>
          <p:nvPr>
            <p:ph idx="1"/>
          </p:nvPr>
        </p:nvSpPr>
        <p:spPr>
          <a:xfrm>
            <a:off x="628651" y="1829524"/>
            <a:ext cx="7886699" cy="4505015"/>
          </a:xfrm>
        </p:spPr>
        <p:txBody>
          <a:bodyPr>
            <a:noAutofit/>
          </a:bodyPr>
          <a:lstStyle/>
          <a:p>
            <a:pPr marL="0" indent="0">
              <a:lnSpc>
                <a:spcPct val="110000"/>
              </a:lnSpc>
              <a:buNone/>
              <a:defRPr/>
            </a:pPr>
            <a:r>
              <a:rPr lang="en-US" b="1" dirty="0" err="1"/>
              <a:t>Gfeller</a:t>
            </a:r>
            <a:r>
              <a:rPr lang="en-US" b="1" dirty="0"/>
              <a:t>-Waller Concussion Law</a:t>
            </a:r>
          </a:p>
          <a:p>
            <a:pPr>
              <a:lnSpc>
                <a:spcPct val="110000"/>
              </a:lnSpc>
              <a:defRPr/>
            </a:pPr>
            <a:r>
              <a:rPr lang="en-US" sz="2400" dirty="0"/>
              <a:t>Requirements</a:t>
            </a:r>
          </a:p>
          <a:p>
            <a:pPr lvl="1">
              <a:lnSpc>
                <a:spcPct val="110000"/>
              </a:lnSpc>
              <a:defRPr/>
            </a:pPr>
            <a:r>
              <a:rPr lang="en-US" sz="2000" u="sng" dirty="0"/>
              <a:t>Concussion signs and symptoms</a:t>
            </a:r>
          </a:p>
          <a:p>
            <a:pPr lvl="2">
              <a:lnSpc>
                <a:spcPct val="110000"/>
              </a:lnSpc>
              <a:defRPr/>
            </a:pPr>
            <a:r>
              <a:rPr lang="en-US" sz="1600" dirty="0"/>
              <a:t>Given prior to participation</a:t>
            </a:r>
          </a:p>
          <a:p>
            <a:pPr lvl="1">
              <a:lnSpc>
                <a:spcPct val="110000"/>
              </a:lnSpc>
              <a:defRPr/>
            </a:pPr>
            <a:r>
              <a:rPr lang="en-US" sz="2000" u="sng" dirty="0"/>
              <a:t>Parents/athletes sign indicating </a:t>
            </a:r>
            <a:r>
              <a:rPr lang="ja-JP" altLang="en-US" sz="2000" u="sng"/>
              <a:t>“</a:t>
            </a:r>
            <a:r>
              <a:rPr lang="en-US" sz="2000" u="sng" dirty="0"/>
              <a:t>receipt of</a:t>
            </a:r>
            <a:r>
              <a:rPr lang="ja-JP" altLang="en-US" sz="2000" u="sng"/>
              <a:t>”</a:t>
            </a:r>
            <a:r>
              <a:rPr lang="en-US" altLang="ja-JP" sz="2000" u="sng" dirty="0"/>
              <a:t> </a:t>
            </a:r>
            <a:r>
              <a:rPr lang="en-US" sz="2000" u="sng" dirty="0"/>
              <a:t>Return to Play (RTP) form signed by a physician licensed to practice medicine</a:t>
            </a:r>
          </a:p>
          <a:p>
            <a:pPr lvl="1">
              <a:lnSpc>
                <a:spcPct val="110000"/>
              </a:lnSpc>
              <a:defRPr/>
            </a:pPr>
            <a:r>
              <a:rPr lang="en-US" sz="2000" u="sng" dirty="0"/>
              <a:t>An up-to-date Emergency Action Plan (EAP)</a:t>
            </a:r>
          </a:p>
          <a:p>
            <a:pPr lvl="2">
              <a:lnSpc>
                <a:spcPct val="110000"/>
              </a:lnSpc>
              <a:defRPr/>
            </a:pPr>
            <a:r>
              <a:rPr lang="en-US" sz="1600" dirty="0"/>
              <a:t>Must be on-file, posted and updated annually</a:t>
            </a:r>
          </a:p>
          <a:p>
            <a:pPr marL="457200" lvl="1" indent="0" algn="ctr">
              <a:lnSpc>
                <a:spcPct val="110000"/>
              </a:lnSpc>
              <a:buNone/>
              <a:defRPr/>
            </a:pPr>
            <a:endParaRPr lang="en-US" sz="2000" b="1" dirty="0"/>
          </a:p>
          <a:p>
            <a:pPr marL="457200" lvl="1" indent="0" algn="ctr">
              <a:lnSpc>
                <a:spcPct val="110000"/>
              </a:lnSpc>
              <a:buNone/>
              <a:defRPr/>
            </a:pPr>
            <a:r>
              <a:rPr lang="en-US" sz="2000" b="1" dirty="0"/>
              <a:t>“When in doubt, sit them out”</a:t>
            </a:r>
          </a:p>
        </p:txBody>
      </p:sp>
    </p:spTree>
    <p:extLst>
      <p:ext uri="{BB962C8B-B14F-4D97-AF65-F5344CB8AC3E}">
        <p14:creationId xmlns:p14="http://schemas.microsoft.com/office/powerpoint/2010/main" val="13075148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2"/>
          <p:cNvSpPr>
            <a:spLocks noGrp="1"/>
          </p:cNvSpPr>
          <p:nvPr>
            <p:ph type="title"/>
          </p:nvPr>
        </p:nvSpPr>
        <p:spPr/>
        <p:txBody>
          <a:bodyPr/>
          <a:lstStyle/>
          <a:p>
            <a:pPr algn="ctr"/>
            <a:r>
              <a:rPr lang="en-US" b="1" dirty="0"/>
              <a:t>Eligibility and Compliance</a:t>
            </a:r>
            <a:endParaRPr lang="en-US" b="1" dirty="0">
              <a:latin typeface="+mn-lt"/>
            </a:endParaRPr>
          </a:p>
        </p:txBody>
      </p:sp>
      <p:sp>
        <p:nvSpPr>
          <p:cNvPr id="12290" name="Content Placeholder 1"/>
          <p:cNvSpPr>
            <a:spLocks noGrp="1"/>
          </p:cNvSpPr>
          <p:nvPr>
            <p:ph idx="1"/>
          </p:nvPr>
        </p:nvSpPr>
        <p:spPr/>
        <p:txBody>
          <a:bodyPr>
            <a:normAutofit/>
          </a:bodyPr>
          <a:lstStyle/>
          <a:p>
            <a:pPr marL="0" indent="-150161">
              <a:buNone/>
              <a:defRPr/>
            </a:pPr>
            <a:r>
              <a:rPr lang="en-US" b="1" dirty="0"/>
              <a:t>Coaches Education</a:t>
            </a:r>
          </a:p>
          <a:p>
            <a:pPr marL="192739" indent="-342900">
              <a:defRPr/>
            </a:pPr>
            <a:r>
              <a:rPr lang="en-US" sz="2400" dirty="0"/>
              <a:t>Accredited Interscholastic Coach (AIC) (6</a:t>
            </a:r>
            <a:r>
              <a:rPr lang="en-US" sz="2400" baseline="30000" dirty="0"/>
              <a:t>th</a:t>
            </a:r>
            <a:r>
              <a:rPr lang="en-US" sz="2400" dirty="0"/>
              <a:t> Nationally)</a:t>
            </a:r>
          </a:p>
          <a:p>
            <a:pPr lvl="1">
              <a:defRPr/>
            </a:pPr>
            <a:r>
              <a:rPr lang="en-US" sz="2000" dirty="0"/>
              <a:t>Requires completion of 4 courses:</a:t>
            </a:r>
          </a:p>
          <a:p>
            <a:pPr lvl="2">
              <a:defRPr/>
            </a:pPr>
            <a:r>
              <a:rPr lang="en-US" sz="1600" dirty="0"/>
              <a:t>Fundamentals of Coaching</a:t>
            </a:r>
          </a:p>
          <a:p>
            <a:pPr lvl="2">
              <a:defRPr/>
            </a:pPr>
            <a:endParaRPr lang="en-US" sz="1600" dirty="0"/>
          </a:p>
          <a:p>
            <a:pPr lvl="2">
              <a:defRPr/>
            </a:pPr>
            <a:r>
              <a:rPr lang="en-US" sz="1600" dirty="0"/>
              <a:t>1</a:t>
            </a:r>
            <a:r>
              <a:rPr lang="en-US" sz="1600" baseline="30000" dirty="0"/>
              <a:t>st</a:t>
            </a:r>
            <a:r>
              <a:rPr lang="en-US" sz="1600" dirty="0"/>
              <a:t> Aid, Health &amp; Safety for Coaches</a:t>
            </a:r>
          </a:p>
          <a:p>
            <a:pPr lvl="2">
              <a:defRPr/>
            </a:pPr>
            <a:endParaRPr lang="en-US" sz="1600" dirty="0"/>
          </a:p>
          <a:p>
            <a:pPr lvl="2">
              <a:defRPr/>
            </a:pPr>
            <a:r>
              <a:rPr lang="en-US" sz="1600" dirty="0"/>
              <a:t>Sport Specific Course or Teaching Sports Skills</a:t>
            </a:r>
          </a:p>
          <a:p>
            <a:pPr lvl="2">
              <a:defRPr/>
            </a:pPr>
            <a:endParaRPr lang="en-US" sz="1600" dirty="0"/>
          </a:p>
          <a:p>
            <a:pPr lvl="2">
              <a:defRPr/>
            </a:pPr>
            <a:r>
              <a:rPr lang="en-US" sz="1600" dirty="0"/>
              <a:t>Concussion in Sports (Free)</a:t>
            </a:r>
          </a:p>
        </p:txBody>
      </p:sp>
    </p:spTree>
    <p:extLst>
      <p:ext uri="{BB962C8B-B14F-4D97-AF65-F5344CB8AC3E}">
        <p14:creationId xmlns:p14="http://schemas.microsoft.com/office/powerpoint/2010/main" val="12600642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52388" indent="0">
              <a:lnSpc>
                <a:spcPct val="120000"/>
              </a:lnSpc>
              <a:spcBef>
                <a:spcPts val="0"/>
              </a:spcBef>
              <a:buNone/>
              <a:defRPr/>
            </a:pPr>
            <a:r>
              <a:rPr lang="en-US" b="1" dirty="0"/>
              <a:t>Coaches Education</a:t>
            </a:r>
          </a:p>
          <a:p>
            <a:pPr marL="395288" indent="-342900">
              <a:lnSpc>
                <a:spcPct val="120000"/>
              </a:lnSpc>
              <a:spcBef>
                <a:spcPts val="0"/>
              </a:spcBef>
              <a:defRPr/>
            </a:pPr>
            <a:r>
              <a:rPr lang="en-US" sz="2400" dirty="0"/>
              <a:t>Certified Interscholastic Coach (CIC) (3</a:t>
            </a:r>
            <a:r>
              <a:rPr lang="en-US" sz="2400" baseline="30000" dirty="0"/>
              <a:t>rd</a:t>
            </a:r>
            <a:r>
              <a:rPr lang="en-US" sz="2400" dirty="0"/>
              <a:t> Nationally)</a:t>
            </a:r>
          </a:p>
          <a:p>
            <a:pPr marL="852488" lvl="1" indent="-342900">
              <a:lnSpc>
                <a:spcPct val="120000"/>
              </a:lnSpc>
              <a:spcBef>
                <a:spcPts val="0"/>
              </a:spcBef>
              <a:defRPr/>
            </a:pPr>
            <a:r>
              <a:rPr lang="en-US" sz="2000" dirty="0"/>
              <a:t>Completion of AIC requirements </a:t>
            </a:r>
            <a:r>
              <a:rPr lang="en-US" sz="2000" u="sng" dirty="0"/>
              <a:t>PLUS:</a:t>
            </a:r>
          </a:p>
          <a:p>
            <a:pPr marL="1309688" lvl="2" indent="-342900">
              <a:lnSpc>
                <a:spcPct val="120000"/>
              </a:lnSpc>
              <a:spcBef>
                <a:spcPts val="0"/>
              </a:spcBef>
              <a:defRPr/>
            </a:pPr>
            <a:r>
              <a:rPr lang="en-US" sz="1600" dirty="0"/>
              <a:t>Teaching &amp; Modeling Behavior</a:t>
            </a:r>
          </a:p>
          <a:p>
            <a:pPr marL="1309688" lvl="2" indent="-342900">
              <a:lnSpc>
                <a:spcPct val="120000"/>
              </a:lnSpc>
              <a:spcBef>
                <a:spcPts val="0"/>
              </a:spcBef>
              <a:defRPr/>
            </a:pPr>
            <a:endParaRPr lang="en-US" sz="1600" dirty="0"/>
          </a:p>
          <a:p>
            <a:pPr marL="1309688" lvl="2" indent="-342900">
              <a:lnSpc>
                <a:spcPct val="120000"/>
              </a:lnSpc>
              <a:spcBef>
                <a:spcPts val="0"/>
              </a:spcBef>
              <a:defRPr/>
            </a:pPr>
            <a:r>
              <a:rPr lang="en-US" sz="1600" dirty="0"/>
              <a:t>Engaging Effectively with Parents</a:t>
            </a:r>
          </a:p>
          <a:p>
            <a:pPr marL="1309688" lvl="2" indent="-342900">
              <a:lnSpc>
                <a:spcPct val="120000"/>
              </a:lnSpc>
              <a:spcBef>
                <a:spcPts val="0"/>
              </a:spcBef>
              <a:defRPr/>
            </a:pPr>
            <a:endParaRPr lang="en-US" sz="1600" dirty="0"/>
          </a:p>
          <a:p>
            <a:pPr marL="1309688" lvl="2" indent="-342900">
              <a:lnSpc>
                <a:spcPct val="120000"/>
              </a:lnSpc>
              <a:spcBef>
                <a:spcPts val="0"/>
              </a:spcBef>
              <a:defRPr/>
            </a:pPr>
            <a:r>
              <a:rPr lang="en-US" sz="1600" dirty="0"/>
              <a:t>Sportsmanship</a:t>
            </a:r>
          </a:p>
          <a:p>
            <a:pPr marL="1309688" lvl="2" indent="-342900">
              <a:lnSpc>
                <a:spcPct val="120000"/>
              </a:lnSpc>
              <a:spcBef>
                <a:spcPts val="0"/>
              </a:spcBef>
              <a:defRPr/>
            </a:pPr>
            <a:endParaRPr lang="en-US" sz="1600" dirty="0"/>
          </a:p>
          <a:p>
            <a:pPr marL="1309688" lvl="2" indent="-342900">
              <a:lnSpc>
                <a:spcPct val="120000"/>
              </a:lnSpc>
              <a:spcBef>
                <a:spcPts val="0"/>
              </a:spcBef>
              <a:defRPr/>
            </a:pPr>
            <a:r>
              <a:rPr lang="en-US" sz="1600" dirty="0"/>
              <a:t>Creating a Safe and Respectful Environment</a:t>
            </a:r>
          </a:p>
          <a:p>
            <a:pPr marL="1309688" lvl="2" indent="-342900">
              <a:lnSpc>
                <a:spcPct val="120000"/>
              </a:lnSpc>
              <a:spcBef>
                <a:spcPts val="0"/>
              </a:spcBef>
              <a:defRPr/>
            </a:pPr>
            <a:endParaRPr lang="en-US" sz="1600" dirty="0"/>
          </a:p>
          <a:p>
            <a:pPr marL="1309688" lvl="2" indent="-342900">
              <a:lnSpc>
                <a:spcPct val="120000"/>
              </a:lnSpc>
              <a:spcBef>
                <a:spcPts val="0"/>
              </a:spcBef>
              <a:defRPr/>
            </a:pPr>
            <a:r>
              <a:rPr lang="en-US" sz="1600" dirty="0"/>
              <a:t>Strength &amp; Conditioning</a:t>
            </a:r>
          </a:p>
          <a:p>
            <a:pPr marL="1309688" lvl="2" indent="-342900">
              <a:lnSpc>
                <a:spcPct val="120000"/>
              </a:lnSpc>
              <a:spcBef>
                <a:spcPts val="0"/>
              </a:spcBef>
              <a:defRPr/>
            </a:pPr>
            <a:endParaRPr lang="en-US" sz="1600" dirty="0"/>
          </a:p>
          <a:p>
            <a:pPr marL="1309688" lvl="2" indent="-342900">
              <a:lnSpc>
                <a:spcPct val="120000"/>
              </a:lnSpc>
              <a:spcBef>
                <a:spcPts val="0"/>
              </a:spcBef>
              <a:defRPr/>
            </a:pPr>
            <a:r>
              <a:rPr lang="en-US" sz="1600" dirty="0"/>
              <a:t>2 additional courses (User Choice)</a:t>
            </a:r>
          </a:p>
          <a:p>
            <a:pPr lvl="3">
              <a:lnSpc>
                <a:spcPct val="120000"/>
              </a:lnSpc>
              <a:defRPr/>
            </a:pPr>
            <a:endParaRPr lang="en-US" sz="1950" dirty="0">
              <a:latin typeface="Calibri" charset="0"/>
            </a:endParaRPr>
          </a:p>
        </p:txBody>
      </p:sp>
      <p:sp>
        <p:nvSpPr>
          <p:cNvPr id="38914" name="Title 2"/>
          <p:cNvSpPr>
            <a:spLocks noGrp="1"/>
          </p:cNvSpPr>
          <p:nvPr>
            <p:ph type="title"/>
          </p:nvPr>
        </p:nvSpPr>
        <p:spPr/>
        <p:txBody>
          <a:bodyPr/>
          <a:lstStyle/>
          <a:p>
            <a:pPr algn="ctr"/>
            <a:r>
              <a:rPr lang="en-US" b="1" dirty="0"/>
              <a:t>Eligibility and Compliance</a:t>
            </a:r>
            <a:endParaRPr lang="en-US" b="1" dirty="0">
              <a:latin typeface="+mn-lt"/>
            </a:endParaRPr>
          </a:p>
        </p:txBody>
      </p:sp>
    </p:spTree>
    <p:extLst>
      <p:ext uri="{BB962C8B-B14F-4D97-AF65-F5344CB8AC3E}">
        <p14:creationId xmlns:p14="http://schemas.microsoft.com/office/powerpoint/2010/main" val="9224307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Thank You!</a:t>
            </a:r>
            <a:endParaRPr lang="en-US" b="1" dirty="0">
              <a:latin typeface="+mn-lt"/>
            </a:endParaRPr>
          </a:p>
        </p:txBody>
      </p:sp>
      <p:sp>
        <p:nvSpPr>
          <p:cNvPr id="3" name="Content Placeholder 2"/>
          <p:cNvSpPr>
            <a:spLocks noGrp="1"/>
          </p:cNvSpPr>
          <p:nvPr>
            <p:ph idx="1"/>
          </p:nvPr>
        </p:nvSpPr>
        <p:spPr/>
        <p:txBody>
          <a:bodyPr>
            <a:normAutofit/>
          </a:bodyPr>
          <a:lstStyle/>
          <a:p>
            <a:pPr lvl="0"/>
            <a:r>
              <a:rPr lang="en-US" sz="2400" dirty="0"/>
              <a:t>Get involved with student services</a:t>
            </a:r>
          </a:p>
          <a:p>
            <a:pPr lvl="0"/>
            <a:r>
              <a:rPr lang="en-US" sz="2400" dirty="0"/>
              <a:t>Visit the NCHSAA website often </a:t>
            </a:r>
          </a:p>
          <a:p>
            <a:pPr lvl="0"/>
            <a:r>
              <a:rPr lang="en-US" sz="2400" dirty="0"/>
              <a:t>Sign-in to get credit for attendance</a:t>
            </a:r>
          </a:p>
          <a:p>
            <a:endParaRPr lang="en-US" dirty="0"/>
          </a:p>
        </p:txBody>
      </p:sp>
    </p:spTree>
    <p:extLst>
      <p:ext uri="{BB962C8B-B14F-4D97-AF65-F5344CB8AC3E}">
        <p14:creationId xmlns:p14="http://schemas.microsoft.com/office/powerpoint/2010/main" val="181283421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18 Coaches Clinic Template" id="{95C5BB77-DCBC-4A4A-BDD7-DA290283BDAB}" vid="{807035BC-3465-2D41-8120-FCB6397C55D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180</TotalTime>
  <Words>1484</Words>
  <Application>Microsoft Macintosh PowerPoint</Application>
  <PresentationFormat>On-screen Show (4:3)</PresentationFormat>
  <Paragraphs>231</Paragraphs>
  <Slides>29</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29</vt:i4>
      </vt:variant>
    </vt:vector>
  </HeadingPairs>
  <TitlesOfParts>
    <vt:vector size="36" baseType="lpstr">
      <vt:lpstr>ＭＳ Ｐゴシック</vt:lpstr>
      <vt:lpstr>游ゴシック</vt:lpstr>
      <vt:lpstr>Arial</vt:lpstr>
      <vt:lpstr>Calibri</vt:lpstr>
      <vt:lpstr>Calibri Light</vt:lpstr>
      <vt:lpstr>Wingdings</vt:lpstr>
      <vt:lpstr>Office Theme</vt:lpstr>
      <vt:lpstr>2018-19 Golf</vt:lpstr>
      <vt:lpstr>Mission/Vision</vt:lpstr>
      <vt:lpstr>Golf Specific Changes General Changes Important Information Eligibility and Compliance </vt:lpstr>
      <vt:lpstr>Golf Specific Changes</vt:lpstr>
      <vt:lpstr>  Calendar </vt:lpstr>
      <vt:lpstr>General Changes</vt:lpstr>
      <vt:lpstr>General Changes</vt:lpstr>
      <vt:lpstr>General Changes</vt:lpstr>
      <vt:lpstr>General Changes</vt:lpstr>
      <vt:lpstr>General Changes</vt:lpstr>
      <vt:lpstr>General Changes</vt:lpstr>
      <vt:lpstr>General Changes</vt:lpstr>
      <vt:lpstr>General Changes</vt:lpstr>
      <vt:lpstr>PowerPoint Presentation</vt:lpstr>
      <vt:lpstr>Dead Periods</vt:lpstr>
      <vt:lpstr>Important Information</vt:lpstr>
      <vt:lpstr>Important Information</vt:lpstr>
      <vt:lpstr>Important Information</vt:lpstr>
      <vt:lpstr>Important Information</vt:lpstr>
      <vt:lpstr>Important Information</vt:lpstr>
      <vt:lpstr>Eligibility and Compliance</vt:lpstr>
      <vt:lpstr>PowerPoint Presentation</vt:lpstr>
      <vt:lpstr>Eligibility and Compliance</vt:lpstr>
      <vt:lpstr>Eligibility and Compliance</vt:lpstr>
      <vt:lpstr>Eligibility and Compliance</vt:lpstr>
      <vt:lpstr>Eligibility and Compliance</vt:lpstr>
      <vt:lpstr>Eligibility and Compliance</vt:lpstr>
      <vt:lpstr>Eligibility and Compliance</vt:lpstr>
      <vt:lpstr>Thank You!</vt:lpstr>
    </vt:vector>
  </TitlesOfParts>
  <Company/>
  <LinksUpToDate>false</LinksUpToDate>
  <SharedDoc>false</SharedDoc>
  <HyperlinksChanged>false</HyperlinksChanged>
  <AppVersion>16.0015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Brad Alford</dc:creator>
  <cp:lastModifiedBy>Brad Alford</cp:lastModifiedBy>
  <cp:revision>29</cp:revision>
  <dcterms:created xsi:type="dcterms:W3CDTF">2018-06-11T17:29:28Z</dcterms:created>
  <dcterms:modified xsi:type="dcterms:W3CDTF">2018-07-26T20:11:15Z</dcterms:modified>
</cp:coreProperties>
</file>