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43" r:id="rId2"/>
    <p:sldMasterId id="2147483844" r:id="rId3"/>
    <p:sldMasterId id="2147483859" r:id="rId4"/>
    <p:sldMasterId id="2147483875" r:id="rId5"/>
    <p:sldMasterId id="2147483887" r:id="rId6"/>
    <p:sldMasterId id="2147483899" r:id="rId7"/>
    <p:sldMasterId id="2147483912" r:id="rId8"/>
    <p:sldMasterId id="2147483924" r:id="rId9"/>
  </p:sldMasterIdLst>
  <p:notesMasterIdLst>
    <p:notesMasterId r:id="rId109"/>
  </p:notesMasterIdLst>
  <p:handoutMasterIdLst>
    <p:handoutMasterId r:id="rId110"/>
  </p:handoutMasterIdLst>
  <p:sldIdLst>
    <p:sldId id="394" r:id="rId10"/>
    <p:sldId id="257" r:id="rId11"/>
    <p:sldId id="256" r:id="rId12"/>
    <p:sldId id="662" r:id="rId13"/>
    <p:sldId id="258" r:id="rId14"/>
    <p:sldId id="259" r:id="rId15"/>
    <p:sldId id="260" r:id="rId16"/>
    <p:sldId id="261" r:id="rId17"/>
    <p:sldId id="271" r:id="rId18"/>
    <p:sldId id="270" r:id="rId19"/>
    <p:sldId id="264" r:id="rId20"/>
    <p:sldId id="268" r:id="rId21"/>
    <p:sldId id="663" r:id="rId22"/>
    <p:sldId id="664" r:id="rId23"/>
    <p:sldId id="267" r:id="rId24"/>
    <p:sldId id="263" r:id="rId25"/>
    <p:sldId id="493" r:id="rId26"/>
    <p:sldId id="495" r:id="rId27"/>
    <p:sldId id="496" r:id="rId28"/>
    <p:sldId id="497" r:id="rId29"/>
    <p:sldId id="498" r:id="rId30"/>
    <p:sldId id="499" r:id="rId31"/>
    <p:sldId id="511" r:id="rId32"/>
    <p:sldId id="473" r:id="rId33"/>
    <p:sldId id="501" r:id="rId34"/>
    <p:sldId id="474" r:id="rId35"/>
    <p:sldId id="521" r:id="rId36"/>
    <p:sldId id="503" r:id="rId37"/>
    <p:sldId id="505" r:id="rId38"/>
    <p:sldId id="507" r:id="rId39"/>
    <p:sldId id="509" r:id="rId40"/>
    <p:sldId id="510" r:id="rId41"/>
    <p:sldId id="453" r:id="rId42"/>
    <p:sldId id="502" r:id="rId43"/>
    <p:sldId id="536" r:id="rId44"/>
    <p:sldId id="537" r:id="rId45"/>
    <p:sldId id="538" r:id="rId46"/>
    <p:sldId id="539" r:id="rId47"/>
    <p:sldId id="540" r:id="rId48"/>
    <p:sldId id="541" r:id="rId49"/>
    <p:sldId id="542" r:id="rId50"/>
    <p:sldId id="543" r:id="rId51"/>
    <p:sldId id="544" r:id="rId52"/>
    <p:sldId id="299" r:id="rId53"/>
    <p:sldId id="545" r:id="rId54"/>
    <p:sldId id="467" r:id="rId55"/>
    <p:sldId id="525" r:id="rId56"/>
    <p:sldId id="456" r:id="rId57"/>
    <p:sldId id="513" r:id="rId58"/>
    <p:sldId id="477" r:id="rId59"/>
    <p:sldId id="478" r:id="rId60"/>
    <p:sldId id="408" r:id="rId61"/>
    <p:sldId id="483" r:id="rId62"/>
    <p:sldId id="475" r:id="rId63"/>
    <p:sldId id="486" r:id="rId64"/>
    <p:sldId id="514" r:id="rId65"/>
    <p:sldId id="516" r:id="rId66"/>
    <p:sldId id="517" r:id="rId67"/>
    <p:sldId id="518" r:id="rId68"/>
    <p:sldId id="292" r:id="rId69"/>
    <p:sldId id="519" r:id="rId70"/>
    <p:sldId id="666" r:id="rId71"/>
    <p:sldId id="739" r:id="rId72"/>
    <p:sldId id="740" r:id="rId73"/>
    <p:sldId id="741" r:id="rId74"/>
    <p:sldId id="742" r:id="rId75"/>
    <p:sldId id="743" r:id="rId76"/>
    <p:sldId id="744" r:id="rId77"/>
    <p:sldId id="745" r:id="rId78"/>
    <p:sldId id="746" r:id="rId79"/>
    <p:sldId id="747" r:id="rId80"/>
    <p:sldId id="748" r:id="rId81"/>
    <p:sldId id="492" r:id="rId82"/>
    <p:sldId id="749" r:id="rId83"/>
    <p:sldId id="494" r:id="rId84"/>
    <p:sldId id="750" r:id="rId85"/>
    <p:sldId id="468" r:id="rId86"/>
    <p:sldId id="751" r:id="rId87"/>
    <p:sldId id="752" r:id="rId88"/>
    <p:sldId id="281" r:id="rId89"/>
    <p:sldId id="753" r:id="rId90"/>
    <p:sldId id="515" r:id="rId91"/>
    <p:sldId id="754" r:id="rId92"/>
    <p:sldId id="755" r:id="rId93"/>
    <p:sldId id="756" r:id="rId94"/>
    <p:sldId id="512" r:id="rId95"/>
    <p:sldId id="757" r:id="rId96"/>
    <p:sldId id="265" r:id="rId97"/>
    <p:sldId id="266" r:id="rId98"/>
    <p:sldId id="758" r:id="rId99"/>
    <p:sldId id="272" r:id="rId100"/>
    <p:sldId id="273" r:id="rId101"/>
    <p:sldId id="277" r:id="rId102"/>
    <p:sldId id="278" r:id="rId103"/>
    <p:sldId id="287" r:id="rId104"/>
    <p:sldId id="279" r:id="rId105"/>
    <p:sldId id="283" r:id="rId106"/>
    <p:sldId id="284" r:id="rId107"/>
    <p:sldId id="286" r:id="rId10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9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209" autoAdjust="0"/>
    <p:restoredTop sz="64735" autoAdjust="0"/>
  </p:normalViewPr>
  <p:slideViewPr>
    <p:cSldViewPr snapToGrid="0">
      <p:cViewPr varScale="1">
        <p:scale>
          <a:sx n="44" d="100"/>
          <a:sy n="44" d="100"/>
        </p:scale>
        <p:origin x="696" y="48"/>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07" Type="http://schemas.openxmlformats.org/officeDocument/2006/relationships/slide" Target="slides/slide98.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slide" Target="slides/slide93.xml"/><Relationship Id="rId110"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13"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notesMaster" Target="notesMasters/notesMaster1.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s>
</file>

<file path=ppt/diagrams/_rels/data1.xml.rels><?xml version="1.0" encoding="UTF-8" standalone="yes"?>
<Relationships xmlns="http://schemas.openxmlformats.org/package/2006/relationships"><Relationship Id="rId1" Type="http://schemas.openxmlformats.org/officeDocument/2006/relationships/hyperlink" Target="mailto:mark@nchsaa.org"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www.nchsaa.org/"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mark@nchsaa.org"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www.nchsaa.org/"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EA6622-FF80-472A-9052-6A869D7F6F7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9459258D-7970-4378-AA3E-3FCCA2380AD7}">
      <dgm:prSet custT="1"/>
      <dgm:spPr/>
      <dgm:t>
        <a:bodyPr/>
        <a:lstStyle/>
        <a:p>
          <a:r>
            <a:rPr lang="en-US" sz="2000" dirty="0">
              <a:solidFill>
                <a:schemeClr val="tx1"/>
              </a:solidFill>
            </a:rPr>
            <a:t>Deal with it!</a:t>
          </a:r>
        </a:p>
      </dgm:t>
    </dgm:pt>
    <dgm:pt modelId="{33BBF595-C44B-4963-B4D3-C9BEAA4450BC}" type="parTrans" cxnId="{43E13DAA-E968-4A2A-ACDC-B7D4E2E02813}">
      <dgm:prSet/>
      <dgm:spPr/>
      <dgm:t>
        <a:bodyPr/>
        <a:lstStyle/>
        <a:p>
          <a:endParaRPr lang="en-US"/>
        </a:p>
      </dgm:t>
    </dgm:pt>
    <dgm:pt modelId="{0B8C2878-C4C7-4333-AE0F-714451198094}" type="sibTrans" cxnId="{43E13DAA-E968-4A2A-ACDC-B7D4E2E02813}">
      <dgm:prSet/>
      <dgm:spPr/>
      <dgm:t>
        <a:bodyPr/>
        <a:lstStyle/>
        <a:p>
          <a:endParaRPr lang="en-US"/>
        </a:p>
      </dgm:t>
    </dgm:pt>
    <dgm:pt modelId="{48B363EA-1969-4A32-A019-6B0AF34457A9}">
      <dgm:prSet custT="1"/>
      <dgm:spPr/>
      <dgm:t>
        <a:bodyPr/>
        <a:lstStyle/>
        <a:p>
          <a:r>
            <a:rPr lang="en-US" sz="2000" dirty="0">
              <a:solidFill>
                <a:schemeClr val="tx1"/>
              </a:solidFill>
            </a:rPr>
            <a:t>This is one of the reasons we identify the Game Administrator on site</a:t>
          </a:r>
          <a:r>
            <a:rPr lang="en-US" sz="2000" dirty="0"/>
            <a:t>.</a:t>
          </a:r>
        </a:p>
      </dgm:t>
    </dgm:pt>
    <dgm:pt modelId="{00881B8C-D86C-4409-AD9C-80E02AA9E5DA}" type="parTrans" cxnId="{6420E99D-BE7E-49FE-95F2-B2E26D04FFFD}">
      <dgm:prSet/>
      <dgm:spPr/>
      <dgm:t>
        <a:bodyPr/>
        <a:lstStyle/>
        <a:p>
          <a:endParaRPr lang="en-US"/>
        </a:p>
      </dgm:t>
    </dgm:pt>
    <dgm:pt modelId="{3A1858BA-B243-44CB-AE90-8D13D2F805DB}" type="sibTrans" cxnId="{6420E99D-BE7E-49FE-95F2-B2E26D04FFFD}">
      <dgm:prSet/>
      <dgm:spPr/>
      <dgm:t>
        <a:bodyPr/>
        <a:lstStyle/>
        <a:p>
          <a:endParaRPr lang="en-US"/>
        </a:p>
      </dgm:t>
    </dgm:pt>
    <dgm:pt modelId="{5C36239E-A7FB-4491-BE47-31219DCC08B5}">
      <dgm:prSet custT="1"/>
      <dgm:spPr/>
      <dgm:t>
        <a:bodyPr/>
        <a:lstStyle/>
        <a:p>
          <a:r>
            <a:rPr lang="en-US" sz="1800" dirty="0"/>
            <a:t>Utilize them as a resource…they should be a “</a:t>
          </a:r>
          <a:r>
            <a:rPr lang="en-US" sz="1800" u="sng" dirty="0"/>
            <a:t>teammate</a:t>
          </a:r>
          <a:r>
            <a:rPr lang="en-US" sz="1800" dirty="0"/>
            <a:t>”</a:t>
          </a:r>
        </a:p>
      </dgm:t>
    </dgm:pt>
    <dgm:pt modelId="{B1C8695B-A297-4E99-B492-9D28DBB2F027}" type="parTrans" cxnId="{145773CE-F863-4F4E-8F20-CE245B963C8C}">
      <dgm:prSet/>
      <dgm:spPr/>
      <dgm:t>
        <a:bodyPr/>
        <a:lstStyle/>
        <a:p>
          <a:endParaRPr lang="en-US"/>
        </a:p>
      </dgm:t>
    </dgm:pt>
    <dgm:pt modelId="{C44F5FF6-7F8F-4A27-A1BC-709687E2060E}" type="sibTrans" cxnId="{145773CE-F863-4F4E-8F20-CE245B963C8C}">
      <dgm:prSet/>
      <dgm:spPr/>
      <dgm:t>
        <a:bodyPr/>
        <a:lstStyle/>
        <a:p>
          <a:endParaRPr lang="en-US"/>
        </a:p>
      </dgm:t>
    </dgm:pt>
    <dgm:pt modelId="{F2ADB9B5-1068-4BF9-94CE-BDFCB19BCFDA}">
      <dgm:prSet custT="1"/>
      <dgm:spPr/>
      <dgm:t>
        <a:bodyPr/>
        <a:lstStyle/>
        <a:p>
          <a:r>
            <a:rPr lang="en-US" sz="1800" dirty="0"/>
            <a:t>Remember – we have identified the Game Administrator to have Zero Tolerance in regards to proper behavior – a role model</a:t>
          </a:r>
        </a:p>
      </dgm:t>
    </dgm:pt>
    <dgm:pt modelId="{1E1C69B0-5B77-4E03-AA1A-472C10910F53}" type="parTrans" cxnId="{4E474A5F-EE6D-46AD-83E3-1A636DABB038}">
      <dgm:prSet/>
      <dgm:spPr/>
      <dgm:t>
        <a:bodyPr/>
        <a:lstStyle/>
        <a:p>
          <a:endParaRPr lang="en-US"/>
        </a:p>
      </dgm:t>
    </dgm:pt>
    <dgm:pt modelId="{DE239665-CE94-4EEF-927D-A8389D6B689C}" type="sibTrans" cxnId="{4E474A5F-EE6D-46AD-83E3-1A636DABB038}">
      <dgm:prSet/>
      <dgm:spPr/>
      <dgm:t>
        <a:bodyPr/>
        <a:lstStyle/>
        <a:p>
          <a:endParaRPr lang="en-US"/>
        </a:p>
      </dgm:t>
    </dgm:pt>
    <dgm:pt modelId="{53F1C7D6-6FD7-4B47-BAB8-99D2706B1AA2}">
      <dgm:prSet custT="1"/>
      <dgm:spPr/>
      <dgm:t>
        <a:bodyPr/>
        <a:lstStyle/>
        <a:p>
          <a:r>
            <a:rPr lang="en-US" sz="1800" u="sng" dirty="0"/>
            <a:t>An official cannot eject a fan.  Go through the Game Administrator and/or security personnel to remove a fan</a:t>
          </a:r>
          <a:r>
            <a:rPr lang="en-US" sz="1800" dirty="0"/>
            <a:t>.</a:t>
          </a:r>
        </a:p>
      </dgm:t>
    </dgm:pt>
    <dgm:pt modelId="{BD4B82CB-66FE-45BC-918D-8A272BAA3C80}" type="parTrans" cxnId="{87B0C091-2811-46F6-B060-077E0D2C24FC}">
      <dgm:prSet/>
      <dgm:spPr/>
      <dgm:t>
        <a:bodyPr/>
        <a:lstStyle/>
        <a:p>
          <a:endParaRPr lang="en-US"/>
        </a:p>
      </dgm:t>
    </dgm:pt>
    <dgm:pt modelId="{789A0A09-D010-436A-A974-F6C154878D0B}" type="sibTrans" cxnId="{87B0C091-2811-46F6-B060-077E0D2C24FC}">
      <dgm:prSet/>
      <dgm:spPr/>
      <dgm:t>
        <a:bodyPr/>
        <a:lstStyle/>
        <a:p>
          <a:endParaRPr lang="en-US"/>
        </a:p>
      </dgm:t>
    </dgm:pt>
    <dgm:pt modelId="{F24271AB-46E9-44DE-B14E-8EAB1BE24F8F}">
      <dgm:prSet custT="1"/>
      <dgm:spPr/>
      <dgm:t>
        <a:bodyPr/>
        <a:lstStyle/>
        <a:p>
          <a:r>
            <a:rPr lang="en-US" sz="1800" dirty="0"/>
            <a:t>Record this and report to your Regional Supervisor and the NCHSAA office </a:t>
          </a:r>
          <a:r>
            <a:rPr lang="en-US" sz="1800" dirty="0">
              <a:solidFill>
                <a:schemeClr val="accent1"/>
              </a:solidFill>
            </a:rPr>
            <a:t>(</a:t>
          </a:r>
          <a:r>
            <a:rPr lang="en-US" sz="1800" dirty="0">
              <a:solidFill>
                <a:schemeClr val="accent1"/>
              </a:solidFill>
              <a:highlight>
                <a:srgbClr val="000000"/>
              </a:highlight>
              <a:hlinkClick xmlns:r="http://schemas.openxmlformats.org/officeDocument/2006/relationships" r:id="rId1"/>
            </a:rPr>
            <a:t>mark@nchsaa.org</a:t>
          </a:r>
          <a:r>
            <a:rPr lang="en-US" sz="1800" dirty="0">
              <a:solidFill>
                <a:schemeClr val="accent1"/>
              </a:solidFill>
            </a:rPr>
            <a:t>) </a:t>
          </a:r>
        </a:p>
      </dgm:t>
    </dgm:pt>
    <dgm:pt modelId="{06D72E31-2369-4AB6-8487-E77A287CFAE5}" type="parTrans" cxnId="{E5F52859-FB1D-4CD4-9F9D-063B465BE430}">
      <dgm:prSet/>
      <dgm:spPr/>
      <dgm:t>
        <a:bodyPr/>
        <a:lstStyle/>
        <a:p>
          <a:endParaRPr lang="en-US"/>
        </a:p>
      </dgm:t>
    </dgm:pt>
    <dgm:pt modelId="{AFF436D6-310C-4E85-BBEC-B40848C3E8A2}" type="sibTrans" cxnId="{E5F52859-FB1D-4CD4-9F9D-063B465BE430}">
      <dgm:prSet/>
      <dgm:spPr/>
      <dgm:t>
        <a:bodyPr/>
        <a:lstStyle/>
        <a:p>
          <a:endParaRPr lang="en-US"/>
        </a:p>
      </dgm:t>
    </dgm:pt>
    <dgm:pt modelId="{88E7E479-7997-434E-AD5A-4D58D9ED601C}" type="pres">
      <dgm:prSet presAssocID="{B8EA6622-FF80-472A-9052-6A869D7F6F76}" presName="linear" presStyleCnt="0">
        <dgm:presLayoutVars>
          <dgm:dir/>
          <dgm:animLvl val="lvl"/>
          <dgm:resizeHandles val="exact"/>
        </dgm:presLayoutVars>
      </dgm:prSet>
      <dgm:spPr/>
    </dgm:pt>
    <dgm:pt modelId="{D974993A-8347-9A44-9E05-1ADA8FFFFAB7}" type="pres">
      <dgm:prSet presAssocID="{9459258D-7970-4378-AA3E-3FCCA2380AD7}" presName="parentLin" presStyleCnt="0"/>
      <dgm:spPr/>
    </dgm:pt>
    <dgm:pt modelId="{E07E30ED-617A-3341-AAEF-27A226D80CB7}" type="pres">
      <dgm:prSet presAssocID="{9459258D-7970-4378-AA3E-3FCCA2380AD7}" presName="parentLeftMargin" presStyleLbl="node1" presStyleIdx="0" presStyleCnt="2"/>
      <dgm:spPr/>
    </dgm:pt>
    <dgm:pt modelId="{A02AB45E-A62E-5941-9F8E-8FA06927B1C6}" type="pres">
      <dgm:prSet presAssocID="{9459258D-7970-4378-AA3E-3FCCA2380AD7}" presName="parentText" presStyleLbl="node1" presStyleIdx="0" presStyleCnt="2" custScaleX="133006" custScaleY="124045">
        <dgm:presLayoutVars>
          <dgm:chMax val="0"/>
          <dgm:bulletEnabled val="1"/>
        </dgm:presLayoutVars>
      </dgm:prSet>
      <dgm:spPr/>
    </dgm:pt>
    <dgm:pt modelId="{AB07798C-5233-F24B-B1F9-3426846FB81C}" type="pres">
      <dgm:prSet presAssocID="{9459258D-7970-4378-AA3E-3FCCA2380AD7}" presName="negativeSpace" presStyleCnt="0"/>
      <dgm:spPr/>
    </dgm:pt>
    <dgm:pt modelId="{32A78861-21D4-0E44-B437-064CFD3E775B}" type="pres">
      <dgm:prSet presAssocID="{9459258D-7970-4378-AA3E-3FCCA2380AD7}" presName="childText" presStyleLbl="conFgAcc1" presStyleIdx="0" presStyleCnt="2">
        <dgm:presLayoutVars>
          <dgm:bulletEnabled val="1"/>
        </dgm:presLayoutVars>
      </dgm:prSet>
      <dgm:spPr/>
    </dgm:pt>
    <dgm:pt modelId="{5C9BE034-BB49-8940-AE64-10CF2B47B0F6}" type="pres">
      <dgm:prSet presAssocID="{0B8C2878-C4C7-4333-AE0F-714451198094}" presName="spaceBetweenRectangles" presStyleCnt="0"/>
      <dgm:spPr/>
    </dgm:pt>
    <dgm:pt modelId="{48478CBD-4EB7-5243-9CAF-896F078C3EBF}" type="pres">
      <dgm:prSet presAssocID="{48B363EA-1969-4A32-A019-6B0AF34457A9}" presName="parentLin" presStyleCnt="0"/>
      <dgm:spPr/>
    </dgm:pt>
    <dgm:pt modelId="{F7C42EC1-7494-634F-8D39-68F6A9A29257}" type="pres">
      <dgm:prSet presAssocID="{48B363EA-1969-4A32-A019-6B0AF34457A9}" presName="parentLeftMargin" presStyleLbl="node1" presStyleIdx="0" presStyleCnt="2"/>
      <dgm:spPr/>
    </dgm:pt>
    <dgm:pt modelId="{E88E00BF-5149-B24B-B70F-8FA7758E26AE}" type="pres">
      <dgm:prSet presAssocID="{48B363EA-1969-4A32-A019-6B0AF34457A9}" presName="parentText" presStyleLbl="node1" presStyleIdx="1" presStyleCnt="2" custScaleX="133006" custScaleY="137985" custLinFactNeighborX="11079" custLinFactNeighborY="-32259">
        <dgm:presLayoutVars>
          <dgm:chMax val="0"/>
          <dgm:bulletEnabled val="1"/>
        </dgm:presLayoutVars>
      </dgm:prSet>
      <dgm:spPr/>
    </dgm:pt>
    <dgm:pt modelId="{1031E98F-5A58-4841-AF37-54168DE78142}" type="pres">
      <dgm:prSet presAssocID="{48B363EA-1969-4A32-A019-6B0AF34457A9}" presName="negativeSpace" presStyleCnt="0"/>
      <dgm:spPr/>
    </dgm:pt>
    <dgm:pt modelId="{C937B790-0E98-4646-BF02-A982D068F5DF}" type="pres">
      <dgm:prSet presAssocID="{48B363EA-1969-4A32-A019-6B0AF34457A9}" presName="childText" presStyleLbl="conFgAcc1" presStyleIdx="1" presStyleCnt="2" custScaleY="88639">
        <dgm:presLayoutVars>
          <dgm:bulletEnabled val="1"/>
        </dgm:presLayoutVars>
      </dgm:prSet>
      <dgm:spPr/>
    </dgm:pt>
  </dgm:ptLst>
  <dgm:cxnLst>
    <dgm:cxn modelId="{302FC217-BE54-F643-BBDC-D14C704269B3}" type="presOf" srcId="{48B363EA-1969-4A32-A019-6B0AF34457A9}" destId="{F7C42EC1-7494-634F-8D39-68F6A9A29257}" srcOrd="0" destOrd="0" presId="urn:microsoft.com/office/officeart/2005/8/layout/list1"/>
    <dgm:cxn modelId="{D039F01C-8E71-D440-A506-B8276101988E}" type="presOf" srcId="{F2ADB9B5-1068-4BF9-94CE-BDFCB19BCFDA}" destId="{C937B790-0E98-4646-BF02-A982D068F5DF}" srcOrd="0" destOrd="1" presId="urn:microsoft.com/office/officeart/2005/8/layout/list1"/>
    <dgm:cxn modelId="{4E474A5F-EE6D-46AD-83E3-1A636DABB038}" srcId="{48B363EA-1969-4A32-A019-6B0AF34457A9}" destId="{F2ADB9B5-1068-4BF9-94CE-BDFCB19BCFDA}" srcOrd="1" destOrd="0" parTransId="{1E1C69B0-5B77-4E03-AA1A-472C10910F53}" sibTransId="{DE239665-CE94-4EEF-927D-A8389D6B689C}"/>
    <dgm:cxn modelId="{B9B97345-76FB-6941-BA20-504493D46D1D}" type="presOf" srcId="{9459258D-7970-4378-AA3E-3FCCA2380AD7}" destId="{E07E30ED-617A-3341-AAEF-27A226D80CB7}" srcOrd="0" destOrd="0" presId="urn:microsoft.com/office/officeart/2005/8/layout/list1"/>
    <dgm:cxn modelId="{5BE36549-EF3E-324F-BBD7-B11E0EFFE60F}" type="presOf" srcId="{5C36239E-A7FB-4491-BE47-31219DCC08B5}" destId="{C937B790-0E98-4646-BF02-A982D068F5DF}" srcOrd="0" destOrd="0" presId="urn:microsoft.com/office/officeart/2005/8/layout/list1"/>
    <dgm:cxn modelId="{DCAC5951-464E-574D-9F99-DA3AD16EFD20}" type="presOf" srcId="{9459258D-7970-4378-AA3E-3FCCA2380AD7}" destId="{A02AB45E-A62E-5941-9F8E-8FA06927B1C6}" srcOrd="1" destOrd="0" presId="urn:microsoft.com/office/officeart/2005/8/layout/list1"/>
    <dgm:cxn modelId="{E5F52859-FB1D-4CD4-9F9D-063B465BE430}" srcId="{48B363EA-1969-4A32-A019-6B0AF34457A9}" destId="{F24271AB-46E9-44DE-B14E-8EAB1BE24F8F}" srcOrd="3" destOrd="0" parTransId="{06D72E31-2369-4AB6-8487-E77A287CFAE5}" sibTransId="{AFF436D6-310C-4E85-BBEC-B40848C3E8A2}"/>
    <dgm:cxn modelId="{87B0C091-2811-46F6-B060-077E0D2C24FC}" srcId="{48B363EA-1969-4A32-A019-6B0AF34457A9}" destId="{53F1C7D6-6FD7-4B47-BAB8-99D2706B1AA2}" srcOrd="2" destOrd="0" parTransId="{BD4B82CB-66FE-45BC-918D-8A272BAA3C80}" sibTransId="{789A0A09-D010-436A-A974-F6C154878D0B}"/>
    <dgm:cxn modelId="{6420E99D-BE7E-49FE-95F2-B2E26D04FFFD}" srcId="{B8EA6622-FF80-472A-9052-6A869D7F6F76}" destId="{48B363EA-1969-4A32-A019-6B0AF34457A9}" srcOrd="1" destOrd="0" parTransId="{00881B8C-D86C-4409-AD9C-80E02AA9E5DA}" sibTransId="{3A1858BA-B243-44CB-AE90-8D13D2F805DB}"/>
    <dgm:cxn modelId="{7EC619A5-F8B6-1C4F-940C-DC11B82BCF38}" type="presOf" srcId="{B8EA6622-FF80-472A-9052-6A869D7F6F76}" destId="{88E7E479-7997-434E-AD5A-4D58D9ED601C}" srcOrd="0" destOrd="0" presId="urn:microsoft.com/office/officeart/2005/8/layout/list1"/>
    <dgm:cxn modelId="{43E13DAA-E968-4A2A-ACDC-B7D4E2E02813}" srcId="{B8EA6622-FF80-472A-9052-6A869D7F6F76}" destId="{9459258D-7970-4378-AA3E-3FCCA2380AD7}" srcOrd="0" destOrd="0" parTransId="{33BBF595-C44B-4963-B4D3-C9BEAA4450BC}" sibTransId="{0B8C2878-C4C7-4333-AE0F-714451198094}"/>
    <dgm:cxn modelId="{A5FD80AD-67A3-0D40-A8CB-A679F078FEF3}" type="presOf" srcId="{48B363EA-1969-4A32-A019-6B0AF34457A9}" destId="{E88E00BF-5149-B24B-B70F-8FA7758E26AE}" srcOrd="1" destOrd="0" presId="urn:microsoft.com/office/officeart/2005/8/layout/list1"/>
    <dgm:cxn modelId="{145773CE-F863-4F4E-8F20-CE245B963C8C}" srcId="{48B363EA-1969-4A32-A019-6B0AF34457A9}" destId="{5C36239E-A7FB-4491-BE47-31219DCC08B5}" srcOrd="0" destOrd="0" parTransId="{B1C8695B-A297-4E99-B492-9D28DBB2F027}" sibTransId="{C44F5FF6-7F8F-4A27-A1BC-709687E2060E}"/>
    <dgm:cxn modelId="{D86558D1-5163-8A47-95A8-E744B1DDFFA1}" type="presOf" srcId="{F24271AB-46E9-44DE-B14E-8EAB1BE24F8F}" destId="{C937B790-0E98-4646-BF02-A982D068F5DF}" srcOrd="0" destOrd="3" presId="urn:microsoft.com/office/officeart/2005/8/layout/list1"/>
    <dgm:cxn modelId="{D192E7F2-70A5-A540-97FA-7661436F8FFB}" type="presOf" srcId="{53F1C7D6-6FD7-4B47-BAB8-99D2706B1AA2}" destId="{C937B790-0E98-4646-BF02-A982D068F5DF}" srcOrd="0" destOrd="2" presId="urn:microsoft.com/office/officeart/2005/8/layout/list1"/>
    <dgm:cxn modelId="{F757A41F-1E42-8648-9EF6-09909EF96765}" type="presParOf" srcId="{88E7E479-7997-434E-AD5A-4D58D9ED601C}" destId="{D974993A-8347-9A44-9E05-1ADA8FFFFAB7}" srcOrd="0" destOrd="0" presId="urn:microsoft.com/office/officeart/2005/8/layout/list1"/>
    <dgm:cxn modelId="{991FC8B1-AB4E-664A-80B2-C6891B779397}" type="presParOf" srcId="{D974993A-8347-9A44-9E05-1ADA8FFFFAB7}" destId="{E07E30ED-617A-3341-AAEF-27A226D80CB7}" srcOrd="0" destOrd="0" presId="urn:microsoft.com/office/officeart/2005/8/layout/list1"/>
    <dgm:cxn modelId="{D7243427-B379-7B4F-AD9D-1F214D793E90}" type="presParOf" srcId="{D974993A-8347-9A44-9E05-1ADA8FFFFAB7}" destId="{A02AB45E-A62E-5941-9F8E-8FA06927B1C6}" srcOrd="1" destOrd="0" presId="urn:microsoft.com/office/officeart/2005/8/layout/list1"/>
    <dgm:cxn modelId="{070324C0-DD87-FF4C-A8AD-4D3FFD790AB8}" type="presParOf" srcId="{88E7E479-7997-434E-AD5A-4D58D9ED601C}" destId="{AB07798C-5233-F24B-B1F9-3426846FB81C}" srcOrd="1" destOrd="0" presId="urn:microsoft.com/office/officeart/2005/8/layout/list1"/>
    <dgm:cxn modelId="{9B8CBE14-4CE6-B24E-908C-55B39284B2C4}" type="presParOf" srcId="{88E7E479-7997-434E-AD5A-4D58D9ED601C}" destId="{32A78861-21D4-0E44-B437-064CFD3E775B}" srcOrd="2" destOrd="0" presId="urn:microsoft.com/office/officeart/2005/8/layout/list1"/>
    <dgm:cxn modelId="{3533A78A-C4E8-FE48-9686-D187C2E4F88E}" type="presParOf" srcId="{88E7E479-7997-434E-AD5A-4D58D9ED601C}" destId="{5C9BE034-BB49-8940-AE64-10CF2B47B0F6}" srcOrd="3" destOrd="0" presId="urn:microsoft.com/office/officeart/2005/8/layout/list1"/>
    <dgm:cxn modelId="{40C6237D-A1D7-2542-ADFC-6A86982FA00F}" type="presParOf" srcId="{88E7E479-7997-434E-AD5A-4D58D9ED601C}" destId="{48478CBD-4EB7-5243-9CAF-896F078C3EBF}" srcOrd="4" destOrd="0" presId="urn:microsoft.com/office/officeart/2005/8/layout/list1"/>
    <dgm:cxn modelId="{9E5C572B-E4B4-1244-B345-87AF52F7EFEB}" type="presParOf" srcId="{48478CBD-4EB7-5243-9CAF-896F078C3EBF}" destId="{F7C42EC1-7494-634F-8D39-68F6A9A29257}" srcOrd="0" destOrd="0" presId="urn:microsoft.com/office/officeart/2005/8/layout/list1"/>
    <dgm:cxn modelId="{AA06AC97-AA5D-2349-BB23-23387452F0EA}" type="presParOf" srcId="{48478CBD-4EB7-5243-9CAF-896F078C3EBF}" destId="{E88E00BF-5149-B24B-B70F-8FA7758E26AE}" srcOrd="1" destOrd="0" presId="urn:microsoft.com/office/officeart/2005/8/layout/list1"/>
    <dgm:cxn modelId="{0DE68649-5FC6-0843-A1A0-30E27A7CB35E}" type="presParOf" srcId="{88E7E479-7997-434E-AD5A-4D58D9ED601C}" destId="{1031E98F-5A58-4841-AF37-54168DE78142}" srcOrd="5" destOrd="0" presId="urn:microsoft.com/office/officeart/2005/8/layout/list1"/>
    <dgm:cxn modelId="{27063EC0-2BBC-A548-87A1-45296F36CCAE}" type="presParOf" srcId="{88E7E479-7997-434E-AD5A-4D58D9ED601C}" destId="{C937B790-0E98-4646-BF02-A982D068F5DF}"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10A918-15DA-4146-929F-0276A18574C3}" type="doc">
      <dgm:prSet loTypeId="urn:microsoft.com/office/officeart/2005/8/layout/vList2" loCatId="list" qsTypeId="urn:microsoft.com/office/officeart/2005/8/quickstyle/simple1" qsCatId="simple" csTypeId="urn:microsoft.com/office/officeart/2005/8/colors/ColorSchemeForSuggestions" csCatId="other" phldr="1"/>
      <dgm:spPr/>
      <dgm:t>
        <a:bodyPr/>
        <a:lstStyle/>
        <a:p>
          <a:endParaRPr lang="en-US"/>
        </a:p>
      </dgm:t>
    </dgm:pt>
    <dgm:pt modelId="{507FC739-2F66-41F0-8105-E773FF8E1B12}">
      <dgm:prSet/>
      <dgm:spPr/>
      <dgm:t>
        <a:bodyPr/>
        <a:lstStyle/>
        <a:p>
          <a:r>
            <a:rPr lang="en-US"/>
            <a:t>Required within 24 hours after completion of the event</a:t>
          </a:r>
        </a:p>
      </dgm:t>
    </dgm:pt>
    <dgm:pt modelId="{E650E33B-58C0-4152-B0D9-72D0BB1C3BD0}" type="parTrans" cxnId="{97A03DE9-0E8E-4893-9B0C-0724EA9AD5D0}">
      <dgm:prSet/>
      <dgm:spPr/>
      <dgm:t>
        <a:bodyPr/>
        <a:lstStyle/>
        <a:p>
          <a:endParaRPr lang="en-US"/>
        </a:p>
      </dgm:t>
    </dgm:pt>
    <dgm:pt modelId="{ED56F252-A18B-4D37-8EBE-695958A320D9}" type="sibTrans" cxnId="{97A03DE9-0E8E-4893-9B0C-0724EA9AD5D0}">
      <dgm:prSet/>
      <dgm:spPr/>
      <dgm:t>
        <a:bodyPr/>
        <a:lstStyle/>
        <a:p>
          <a:endParaRPr lang="en-US"/>
        </a:p>
      </dgm:t>
    </dgm:pt>
    <dgm:pt modelId="{9EAB5475-DB66-415A-8B57-1A66EFC28AE0}">
      <dgm:prSet/>
      <dgm:spPr/>
      <dgm:t>
        <a:bodyPr/>
        <a:lstStyle/>
        <a:p>
          <a:r>
            <a:rPr lang="en-US"/>
            <a:t>$50 fine to the official(s) for failing to complete the Ejection Report(s)</a:t>
          </a:r>
        </a:p>
      </dgm:t>
    </dgm:pt>
    <dgm:pt modelId="{56CE2645-9B83-4714-A63A-65524AC91E3E}" type="parTrans" cxnId="{F41A6AF6-F3AE-42EF-AA6D-E5A98CBF3E19}">
      <dgm:prSet/>
      <dgm:spPr/>
      <dgm:t>
        <a:bodyPr/>
        <a:lstStyle/>
        <a:p>
          <a:endParaRPr lang="en-US"/>
        </a:p>
      </dgm:t>
    </dgm:pt>
    <dgm:pt modelId="{3B48541C-CA70-4827-93B9-7387001D51F1}" type="sibTrans" cxnId="{F41A6AF6-F3AE-42EF-AA6D-E5A98CBF3E19}">
      <dgm:prSet/>
      <dgm:spPr/>
      <dgm:t>
        <a:bodyPr/>
        <a:lstStyle/>
        <a:p>
          <a:endParaRPr lang="en-US"/>
        </a:p>
      </dgm:t>
    </dgm:pt>
    <dgm:pt modelId="{44DC5B99-1C89-4E98-B219-BED626C8BEFA}">
      <dgm:prSet/>
      <dgm:spPr/>
      <dgm:t>
        <a:bodyPr/>
        <a:lstStyle/>
        <a:p>
          <a:r>
            <a:rPr lang="en-US"/>
            <a:t>Go to </a:t>
          </a:r>
          <a:r>
            <a:rPr lang="en-US">
              <a:hlinkClick xmlns:r="http://schemas.openxmlformats.org/officeDocument/2006/relationships" r:id="rId1"/>
            </a:rPr>
            <a:t>www.nchsaa.org</a:t>
          </a:r>
          <a:endParaRPr lang="en-US"/>
        </a:p>
      </dgm:t>
    </dgm:pt>
    <dgm:pt modelId="{6C57D9DC-01E2-481F-856E-781005A9D121}" type="parTrans" cxnId="{138D2031-9D58-4F59-9FAA-F690627E306E}">
      <dgm:prSet/>
      <dgm:spPr/>
      <dgm:t>
        <a:bodyPr/>
        <a:lstStyle/>
        <a:p>
          <a:endParaRPr lang="en-US"/>
        </a:p>
      </dgm:t>
    </dgm:pt>
    <dgm:pt modelId="{8000799D-05E3-4CE6-BFD9-EA475D9FBA19}" type="sibTrans" cxnId="{138D2031-9D58-4F59-9FAA-F690627E306E}">
      <dgm:prSet/>
      <dgm:spPr/>
      <dgm:t>
        <a:bodyPr/>
        <a:lstStyle/>
        <a:p>
          <a:endParaRPr lang="en-US"/>
        </a:p>
      </dgm:t>
    </dgm:pt>
    <dgm:pt modelId="{6E7C9AAF-4A3C-4BC8-896C-5180151FBB04}">
      <dgm:prSet/>
      <dgm:spPr/>
      <dgm:t>
        <a:bodyPr/>
        <a:lstStyle/>
        <a:p>
          <a:r>
            <a:rPr lang="en-US"/>
            <a:t>Click on OFFICIALS</a:t>
          </a:r>
        </a:p>
      </dgm:t>
    </dgm:pt>
    <dgm:pt modelId="{6379EE9F-C9F1-42EF-8A97-B811823302DE}" type="parTrans" cxnId="{ED4969A0-4086-4DA6-8C2F-B409AFE3C8B3}">
      <dgm:prSet/>
      <dgm:spPr/>
      <dgm:t>
        <a:bodyPr/>
        <a:lstStyle/>
        <a:p>
          <a:endParaRPr lang="en-US"/>
        </a:p>
      </dgm:t>
    </dgm:pt>
    <dgm:pt modelId="{4F748B60-2A39-44F9-8720-8F0ECC1AE8FE}" type="sibTrans" cxnId="{ED4969A0-4086-4DA6-8C2F-B409AFE3C8B3}">
      <dgm:prSet/>
      <dgm:spPr/>
      <dgm:t>
        <a:bodyPr/>
        <a:lstStyle/>
        <a:p>
          <a:endParaRPr lang="en-US"/>
        </a:p>
      </dgm:t>
    </dgm:pt>
    <dgm:pt modelId="{14EE35DF-7F4C-4802-B197-FD9DD3562CF6}">
      <dgm:prSet/>
      <dgm:spPr/>
      <dgm:t>
        <a:bodyPr/>
        <a:lstStyle/>
        <a:p>
          <a:r>
            <a:rPr lang="en-US"/>
            <a:t>Scroll down ORANGE box on left side of the Officials page</a:t>
          </a:r>
        </a:p>
      </dgm:t>
    </dgm:pt>
    <dgm:pt modelId="{EB1AF37A-9D8B-456A-B6B3-04774D940373}" type="parTrans" cxnId="{31E8C1AE-A97C-46C9-BA5D-264B6877F52A}">
      <dgm:prSet/>
      <dgm:spPr/>
      <dgm:t>
        <a:bodyPr/>
        <a:lstStyle/>
        <a:p>
          <a:endParaRPr lang="en-US"/>
        </a:p>
      </dgm:t>
    </dgm:pt>
    <dgm:pt modelId="{5059E56B-622C-4754-B76A-3CB84B50961F}" type="sibTrans" cxnId="{31E8C1AE-A97C-46C9-BA5D-264B6877F52A}">
      <dgm:prSet/>
      <dgm:spPr/>
      <dgm:t>
        <a:bodyPr/>
        <a:lstStyle/>
        <a:p>
          <a:endParaRPr lang="en-US"/>
        </a:p>
      </dgm:t>
    </dgm:pt>
    <dgm:pt modelId="{E8729645-E585-44D5-A7CF-D11C7BE64E0C}">
      <dgm:prSet/>
      <dgm:spPr/>
      <dgm:t>
        <a:bodyPr/>
        <a:lstStyle/>
        <a:p>
          <a:r>
            <a:rPr lang="en-US" dirty="0"/>
            <a:t>Click on EJECTION/DQ REPORTING</a:t>
          </a:r>
        </a:p>
      </dgm:t>
    </dgm:pt>
    <dgm:pt modelId="{DE27BCF1-6B71-4CF3-804F-1FE86BB55D4F}" type="parTrans" cxnId="{CAAA4636-2EC5-4600-89E7-93B3BB1710F3}">
      <dgm:prSet/>
      <dgm:spPr/>
      <dgm:t>
        <a:bodyPr/>
        <a:lstStyle/>
        <a:p>
          <a:endParaRPr lang="en-US"/>
        </a:p>
      </dgm:t>
    </dgm:pt>
    <dgm:pt modelId="{B30E5CEC-E22C-4188-B0F1-D6701A4C25ED}" type="sibTrans" cxnId="{CAAA4636-2EC5-4600-89E7-93B3BB1710F3}">
      <dgm:prSet/>
      <dgm:spPr/>
      <dgm:t>
        <a:bodyPr/>
        <a:lstStyle/>
        <a:p>
          <a:endParaRPr lang="en-US"/>
        </a:p>
      </dgm:t>
    </dgm:pt>
    <dgm:pt modelId="{99419918-D639-494C-873A-D8E478BB1092}">
      <dgm:prSet/>
      <dgm:spPr/>
      <dgm:t>
        <a:bodyPr/>
        <a:lstStyle/>
        <a:p>
          <a:r>
            <a:rPr lang="en-US" b="1" dirty="0"/>
            <a:t>NOTE:  Officials must file all Ejection and DQ reports online</a:t>
          </a:r>
          <a:endParaRPr lang="en-US" dirty="0"/>
        </a:p>
      </dgm:t>
    </dgm:pt>
    <dgm:pt modelId="{AE8C9673-D7D4-486B-8CD1-981A85338C08}" type="parTrans" cxnId="{760E4DC5-311F-4EBA-8C30-282831350CE9}">
      <dgm:prSet/>
      <dgm:spPr/>
      <dgm:t>
        <a:bodyPr/>
        <a:lstStyle/>
        <a:p>
          <a:endParaRPr lang="en-US"/>
        </a:p>
      </dgm:t>
    </dgm:pt>
    <dgm:pt modelId="{3C6FEEBA-99F0-482A-8069-7729644601EC}" type="sibTrans" cxnId="{760E4DC5-311F-4EBA-8C30-282831350CE9}">
      <dgm:prSet/>
      <dgm:spPr/>
      <dgm:t>
        <a:bodyPr/>
        <a:lstStyle/>
        <a:p>
          <a:endParaRPr lang="en-US"/>
        </a:p>
      </dgm:t>
    </dgm:pt>
    <dgm:pt modelId="{EEA7C1CC-5966-4A89-9103-CDF9C14D231F}">
      <dgm:prSet/>
      <dgm:spPr/>
      <dgm:t>
        <a:bodyPr/>
        <a:lstStyle/>
        <a:p>
          <a:r>
            <a:rPr lang="en-US" dirty="0"/>
            <a:t>PASSWORD:  </a:t>
          </a:r>
          <a:r>
            <a:rPr lang="en-US" b="1" dirty="0"/>
            <a:t>report1</a:t>
          </a:r>
          <a:endParaRPr lang="en-US" dirty="0"/>
        </a:p>
      </dgm:t>
    </dgm:pt>
    <dgm:pt modelId="{E4BA04B7-1201-4DAA-9448-53FE2C230615}" type="parTrans" cxnId="{F92C8374-8BA6-42EC-87F4-DD237FB926F3}">
      <dgm:prSet/>
      <dgm:spPr/>
      <dgm:t>
        <a:bodyPr/>
        <a:lstStyle/>
        <a:p>
          <a:endParaRPr lang="en-US"/>
        </a:p>
      </dgm:t>
    </dgm:pt>
    <dgm:pt modelId="{A18ECB40-908B-4086-8232-E898B9FF3222}" type="sibTrans" cxnId="{F92C8374-8BA6-42EC-87F4-DD237FB926F3}">
      <dgm:prSet/>
      <dgm:spPr/>
      <dgm:t>
        <a:bodyPr/>
        <a:lstStyle/>
        <a:p>
          <a:endParaRPr lang="en-US"/>
        </a:p>
      </dgm:t>
    </dgm:pt>
    <dgm:pt modelId="{71D6C6E7-B3CD-9540-A6C2-C1154410E3B5}" type="pres">
      <dgm:prSet presAssocID="{8A10A918-15DA-4146-929F-0276A18574C3}" presName="linear" presStyleCnt="0">
        <dgm:presLayoutVars>
          <dgm:animLvl val="lvl"/>
          <dgm:resizeHandles val="exact"/>
        </dgm:presLayoutVars>
      </dgm:prSet>
      <dgm:spPr/>
    </dgm:pt>
    <dgm:pt modelId="{32140F4C-D787-1443-A13C-69D04825AF16}" type="pres">
      <dgm:prSet presAssocID="{507FC739-2F66-41F0-8105-E773FF8E1B12}" presName="parentText" presStyleLbl="node1" presStyleIdx="0" presStyleCnt="3">
        <dgm:presLayoutVars>
          <dgm:chMax val="0"/>
          <dgm:bulletEnabled val="1"/>
        </dgm:presLayoutVars>
      </dgm:prSet>
      <dgm:spPr/>
    </dgm:pt>
    <dgm:pt modelId="{F8CB7EB3-25CA-684E-AA48-120E0CE7285D}" type="pres">
      <dgm:prSet presAssocID="{ED56F252-A18B-4D37-8EBE-695958A320D9}" presName="spacer" presStyleCnt="0"/>
      <dgm:spPr/>
    </dgm:pt>
    <dgm:pt modelId="{D6317550-2069-0646-ADE8-BFB61FFCEC65}" type="pres">
      <dgm:prSet presAssocID="{9EAB5475-DB66-415A-8B57-1A66EFC28AE0}" presName="parentText" presStyleLbl="node1" presStyleIdx="1" presStyleCnt="3">
        <dgm:presLayoutVars>
          <dgm:chMax val="0"/>
          <dgm:bulletEnabled val="1"/>
        </dgm:presLayoutVars>
      </dgm:prSet>
      <dgm:spPr/>
    </dgm:pt>
    <dgm:pt modelId="{15368A88-E35D-E24D-97D3-302F542172CD}" type="pres">
      <dgm:prSet presAssocID="{3B48541C-CA70-4827-93B9-7387001D51F1}" presName="spacer" presStyleCnt="0"/>
      <dgm:spPr/>
    </dgm:pt>
    <dgm:pt modelId="{8966FD5A-0B84-4144-898C-DA3B69FA2CA0}" type="pres">
      <dgm:prSet presAssocID="{44DC5B99-1C89-4E98-B219-BED626C8BEFA}" presName="parentText" presStyleLbl="node1" presStyleIdx="2" presStyleCnt="3">
        <dgm:presLayoutVars>
          <dgm:chMax val="0"/>
          <dgm:bulletEnabled val="1"/>
        </dgm:presLayoutVars>
      </dgm:prSet>
      <dgm:spPr/>
    </dgm:pt>
    <dgm:pt modelId="{A176473B-1B3F-1944-87A5-27D9E463391A}" type="pres">
      <dgm:prSet presAssocID="{44DC5B99-1C89-4E98-B219-BED626C8BEFA}" presName="childText" presStyleLbl="revTx" presStyleIdx="0" presStyleCnt="1">
        <dgm:presLayoutVars>
          <dgm:bulletEnabled val="1"/>
        </dgm:presLayoutVars>
      </dgm:prSet>
      <dgm:spPr/>
    </dgm:pt>
  </dgm:ptLst>
  <dgm:cxnLst>
    <dgm:cxn modelId="{AC2EA500-7157-CF4D-A892-1CB35D0AAA19}" type="presOf" srcId="{E8729645-E585-44D5-A7CF-D11C7BE64E0C}" destId="{A176473B-1B3F-1944-87A5-27D9E463391A}" srcOrd="0" destOrd="2" presId="urn:microsoft.com/office/officeart/2005/8/layout/vList2"/>
    <dgm:cxn modelId="{8879E60B-7668-475B-994A-7306C2FB529B}" type="presOf" srcId="{EEA7C1CC-5966-4A89-9103-CDF9C14D231F}" destId="{A176473B-1B3F-1944-87A5-27D9E463391A}" srcOrd="0" destOrd="3" presId="urn:microsoft.com/office/officeart/2005/8/layout/vList2"/>
    <dgm:cxn modelId="{DB0C8118-AFC6-6E4D-88C4-A29955068B5E}" type="presOf" srcId="{44DC5B99-1C89-4E98-B219-BED626C8BEFA}" destId="{8966FD5A-0B84-4144-898C-DA3B69FA2CA0}" srcOrd="0" destOrd="0" presId="urn:microsoft.com/office/officeart/2005/8/layout/vList2"/>
    <dgm:cxn modelId="{19342422-75F3-F844-8BB2-076611579D63}" type="presOf" srcId="{507FC739-2F66-41F0-8105-E773FF8E1B12}" destId="{32140F4C-D787-1443-A13C-69D04825AF16}" srcOrd="0" destOrd="0" presId="urn:microsoft.com/office/officeart/2005/8/layout/vList2"/>
    <dgm:cxn modelId="{138D2031-9D58-4F59-9FAA-F690627E306E}" srcId="{8A10A918-15DA-4146-929F-0276A18574C3}" destId="{44DC5B99-1C89-4E98-B219-BED626C8BEFA}" srcOrd="2" destOrd="0" parTransId="{6C57D9DC-01E2-481F-856E-781005A9D121}" sibTransId="{8000799D-05E3-4CE6-BFD9-EA475D9FBA19}"/>
    <dgm:cxn modelId="{CAAA4636-2EC5-4600-89E7-93B3BB1710F3}" srcId="{44DC5B99-1C89-4E98-B219-BED626C8BEFA}" destId="{E8729645-E585-44D5-A7CF-D11C7BE64E0C}" srcOrd="2" destOrd="0" parTransId="{DE27BCF1-6B71-4CF3-804F-1FE86BB55D4F}" sibTransId="{B30E5CEC-E22C-4188-B0F1-D6701A4C25ED}"/>
    <dgm:cxn modelId="{A5E88154-7D64-E048-8129-CAA7F8466929}" type="presOf" srcId="{8A10A918-15DA-4146-929F-0276A18574C3}" destId="{71D6C6E7-B3CD-9540-A6C2-C1154410E3B5}" srcOrd="0" destOrd="0" presId="urn:microsoft.com/office/officeart/2005/8/layout/vList2"/>
    <dgm:cxn modelId="{F92C8374-8BA6-42EC-87F4-DD237FB926F3}" srcId="{44DC5B99-1C89-4E98-B219-BED626C8BEFA}" destId="{EEA7C1CC-5966-4A89-9103-CDF9C14D231F}" srcOrd="3" destOrd="0" parTransId="{E4BA04B7-1201-4DAA-9448-53FE2C230615}" sibTransId="{A18ECB40-908B-4086-8232-E898B9FF3222}"/>
    <dgm:cxn modelId="{240C148B-F35C-6343-B045-57D0639CE74B}" type="presOf" srcId="{14EE35DF-7F4C-4802-B197-FD9DD3562CF6}" destId="{A176473B-1B3F-1944-87A5-27D9E463391A}" srcOrd="0" destOrd="1" presId="urn:microsoft.com/office/officeart/2005/8/layout/vList2"/>
    <dgm:cxn modelId="{41D85C97-C601-F645-8328-A5F98FD89813}" type="presOf" srcId="{99419918-D639-494C-873A-D8E478BB1092}" destId="{A176473B-1B3F-1944-87A5-27D9E463391A}" srcOrd="0" destOrd="4" presId="urn:microsoft.com/office/officeart/2005/8/layout/vList2"/>
    <dgm:cxn modelId="{ED4969A0-4086-4DA6-8C2F-B409AFE3C8B3}" srcId="{44DC5B99-1C89-4E98-B219-BED626C8BEFA}" destId="{6E7C9AAF-4A3C-4BC8-896C-5180151FBB04}" srcOrd="0" destOrd="0" parTransId="{6379EE9F-C9F1-42EF-8A97-B811823302DE}" sibTransId="{4F748B60-2A39-44F9-8720-8F0ECC1AE8FE}"/>
    <dgm:cxn modelId="{31E8C1AE-A97C-46C9-BA5D-264B6877F52A}" srcId="{44DC5B99-1C89-4E98-B219-BED626C8BEFA}" destId="{14EE35DF-7F4C-4802-B197-FD9DD3562CF6}" srcOrd="1" destOrd="0" parTransId="{EB1AF37A-9D8B-456A-B6B3-04774D940373}" sibTransId="{5059E56B-622C-4754-B76A-3CB84B50961F}"/>
    <dgm:cxn modelId="{760E4DC5-311F-4EBA-8C30-282831350CE9}" srcId="{44DC5B99-1C89-4E98-B219-BED626C8BEFA}" destId="{99419918-D639-494C-873A-D8E478BB1092}" srcOrd="4" destOrd="0" parTransId="{AE8C9673-D7D4-486B-8CD1-981A85338C08}" sibTransId="{3C6FEEBA-99F0-482A-8069-7729644601EC}"/>
    <dgm:cxn modelId="{CA9C7DCB-23E2-A246-AB75-ED0F48A22ED8}" type="presOf" srcId="{6E7C9AAF-4A3C-4BC8-896C-5180151FBB04}" destId="{A176473B-1B3F-1944-87A5-27D9E463391A}" srcOrd="0" destOrd="0" presId="urn:microsoft.com/office/officeart/2005/8/layout/vList2"/>
    <dgm:cxn modelId="{32ED5AE8-16CB-C240-B616-B411A7567B2F}" type="presOf" srcId="{9EAB5475-DB66-415A-8B57-1A66EFC28AE0}" destId="{D6317550-2069-0646-ADE8-BFB61FFCEC65}" srcOrd="0" destOrd="0" presId="urn:microsoft.com/office/officeart/2005/8/layout/vList2"/>
    <dgm:cxn modelId="{97A03DE9-0E8E-4893-9B0C-0724EA9AD5D0}" srcId="{8A10A918-15DA-4146-929F-0276A18574C3}" destId="{507FC739-2F66-41F0-8105-E773FF8E1B12}" srcOrd="0" destOrd="0" parTransId="{E650E33B-58C0-4152-B0D9-72D0BB1C3BD0}" sibTransId="{ED56F252-A18B-4D37-8EBE-695958A320D9}"/>
    <dgm:cxn modelId="{F41A6AF6-F3AE-42EF-AA6D-E5A98CBF3E19}" srcId="{8A10A918-15DA-4146-929F-0276A18574C3}" destId="{9EAB5475-DB66-415A-8B57-1A66EFC28AE0}" srcOrd="1" destOrd="0" parTransId="{56CE2645-9B83-4714-A63A-65524AC91E3E}" sibTransId="{3B48541C-CA70-4827-93B9-7387001D51F1}"/>
    <dgm:cxn modelId="{1BB66EAF-3D93-8649-B99F-AC6E5D06A4D4}" type="presParOf" srcId="{71D6C6E7-B3CD-9540-A6C2-C1154410E3B5}" destId="{32140F4C-D787-1443-A13C-69D04825AF16}" srcOrd="0" destOrd="0" presId="urn:microsoft.com/office/officeart/2005/8/layout/vList2"/>
    <dgm:cxn modelId="{FCA3B1B1-138E-0E4E-8D92-2148963B450D}" type="presParOf" srcId="{71D6C6E7-B3CD-9540-A6C2-C1154410E3B5}" destId="{F8CB7EB3-25CA-684E-AA48-120E0CE7285D}" srcOrd="1" destOrd="0" presId="urn:microsoft.com/office/officeart/2005/8/layout/vList2"/>
    <dgm:cxn modelId="{96E1700E-F4A4-F642-AECF-6C3AA91727FF}" type="presParOf" srcId="{71D6C6E7-B3CD-9540-A6C2-C1154410E3B5}" destId="{D6317550-2069-0646-ADE8-BFB61FFCEC65}" srcOrd="2" destOrd="0" presId="urn:microsoft.com/office/officeart/2005/8/layout/vList2"/>
    <dgm:cxn modelId="{E48A51F2-3A84-7846-BAE0-F695AC210ECE}" type="presParOf" srcId="{71D6C6E7-B3CD-9540-A6C2-C1154410E3B5}" destId="{15368A88-E35D-E24D-97D3-302F542172CD}" srcOrd="3" destOrd="0" presId="urn:microsoft.com/office/officeart/2005/8/layout/vList2"/>
    <dgm:cxn modelId="{10BD31B9-2E11-4B45-BB0F-04A387632CCE}" type="presParOf" srcId="{71D6C6E7-B3CD-9540-A6C2-C1154410E3B5}" destId="{8966FD5A-0B84-4144-898C-DA3B69FA2CA0}" srcOrd="4" destOrd="0" presId="urn:microsoft.com/office/officeart/2005/8/layout/vList2"/>
    <dgm:cxn modelId="{0C8BC82B-2C7E-9A49-B8BF-844DF4757C60}" type="presParOf" srcId="{71D6C6E7-B3CD-9540-A6C2-C1154410E3B5}" destId="{A176473B-1B3F-1944-87A5-27D9E463391A}"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10A918-15DA-4146-929F-0276A18574C3}" type="doc">
      <dgm:prSet loTypeId="urn:microsoft.com/office/officeart/2005/8/layout/vList2" loCatId="list" qsTypeId="urn:microsoft.com/office/officeart/2005/8/quickstyle/simple1" qsCatId="simple" csTypeId="urn:microsoft.com/office/officeart/2005/8/colors/ColorSchemeForSuggestions" csCatId="other" phldr="1"/>
      <dgm:spPr/>
      <dgm:t>
        <a:bodyPr/>
        <a:lstStyle/>
        <a:p>
          <a:endParaRPr lang="en-US"/>
        </a:p>
      </dgm:t>
    </dgm:pt>
    <dgm:pt modelId="{507FC739-2F66-41F0-8105-E773FF8E1B12}">
      <dgm:prSet/>
      <dgm:spPr/>
      <dgm:t>
        <a:bodyPr/>
        <a:lstStyle/>
        <a:p>
          <a:r>
            <a:rPr lang="en-US" dirty="0"/>
            <a:t>A separate Ejection/DQ Report must be filed for each individual who is to be penalized.</a:t>
          </a:r>
        </a:p>
      </dgm:t>
    </dgm:pt>
    <dgm:pt modelId="{E650E33B-58C0-4152-B0D9-72D0BB1C3BD0}" type="parTrans" cxnId="{97A03DE9-0E8E-4893-9B0C-0724EA9AD5D0}">
      <dgm:prSet/>
      <dgm:spPr/>
      <dgm:t>
        <a:bodyPr/>
        <a:lstStyle/>
        <a:p>
          <a:endParaRPr lang="en-US"/>
        </a:p>
      </dgm:t>
    </dgm:pt>
    <dgm:pt modelId="{ED56F252-A18B-4D37-8EBE-695958A320D9}" type="sibTrans" cxnId="{97A03DE9-0E8E-4893-9B0C-0724EA9AD5D0}">
      <dgm:prSet/>
      <dgm:spPr/>
      <dgm:t>
        <a:bodyPr/>
        <a:lstStyle/>
        <a:p>
          <a:endParaRPr lang="en-US"/>
        </a:p>
      </dgm:t>
    </dgm:pt>
    <dgm:pt modelId="{867FEB0D-7DF6-4E4F-9877-BD90EFE4012C}">
      <dgm:prSet/>
      <dgm:spPr/>
      <dgm:t>
        <a:bodyPr/>
        <a:lstStyle/>
        <a:p>
          <a:r>
            <a:rPr lang="en-US" b="1" dirty="0"/>
            <a:t>Example:  If have a fight, must identify the player/number of EACH school and file individual reports</a:t>
          </a:r>
        </a:p>
      </dgm:t>
    </dgm:pt>
    <dgm:pt modelId="{55ECA075-04E1-9D4A-BF99-14B25DDACA3D}" type="parTrans" cxnId="{89042783-9267-5542-8F78-7B03456DD9D2}">
      <dgm:prSet/>
      <dgm:spPr/>
      <dgm:t>
        <a:bodyPr/>
        <a:lstStyle/>
        <a:p>
          <a:endParaRPr lang="en-US"/>
        </a:p>
      </dgm:t>
    </dgm:pt>
    <dgm:pt modelId="{63215F1B-9AEB-D64D-B590-9F6130709EE4}" type="sibTrans" cxnId="{89042783-9267-5542-8F78-7B03456DD9D2}">
      <dgm:prSet/>
      <dgm:spPr/>
      <dgm:t>
        <a:bodyPr/>
        <a:lstStyle/>
        <a:p>
          <a:endParaRPr lang="en-US"/>
        </a:p>
      </dgm:t>
    </dgm:pt>
    <dgm:pt modelId="{F76A84FD-0AFC-084A-82EE-CCECE357CBF2}">
      <dgm:prSet/>
      <dgm:spPr/>
      <dgm:t>
        <a:bodyPr/>
        <a:lstStyle/>
        <a:p>
          <a:r>
            <a:rPr lang="en-US" b="1" dirty="0"/>
            <a:t>Example:  If have multiple players on a team ejected, must file separate reports for each individual</a:t>
          </a:r>
        </a:p>
      </dgm:t>
    </dgm:pt>
    <dgm:pt modelId="{80F571AE-51BB-E946-BBFA-2D5E4AD7340A}" type="parTrans" cxnId="{A57DC3A4-9C95-CC40-8914-34FC1738EDCF}">
      <dgm:prSet/>
      <dgm:spPr/>
      <dgm:t>
        <a:bodyPr/>
        <a:lstStyle/>
        <a:p>
          <a:endParaRPr lang="en-US"/>
        </a:p>
      </dgm:t>
    </dgm:pt>
    <dgm:pt modelId="{370A0389-5F91-444A-AE38-DF284823C58B}" type="sibTrans" cxnId="{A57DC3A4-9C95-CC40-8914-34FC1738EDCF}">
      <dgm:prSet/>
      <dgm:spPr/>
      <dgm:t>
        <a:bodyPr/>
        <a:lstStyle/>
        <a:p>
          <a:endParaRPr lang="en-US"/>
        </a:p>
      </dgm:t>
    </dgm:pt>
    <dgm:pt modelId="{66657817-460B-954C-AF0B-0025A6BA6493}">
      <dgm:prSet/>
      <dgm:spPr/>
      <dgm:t>
        <a:bodyPr/>
        <a:lstStyle/>
        <a:p>
          <a:r>
            <a:rPr lang="en-US"/>
            <a:t>Do not list multiple players/#’s on the same Ejection Report</a:t>
          </a:r>
        </a:p>
      </dgm:t>
    </dgm:pt>
    <dgm:pt modelId="{8DF005AC-5D03-5A4E-9276-C8FE429F6166}" type="parTrans" cxnId="{32AB89F0-209D-D04B-99E2-AC95DE7839E6}">
      <dgm:prSet/>
      <dgm:spPr/>
      <dgm:t>
        <a:bodyPr/>
        <a:lstStyle/>
        <a:p>
          <a:endParaRPr lang="en-US"/>
        </a:p>
      </dgm:t>
    </dgm:pt>
    <dgm:pt modelId="{81775397-448B-2546-ABFC-6EAF36BC18AA}" type="sibTrans" cxnId="{32AB89F0-209D-D04B-99E2-AC95DE7839E6}">
      <dgm:prSet/>
      <dgm:spPr/>
      <dgm:t>
        <a:bodyPr/>
        <a:lstStyle/>
        <a:p>
          <a:endParaRPr lang="en-US"/>
        </a:p>
      </dgm:t>
    </dgm:pt>
    <dgm:pt modelId="{FED5B46D-E6AE-FD4E-BCBF-B3A138B63CC5}">
      <dgm:prSet/>
      <dgm:spPr/>
      <dgm:t>
        <a:bodyPr/>
        <a:lstStyle/>
        <a:p>
          <a:r>
            <a:rPr lang="en-US" b="1" dirty="0"/>
            <a:t>For an ejection, click on the actual ejection criteria listed on the Ejection Report Form</a:t>
          </a:r>
        </a:p>
      </dgm:t>
    </dgm:pt>
    <dgm:pt modelId="{9819CE27-BC72-004A-A0FC-4E41E58921AB}" type="parTrans" cxnId="{D0FDCFB3-4B4D-8848-8BA7-79A1C72DCFB9}">
      <dgm:prSet/>
      <dgm:spPr/>
      <dgm:t>
        <a:bodyPr/>
        <a:lstStyle/>
        <a:p>
          <a:endParaRPr lang="en-US"/>
        </a:p>
      </dgm:t>
    </dgm:pt>
    <dgm:pt modelId="{C11D0D5B-913D-DA47-B08B-D7DC57839D86}" type="sibTrans" cxnId="{D0FDCFB3-4B4D-8848-8BA7-79A1C72DCFB9}">
      <dgm:prSet/>
      <dgm:spPr/>
      <dgm:t>
        <a:bodyPr/>
        <a:lstStyle/>
        <a:p>
          <a:endParaRPr lang="en-US"/>
        </a:p>
      </dgm:t>
    </dgm:pt>
    <dgm:pt modelId="{7808BADF-71FC-F94A-907A-7492D75D2D5A}">
      <dgm:prSet/>
      <dgm:spPr/>
      <dgm:t>
        <a:bodyPr/>
        <a:lstStyle/>
        <a:p>
          <a:r>
            <a:rPr lang="en-US" dirty="0"/>
            <a:t>Comment box available to detail/describe the situation</a:t>
          </a:r>
        </a:p>
      </dgm:t>
    </dgm:pt>
    <dgm:pt modelId="{419DDE96-DE55-2F48-A08D-156BFE735345}" type="parTrans" cxnId="{383FB55D-A69C-DF48-A046-1234D9CBFF83}">
      <dgm:prSet/>
      <dgm:spPr/>
      <dgm:t>
        <a:bodyPr/>
        <a:lstStyle/>
        <a:p>
          <a:endParaRPr lang="en-US"/>
        </a:p>
      </dgm:t>
    </dgm:pt>
    <dgm:pt modelId="{6CB855B1-D0D7-DD4B-8E93-3581B2CA2183}" type="sibTrans" cxnId="{383FB55D-A69C-DF48-A046-1234D9CBFF83}">
      <dgm:prSet/>
      <dgm:spPr/>
      <dgm:t>
        <a:bodyPr/>
        <a:lstStyle/>
        <a:p>
          <a:endParaRPr lang="en-US"/>
        </a:p>
      </dgm:t>
    </dgm:pt>
    <dgm:pt modelId="{E90442E7-78D7-1B4D-BDEC-A0C7B478B8EE}">
      <dgm:prSet/>
      <dgm:spPr/>
      <dgm:t>
        <a:bodyPr/>
        <a:lstStyle/>
        <a:p>
          <a:r>
            <a:rPr lang="en-US" dirty="0"/>
            <a:t>Please use proper grammar and professionalism when filing in this information</a:t>
          </a:r>
        </a:p>
      </dgm:t>
    </dgm:pt>
    <dgm:pt modelId="{7289913E-0FC5-1F4D-91A4-62BE6AA4C52B}" type="parTrans" cxnId="{0971F44D-A133-534B-8D21-1DFA75A1DA2E}">
      <dgm:prSet/>
      <dgm:spPr/>
      <dgm:t>
        <a:bodyPr/>
        <a:lstStyle/>
        <a:p>
          <a:endParaRPr lang="en-US"/>
        </a:p>
      </dgm:t>
    </dgm:pt>
    <dgm:pt modelId="{EAC3E193-87E0-D246-AB09-45EBA39E7ABA}" type="sibTrans" cxnId="{0971F44D-A133-534B-8D21-1DFA75A1DA2E}">
      <dgm:prSet/>
      <dgm:spPr/>
      <dgm:t>
        <a:bodyPr/>
        <a:lstStyle/>
        <a:p>
          <a:endParaRPr lang="en-US"/>
        </a:p>
      </dgm:t>
    </dgm:pt>
    <dgm:pt modelId="{B0578053-316D-EA45-80A2-9ED4BD9B720E}" type="pres">
      <dgm:prSet presAssocID="{8A10A918-15DA-4146-929F-0276A18574C3}" presName="linear" presStyleCnt="0">
        <dgm:presLayoutVars>
          <dgm:animLvl val="lvl"/>
          <dgm:resizeHandles val="exact"/>
        </dgm:presLayoutVars>
      </dgm:prSet>
      <dgm:spPr/>
    </dgm:pt>
    <dgm:pt modelId="{339DE22B-BFD6-6C47-AB04-DEA470535360}" type="pres">
      <dgm:prSet presAssocID="{507FC739-2F66-41F0-8105-E773FF8E1B12}" presName="parentText" presStyleLbl="node1" presStyleIdx="0" presStyleCnt="1">
        <dgm:presLayoutVars>
          <dgm:chMax val="0"/>
          <dgm:bulletEnabled val="1"/>
        </dgm:presLayoutVars>
      </dgm:prSet>
      <dgm:spPr/>
    </dgm:pt>
    <dgm:pt modelId="{DBA4E701-D1B9-614F-8281-E4157821970D}" type="pres">
      <dgm:prSet presAssocID="{507FC739-2F66-41F0-8105-E773FF8E1B12}" presName="childText" presStyleLbl="revTx" presStyleIdx="0" presStyleCnt="1" custScaleY="110915">
        <dgm:presLayoutVars>
          <dgm:bulletEnabled val="1"/>
        </dgm:presLayoutVars>
      </dgm:prSet>
      <dgm:spPr/>
    </dgm:pt>
  </dgm:ptLst>
  <dgm:cxnLst>
    <dgm:cxn modelId="{383FB55D-A69C-DF48-A046-1234D9CBFF83}" srcId="{FED5B46D-E6AE-FD4E-BCBF-B3A138B63CC5}" destId="{7808BADF-71FC-F94A-907A-7492D75D2D5A}" srcOrd="0" destOrd="0" parTransId="{419DDE96-DE55-2F48-A08D-156BFE735345}" sibTransId="{6CB855B1-D0D7-DD4B-8E93-3581B2CA2183}"/>
    <dgm:cxn modelId="{5BA47C62-19AB-9441-934F-FF617302DDD2}" type="presOf" srcId="{66657817-460B-954C-AF0B-0025A6BA6493}" destId="{DBA4E701-D1B9-614F-8281-E4157821970D}" srcOrd="0" destOrd="2" presId="urn:microsoft.com/office/officeart/2005/8/layout/vList2"/>
    <dgm:cxn modelId="{8A290663-6548-A042-83B7-3EE25239D40E}" type="presOf" srcId="{E90442E7-78D7-1B4D-BDEC-A0C7B478B8EE}" destId="{DBA4E701-D1B9-614F-8281-E4157821970D}" srcOrd="0" destOrd="5" presId="urn:microsoft.com/office/officeart/2005/8/layout/vList2"/>
    <dgm:cxn modelId="{A6F7186C-C39E-FA45-BCC5-C0563C2CE5BF}" type="presOf" srcId="{507FC739-2F66-41F0-8105-E773FF8E1B12}" destId="{339DE22B-BFD6-6C47-AB04-DEA470535360}" srcOrd="0" destOrd="0" presId="urn:microsoft.com/office/officeart/2005/8/layout/vList2"/>
    <dgm:cxn modelId="{B9CF864D-B742-504C-BB6D-7036B3F9D475}" type="presOf" srcId="{F76A84FD-0AFC-084A-82EE-CCECE357CBF2}" destId="{DBA4E701-D1B9-614F-8281-E4157821970D}" srcOrd="0" destOrd="1" presId="urn:microsoft.com/office/officeart/2005/8/layout/vList2"/>
    <dgm:cxn modelId="{0971F44D-A133-534B-8D21-1DFA75A1DA2E}" srcId="{FED5B46D-E6AE-FD4E-BCBF-B3A138B63CC5}" destId="{E90442E7-78D7-1B4D-BDEC-A0C7B478B8EE}" srcOrd="1" destOrd="0" parTransId="{7289913E-0FC5-1F4D-91A4-62BE6AA4C52B}" sibTransId="{EAC3E193-87E0-D246-AB09-45EBA39E7ABA}"/>
    <dgm:cxn modelId="{89042783-9267-5542-8F78-7B03456DD9D2}" srcId="{507FC739-2F66-41F0-8105-E773FF8E1B12}" destId="{867FEB0D-7DF6-4E4F-9877-BD90EFE4012C}" srcOrd="0" destOrd="0" parTransId="{55ECA075-04E1-9D4A-BF99-14B25DDACA3D}" sibTransId="{63215F1B-9AEB-D64D-B590-9F6130709EE4}"/>
    <dgm:cxn modelId="{31DABD88-C803-B240-A77F-099BCC4FEEE6}" type="presOf" srcId="{867FEB0D-7DF6-4E4F-9877-BD90EFE4012C}" destId="{DBA4E701-D1B9-614F-8281-E4157821970D}" srcOrd="0" destOrd="0" presId="urn:microsoft.com/office/officeart/2005/8/layout/vList2"/>
    <dgm:cxn modelId="{4C128389-F31D-2044-8BA5-56597C27CDCF}" type="presOf" srcId="{FED5B46D-E6AE-FD4E-BCBF-B3A138B63CC5}" destId="{DBA4E701-D1B9-614F-8281-E4157821970D}" srcOrd="0" destOrd="3" presId="urn:microsoft.com/office/officeart/2005/8/layout/vList2"/>
    <dgm:cxn modelId="{A57DC3A4-9C95-CC40-8914-34FC1738EDCF}" srcId="{507FC739-2F66-41F0-8105-E773FF8E1B12}" destId="{F76A84FD-0AFC-084A-82EE-CCECE357CBF2}" srcOrd="1" destOrd="0" parTransId="{80F571AE-51BB-E946-BBFA-2D5E4AD7340A}" sibTransId="{370A0389-5F91-444A-AE38-DF284823C58B}"/>
    <dgm:cxn modelId="{D0FDCFB3-4B4D-8848-8BA7-79A1C72DCFB9}" srcId="{507FC739-2F66-41F0-8105-E773FF8E1B12}" destId="{FED5B46D-E6AE-FD4E-BCBF-B3A138B63CC5}" srcOrd="2" destOrd="0" parTransId="{9819CE27-BC72-004A-A0FC-4E41E58921AB}" sibTransId="{C11D0D5B-913D-DA47-B08B-D7DC57839D86}"/>
    <dgm:cxn modelId="{243CBBBF-8160-4948-9FA7-88312CD3B00B}" type="presOf" srcId="{8A10A918-15DA-4146-929F-0276A18574C3}" destId="{B0578053-316D-EA45-80A2-9ED4BD9B720E}" srcOrd="0" destOrd="0" presId="urn:microsoft.com/office/officeart/2005/8/layout/vList2"/>
    <dgm:cxn modelId="{578BF1DF-E00C-6B41-AE40-877DA72A1260}" type="presOf" srcId="{7808BADF-71FC-F94A-907A-7492D75D2D5A}" destId="{DBA4E701-D1B9-614F-8281-E4157821970D}" srcOrd="0" destOrd="4" presId="urn:microsoft.com/office/officeart/2005/8/layout/vList2"/>
    <dgm:cxn modelId="{97A03DE9-0E8E-4893-9B0C-0724EA9AD5D0}" srcId="{8A10A918-15DA-4146-929F-0276A18574C3}" destId="{507FC739-2F66-41F0-8105-E773FF8E1B12}" srcOrd="0" destOrd="0" parTransId="{E650E33B-58C0-4152-B0D9-72D0BB1C3BD0}" sibTransId="{ED56F252-A18B-4D37-8EBE-695958A320D9}"/>
    <dgm:cxn modelId="{32AB89F0-209D-D04B-99E2-AC95DE7839E6}" srcId="{F76A84FD-0AFC-084A-82EE-CCECE357CBF2}" destId="{66657817-460B-954C-AF0B-0025A6BA6493}" srcOrd="0" destOrd="0" parTransId="{8DF005AC-5D03-5A4E-9276-C8FE429F6166}" sibTransId="{81775397-448B-2546-ABFC-6EAF36BC18AA}"/>
    <dgm:cxn modelId="{7AFF3F13-11F7-7745-8205-DD3F97EC310C}" type="presParOf" srcId="{B0578053-316D-EA45-80A2-9ED4BD9B720E}" destId="{339DE22B-BFD6-6C47-AB04-DEA470535360}" srcOrd="0" destOrd="0" presId="urn:microsoft.com/office/officeart/2005/8/layout/vList2"/>
    <dgm:cxn modelId="{890F5625-B814-824D-BEAA-29F52C2F7AFB}" type="presParOf" srcId="{B0578053-316D-EA45-80A2-9ED4BD9B720E}" destId="{DBA4E701-D1B9-614F-8281-E4157821970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ED4320-9CE5-4142-B876-5BC3CBE66672}" type="doc">
      <dgm:prSet loTypeId="urn:microsoft.com/office/officeart/2005/8/layout/matrix2" loCatId="matrix" qsTypeId="urn:microsoft.com/office/officeart/2005/8/quickstyle/simple4" qsCatId="simple" csTypeId="urn:microsoft.com/office/officeart/2005/8/colors/colorful2" csCatId="colorful" phldr="1"/>
      <dgm:spPr/>
      <dgm:t>
        <a:bodyPr/>
        <a:lstStyle/>
        <a:p>
          <a:endParaRPr lang="en-US"/>
        </a:p>
      </dgm:t>
    </dgm:pt>
    <dgm:pt modelId="{EDAE05B1-929F-48C2-A18D-AC00E9690D7B}">
      <dgm:prSet/>
      <dgm:spPr/>
      <dgm:t>
        <a:bodyPr/>
        <a:lstStyle/>
        <a:p>
          <a:pPr algn="l"/>
          <a:r>
            <a:rPr lang="en-US" b="1" dirty="0"/>
            <a:t>August 2000</a:t>
          </a:r>
          <a:r>
            <a:rPr lang="en-US" dirty="0"/>
            <a:t>: Current system built and maintained by local technology vendor</a:t>
          </a:r>
        </a:p>
      </dgm:t>
    </dgm:pt>
    <dgm:pt modelId="{950F0A9C-901B-4C36-9216-D84BBCB311EF}" type="parTrans" cxnId="{D55D4337-9853-463D-A637-E87DD5F3E3E0}">
      <dgm:prSet/>
      <dgm:spPr/>
      <dgm:t>
        <a:bodyPr/>
        <a:lstStyle/>
        <a:p>
          <a:endParaRPr lang="en-US"/>
        </a:p>
      </dgm:t>
    </dgm:pt>
    <dgm:pt modelId="{50D6BCAB-E17B-4103-85AF-FA5A81D4C4AC}" type="sibTrans" cxnId="{D55D4337-9853-463D-A637-E87DD5F3E3E0}">
      <dgm:prSet/>
      <dgm:spPr/>
      <dgm:t>
        <a:bodyPr/>
        <a:lstStyle/>
        <a:p>
          <a:endParaRPr lang="en-US"/>
        </a:p>
      </dgm:t>
    </dgm:pt>
    <dgm:pt modelId="{ED23432D-75C0-4B5F-9167-62A607D3F0B4}">
      <dgm:prSet/>
      <dgm:spPr/>
      <dgm:t>
        <a:bodyPr/>
        <a:lstStyle/>
        <a:p>
          <a:pPr algn="l"/>
          <a:r>
            <a:rPr lang="en-US" b="1" dirty="0"/>
            <a:t>April 2015:</a:t>
          </a:r>
          <a:br>
            <a:rPr lang="en-US" dirty="0"/>
          </a:br>
          <a:r>
            <a:rPr lang="en-US" dirty="0"/>
            <a:t>Inhouse systems administrator hired</a:t>
          </a:r>
        </a:p>
      </dgm:t>
    </dgm:pt>
    <dgm:pt modelId="{D2DB63EC-9E54-479F-A767-CD925F619BA3}" type="parTrans" cxnId="{14812EDE-DBDA-4938-AABA-DE627DD42A97}">
      <dgm:prSet/>
      <dgm:spPr/>
      <dgm:t>
        <a:bodyPr/>
        <a:lstStyle/>
        <a:p>
          <a:endParaRPr lang="en-US"/>
        </a:p>
      </dgm:t>
    </dgm:pt>
    <dgm:pt modelId="{E1EA82DA-9B77-4A2C-B04F-AA14CDE491E1}" type="sibTrans" cxnId="{14812EDE-DBDA-4938-AABA-DE627DD42A97}">
      <dgm:prSet/>
      <dgm:spPr/>
      <dgm:t>
        <a:bodyPr/>
        <a:lstStyle/>
        <a:p>
          <a:endParaRPr lang="en-US"/>
        </a:p>
      </dgm:t>
    </dgm:pt>
    <dgm:pt modelId="{83973105-AD73-4972-A6E1-670EC9454645}">
      <dgm:prSet/>
      <dgm:spPr/>
      <dgm:t>
        <a:bodyPr/>
        <a:lstStyle/>
        <a:p>
          <a:pPr algn="l"/>
          <a:r>
            <a:rPr lang="en-US" b="1" dirty="0"/>
            <a:t>July 2018:</a:t>
          </a:r>
          <a:br>
            <a:rPr lang="en-US" dirty="0"/>
          </a:br>
          <a:r>
            <a:rPr lang="en-US" dirty="0"/>
            <a:t>Convert all NCHSAA database needs to Home Campus</a:t>
          </a:r>
        </a:p>
      </dgm:t>
    </dgm:pt>
    <dgm:pt modelId="{074449E9-6C38-40F5-B5EA-E4519F67B3E3}" type="parTrans" cxnId="{5E4D8F0D-D576-43E0-BCC5-89685330E869}">
      <dgm:prSet/>
      <dgm:spPr/>
      <dgm:t>
        <a:bodyPr/>
        <a:lstStyle/>
        <a:p>
          <a:endParaRPr lang="en-US"/>
        </a:p>
      </dgm:t>
    </dgm:pt>
    <dgm:pt modelId="{A382F5FD-B08D-4288-9783-5F35254CC7D7}" type="sibTrans" cxnId="{5E4D8F0D-D576-43E0-BCC5-89685330E869}">
      <dgm:prSet/>
      <dgm:spPr/>
      <dgm:t>
        <a:bodyPr/>
        <a:lstStyle/>
        <a:p>
          <a:endParaRPr lang="en-US"/>
        </a:p>
      </dgm:t>
    </dgm:pt>
    <dgm:pt modelId="{CCB7B3B6-7B67-4429-BFA3-97276B9A7C35}">
      <dgm:prSet/>
      <dgm:spPr/>
      <dgm:t>
        <a:bodyPr/>
        <a:lstStyle/>
        <a:p>
          <a:r>
            <a:rPr lang="en-US" dirty="0"/>
            <a:t>Current system is functional but:</a:t>
          </a:r>
        </a:p>
      </dgm:t>
    </dgm:pt>
    <dgm:pt modelId="{39D133DE-900E-4CE8-ABBA-83CDC3D3601A}" type="parTrans" cxnId="{0B92AC22-CA6E-49FC-8579-BEE02017F513}">
      <dgm:prSet/>
      <dgm:spPr/>
      <dgm:t>
        <a:bodyPr/>
        <a:lstStyle/>
        <a:p>
          <a:endParaRPr lang="en-US"/>
        </a:p>
      </dgm:t>
    </dgm:pt>
    <dgm:pt modelId="{AAAC989B-5F53-4F3E-8019-1625A3FD673E}" type="sibTrans" cxnId="{0B92AC22-CA6E-49FC-8579-BEE02017F513}">
      <dgm:prSet/>
      <dgm:spPr/>
      <dgm:t>
        <a:bodyPr/>
        <a:lstStyle/>
        <a:p>
          <a:endParaRPr lang="en-US"/>
        </a:p>
      </dgm:t>
    </dgm:pt>
    <dgm:pt modelId="{9768FBBB-4898-48AD-9796-DDFBC2DB4C8D}">
      <dgm:prSet/>
      <dgm:spPr/>
      <dgm:t>
        <a:bodyPr/>
        <a:lstStyle/>
        <a:p>
          <a:r>
            <a:rPr lang="en-US" dirty="0"/>
            <a:t>Lacks centralization</a:t>
          </a:r>
        </a:p>
      </dgm:t>
    </dgm:pt>
    <dgm:pt modelId="{539C1B68-E77C-4001-B4F1-CA99644B3A30}" type="parTrans" cxnId="{695E11D5-08FF-4BF1-AAB3-52C8811175D2}">
      <dgm:prSet/>
      <dgm:spPr/>
      <dgm:t>
        <a:bodyPr/>
        <a:lstStyle/>
        <a:p>
          <a:endParaRPr lang="en-US"/>
        </a:p>
      </dgm:t>
    </dgm:pt>
    <dgm:pt modelId="{11C95A1B-F280-48F8-9B72-243EC8CCF751}" type="sibTrans" cxnId="{695E11D5-08FF-4BF1-AAB3-52C8811175D2}">
      <dgm:prSet/>
      <dgm:spPr/>
      <dgm:t>
        <a:bodyPr/>
        <a:lstStyle/>
        <a:p>
          <a:endParaRPr lang="en-US"/>
        </a:p>
      </dgm:t>
    </dgm:pt>
    <dgm:pt modelId="{43DBE887-A771-4C3C-BD22-A8A1FF9B90B4}">
      <dgm:prSet/>
      <dgm:spPr/>
      <dgm:t>
        <a:bodyPr/>
        <a:lstStyle/>
        <a:p>
          <a:r>
            <a:rPr lang="en-US" dirty="0"/>
            <a:t>Ability to grow or add new functions</a:t>
          </a:r>
        </a:p>
      </dgm:t>
    </dgm:pt>
    <dgm:pt modelId="{6A0F0945-5069-4D42-98AA-FCB678B16262}" type="parTrans" cxnId="{616A9F48-3B93-42CE-B967-7DEDF98C9B47}">
      <dgm:prSet/>
      <dgm:spPr/>
      <dgm:t>
        <a:bodyPr/>
        <a:lstStyle/>
        <a:p>
          <a:endParaRPr lang="en-US"/>
        </a:p>
      </dgm:t>
    </dgm:pt>
    <dgm:pt modelId="{86041300-3CD2-4239-8B9C-5AA287BB32D8}" type="sibTrans" cxnId="{616A9F48-3B93-42CE-B967-7DEDF98C9B47}">
      <dgm:prSet/>
      <dgm:spPr/>
      <dgm:t>
        <a:bodyPr/>
        <a:lstStyle/>
        <a:p>
          <a:endParaRPr lang="en-US"/>
        </a:p>
      </dgm:t>
    </dgm:pt>
    <dgm:pt modelId="{7115E5C7-C849-45DE-958C-8DC94AAD4451}">
      <dgm:prSet/>
      <dgm:spPr/>
      <dgm:t>
        <a:bodyPr/>
        <a:lstStyle/>
        <a:p>
          <a:r>
            <a:rPr lang="en-US" dirty="0"/>
            <a:t>Intermittent access issues based on user’s platform</a:t>
          </a:r>
        </a:p>
      </dgm:t>
    </dgm:pt>
    <dgm:pt modelId="{C8772B5B-B043-4701-A848-FF1DE6D5CC5D}" type="parTrans" cxnId="{9B96BB55-16FF-44DB-BADF-46E585768DAF}">
      <dgm:prSet/>
      <dgm:spPr/>
      <dgm:t>
        <a:bodyPr/>
        <a:lstStyle/>
        <a:p>
          <a:endParaRPr lang="en-US"/>
        </a:p>
      </dgm:t>
    </dgm:pt>
    <dgm:pt modelId="{E37CBAA1-B77A-4D5A-B336-292CED46217D}" type="sibTrans" cxnId="{9B96BB55-16FF-44DB-BADF-46E585768DAF}">
      <dgm:prSet/>
      <dgm:spPr/>
      <dgm:t>
        <a:bodyPr/>
        <a:lstStyle/>
        <a:p>
          <a:endParaRPr lang="en-US"/>
        </a:p>
      </dgm:t>
    </dgm:pt>
    <dgm:pt modelId="{F66B0440-BB46-6344-A1C4-7B2AB88DE579}" type="pres">
      <dgm:prSet presAssocID="{83ED4320-9CE5-4142-B876-5BC3CBE66672}" presName="matrix" presStyleCnt="0">
        <dgm:presLayoutVars>
          <dgm:chMax val="1"/>
          <dgm:dir/>
          <dgm:resizeHandles val="exact"/>
        </dgm:presLayoutVars>
      </dgm:prSet>
      <dgm:spPr/>
    </dgm:pt>
    <dgm:pt modelId="{717C715E-5E72-3E4E-96FC-E2AD91080D64}" type="pres">
      <dgm:prSet presAssocID="{83ED4320-9CE5-4142-B876-5BC3CBE66672}" presName="axisShape" presStyleLbl="bgShp" presStyleIdx="0" presStyleCnt="1"/>
      <dgm:spPr/>
    </dgm:pt>
    <dgm:pt modelId="{9401A162-3B0B-4D46-B22B-8AF0E4F85A43}" type="pres">
      <dgm:prSet presAssocID="{83ED4320-9CE5-4142-B876-5BC3CBE66672}" presName="rect1" presStyleLbl="node1" presStyleIdx="0" presStyleCnt="4" custScaleX="121273" custLinFactNeighborX="-21511" custLinFactNeighborY="-387">
        <dgm:presLayoutVars>
          <dgm:chMax val="0"/>
          <dgm:chPref val="0"/>
          <dgm:bulletEnabled val="1"/>
        </dgm:presLayoutVars>
      </dgm:prSet>
      <dgm:spPr/>
    </dgm:pt>
    <dgm:pt modelId="{7BF49A54-A4BE-F541-99A5-C9148DAA3850}" type="pres">
      <dgm:prSet presAssocID="{83ED4320-9CE5-4142-B876-5BC3CBE66672}" presName="rect2" presStyleLbl="node1" presStyleIdx="1" presStyleCnt="4" custScaleX="115555" custLinFactNeighborX="19012" custLinFactNeighborY="-1317">
        <dgm:presLayoutVars>
          <dgm:chMax val="0"/>
          <dgm:chPref val="0"/>
          <dgm:bulletEnabled val="1"/>
        </dgm:presLayoutVars>
      </dgm:prSet>
      <dgm:spPr/>
    </dgm:pt>
    <dgm:pt modelId="{E86E6E3D-2D62-7B46-9A05-8CAED80B9EF5}" type="pres">
      <dgm:prSet presAssocID="{83ED4320-9CE5-4142-B876-5BC3CBE66672}" presName="rect3" presStyleLbl="node1" presStyleIdx="2" presStyleCnt="4" custScaleX="134963" custLinFactNeighborX="-18007" custLinFactNeighborY="1102">
        <dgm:presLayoutVars>
          <dgm:chMax val="0"/>
          <dgm:chPref val="0"/>
          <dgm:bulletEnabled val="1"/>
        </dgm:presLayoutVars>
      </dgm:prSet>
      <dgm:spPr/>
    </dgm:pt>
    <dgm:pt modelId="{A4DB72F0-0490-644C-B4C0-6F087BDC4F09}" type="pres">
      <dgm:prSet presAssocID="{83ED4320-9CE5-4142-B876-5BC3CBE66672}" presName="rect4" presStyleLbl="node1" presStyleIdx="3" presStyleCnt="4" custScaleX="141024" custLinFactNeighborX="17291" custLinFactNeighborY="1102">
        <dgm:presLayoutVars>
          <dgm:chMax val="0"/>
          <dgm:chPref val="0"/>
          <dgm:bulletEnabled val="1"/>
        </dgm:presLayoutVars>
      </dgm:prSet>
      <dgm:spPr/>
    </dgm:pt>
  </dgm:ptLst>
  <dgm:cxnLst>
    <dgm:cxn modelId="{5E4D8F0D-D576-43E0-BCC5-89685330E869}" srcId="{83ED4320-9CE5-4142-B876-5BC3CBE66672}" destId="{83973105-AD73-4972-A6E1-670EC9454645}" srcOrd="2" destOrd="0" parTransId="{074449E9-6C38-40F5-B5EA-E4519F67B3E3}" sibTransId="{A382F5FD-B08D-4288-9783-5F35254CC7D7}"/>
    <dgm:cxn modelId="{0B92AC22-CA6E-49FC-8579-BEE02017F513}" srcId="{83ED4320-9CE5-4142-B876-5BC3CBE66672}" destId="{CCB7B3B6-7B67-4429-BFA3-97276B9A7C35}" srcOrd="3" destOrd="0" parTransId="{39D133DE-900E-4CE8-ABBA-83CDC3D3601A}" sibTransId="{AAAC989B-5F53-4F3E-8019-1625A3FD673E}"/>
    <dgm:cxn modelId="{31CF242D-D74E-AE46-B9B5-B58BBFB4C8F2}" type="presOf" srcId="{7115E5C7-C849-45DE-958C-8DC94AAD4451}" destId="{A4DB72F0-0490-644C-B4C0-6F087BDC4F09}" srcOrd="0" destOrd="3" presId="urn:microsoft.com/office/officeart/2005/8/layout/matrix2"/>
    <dgm:cxn modelId="{51FE712F-92AA-1F4C-8366-51580EAB8E89}" type="presOf" srcId="{ED23432D-75C0-4B5F-9167-62A607D3F0B4}" destId="{7BF49A54-A4BE-F541-99A5-C9148DAA3850}" srcOrd="0" destOrd="0" presId="urn:microsoft.com/office/officeart/2005/8/layout/matrix2"/>
    <dgm:cxn modelId="{D55D4337-9853-463D-A637-E87DD5F3E3E0}" srcId="{83ED4320-9CE5-4142-B876-5BC3CBE66672}" destId="{EDAE05B1-929F-48C2-A18D-AC00E9690D7B}" srcOrd="0" destOrd="0" parTransId="{950F0A9C-901B-4C36-9216-D84BBCB311EF}" sibTransId="{50D6BCAB-E17B-4103-85AF-FA5A81D4C4AC}"/>
    <dgm:cxn modelId="{4A49E63A-B180-414D-941B-94743A6BB0EB}" type="presOf" srcId="{CCB7B3B6-7B67-4429-BFA3-97276B9A7C35}" destId="{A4DB72F0-0490-644C-B4C0-6F087BDC4F09}" srcOrd="0" destOrd="0" presId="urn:microsoft.com/office/officeart/2005/8/layout/matrix2"/>
    <dgm:cxn modelId="{616A9F48-3B93-42CE-B967-7DEDF98C9B47}" srcId="{CCB7B3B6-7B67-4429-BFA3-97276B9A7C35}" destId="{43DBE887-A771-4C3C-BD22-A8A1FF9B90B4}" srcOrd="1" destOrd="0" parTransId="{6A0F0945-5069-4D42-98AA-FCB678B16262}" sibTransId="{86041300-3CD2-4239-8B9C-5AA287BB32D8}"/>
    <dgm:cxn modelId="{9B96BB55-16FF-44DB-BADF-46E585768DAF}" srcId="{CCB7B3B6-7B67-4429-BFA3-97276B9A7C35}" destId="{7115E5C7-C849-45DE-958C-8DC94AAD4451}" srcOrd="2" destOrd="0" parTransId="{C8772B5B-B043-4701-A848-FF1DE6D5CC5D}" sibTransId="{E37CBAA1-B77A-4D5A-B336-292CED46217D}"/>
    <dgm:cxn modelId="{B427F394-53DE-6C42-BEF2-94A2903FA2F9}" type="presOf" srcId="{83973105-AD73-4972-A6E1-670EC9454645}" destId="{E86E6E3D-2D62-7B46-9A05-8CAED80B9EF5}" srcOrd="0" destOrd="0" presId="urn:microsoft.com/office/officeart/2005/8/layout/matrix2"/>
    <dgm:cxn modelId="{D3176EA9-2DF3-A94C-AC45-02FC63DC01E6}" type="presOf" srcId="{83ED4320-9CE5-4142-B876-5BC3CBE66672}" destId="{F66B0440-BB46-6344-A1C4-7B2AB88DE579}" srcOrd="0" destOrd="0" presId="urn:microsoft.com/office/officeart/2005/8/layout/matrix2"/>
    <dgm:cxn modelId="{E184AFAF-ED3E-1241-8914-E151C8BA39C7}" type="presOf" srcId="{9768FBBB-4898-48AD-9796-DDFBC2DB4C8D}" destId="{A4DB72F0-0490-644C-B4C0-6F087BDC4F09}" srcOrd="0" destOrd="1" presId="urn:microsoft.com/office/officeart/2005/8/layout/matrix2"/>
    <dgm:cxn modelId="{317D5EB8-EBE9-CC42-A9AC-C84F0114E367}" type="presOf" srcId="{EDAE05B1-929F-48C2-A18D-AC00E9690D7B}" destId="{9401A162-3B0B-4D46-B22B-8AF0E4F85A43}" srcOrd="0" destOrd="0" presId="urn:microsoft.com/office/officeart/2005/8/layout/matrix2"/>
    <dgm:cxn modelId="{701C5FC6-C604-204E-8A3A-6CACB3A0F169}" type="presOf" srcId="{43DBE887-A771-4C3C-BD22-A8A1FF9B90B4}" destId="{A4DB72F0-0490-644C-B4C0-6F087BDC4F09}" srcOrd="0" destOrd="2" presId="urn:microsoft.com/office/officeart/2005/8/layout/matrix2"/>
    <dgm:cxn modelId="{695E11D5-08FF-4BF1-AAB3-52C8811175D2}" srcId="{CCB7B3B6-7B67-4429-BFA3-97276B9A7C35}" destId="{9768FBBB-4898-48AD-9796-DDFBC2DB4C8D}" srcOrd="0" destOrd="0" parTransId="{539C1B68-E77C-4001-B4F1-CA99644B3A30}" sibTransId="{11C95A1B-F280-48F8-9B72-243EC8CCF751}"/>
    <dgm:cxn modelId="{14812EDE-DBDA-4938-AABA-DE627DD42A97}" srcId="{83ED4320-9CE5-4142-B876-5BC3CBE66672}" destId="{ED23432D-75C0-4B5F-9167-62A607D3F0B4}" srcOrd="1" destOrd="0" parTransId="{D2DB63EC-9E54-479F-A767-CD925F619BA3}" sibTransId="{E1EA82DA-9B77-4A2C-B04F-AA14CDE491E1}"/>
    <dgm:cxn modelId="{FFF6021C-BB12-5F43-931B-68C78EFC7D92}" type="presParOf" srcId="{F66B0440-BB46-6344-A1C4-7B2AB88DE579}" destId="{717C715E-5E72-3E4E-96FC-E2AD91080D64}" srcOrd="0" destOrd="0" presId="urn:microsoft.com/office/officeart/2005/8/layout/matrix2"/>
    <dgm:cxn modelId="{D6CBF406-859D-1D4E-9323-52D19D36D689}" type="presParOf" srcId="{F66B0440-BB46-6344-A1C4-7B2AB88DE579}" destId="{9401A162-3B0B-4D46-B22B-8AF0E4F85A43}" srcOrd="1" destOrd="0" presId="urn:microsoft.com/office/officeart/2005/8/layout/matrix2"/>
    <dgm:cxn modelId="{B9BDB0D3-E459-8349-A003-3273F692A9D5}" type="presParOf" srcId="{F66B0440-BB46-6344-A1C4-7B2AB88DE579}" destId="{7BF49A54-A4BE-F541-99A5-C9148DAA3850}" srcOrd="2" destOrd="0" presId="urn:microsoft.com/office/officeart/2005/8/layout/matrix2"/>
    <dgm:cxn modelId="{817E8791-0E49-A148-A285-2079088A0BDC}" type="presParOf" srcId="{F66B0440-BB46-6344-A1C4-7B2AB88DE579}" destId="{E86E6E3D-2D62-7B46-9A05-8CAED80B9EF5}" srcOrd="3" destOrd="0" presId="urn:microsoft.com/office/officeart/2005/8/layout/matrix2"/>
    <dgm:cxn modelId="{04C0A3EE-E44A-0A4A-B500-065482CA878B}" type="presParOf" srcId="{F66B0440-BB46-6344-A1C4-7B2AB88DE579}" destId="{A4DB72F0-0490-644C-B4C0-6F087BDC4F09}"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78861-21D4-0E44-B437-064CFD3E775B}">
      <dsp:nvSpPr>
        <dsp:cNvPr id="0" name=""/>
        <dsp:cNvSpPr/>
      </dsp:nvSpPr>
      <dsp:spPr>
        <a:xfrm>
          <a:off x="0" y="351496"/>
          <a:ext cx="7480317" cy="402806"/>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AB45E-A62E-5941-9F8E-8FA06927B1C6}">
      <dsp:nvSpPr>
        <dsp:cNvPr id="0" name=""/>
        <dsp:cNvSpPr/>
      </dsp:nvSpPr>
      <dsp:spPr>
        <a:xfrm>
          <a:off x="374015" y="2108"/>
          <a:ext cx="6964489" cy="58531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917" tIns="0" rIns="197917"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Deal with it!</a:t>
          </a:r>
        </a:p>
      </dsp:txBody>
      <dsp:txXfrm>
        <a:off x="402588" y="30681"/>
        <a:ext cx="6907343" cy="528171"/>
      </dsp:txXfrm>
    </dsp:sp>
    <dsp:sp modelId="{C937B790-0E98-4646-BF02-A982D068F5DF}">
      <dsp:nvSpPr>
        <dsp:cNvPr id="0" name=""/>
        <dsp:cNvSpPr/>
      </dsp:nvSpPr>
      <dsp:spPr>
        <a:xfrm>
          <a:off x="0" y="1255783"/>
          <a:ext cx="7480317" cy="2097630"/>
        </a:xfrm>
        <a:prstGeom prst="rect">
          <a:avLst/>
        </a:prstGeom>
        <a:solidFill>
          <a:schemeClr val="lt1">
            <a:alpha val="90000"/>
            <a:hueOff val="0"/>
            <a:satOff val="0"/>
            <a:lumOff val="0"/>
            <a:alphaOff val="0"/>
          </a:schemeClr>
        </a:solidFill>
        <a:ln w="12700" cap="flat" cmpd="sng" algn="ctr">
          <a:solidFill>
            <a:schemeClr val="accent2">
              <a:hueOff val="2746340"/>
              <a:satOff val="-48808"/>
              <a:lumOff val="15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0556" tIns="333248" rIns="58055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Utilize them as a resource…they should be a “</a:t>
          </a:r>
          <a:r>
            <a:rPr lang="en-US" sz="1800" u="sng" kern="1200" dirty="0"/>
            <a:t>teammate</a:t>
          </a:r>
          <a:r>
            <a:rPr lang="en-US" sz="1800" kern="1200" dirty="0"/>
            <a:t>”</a:t>
          </a:r>
        </a:p>
        <a:p>
          <a:pPr marL="171450" lvl="1" indent="-171450" algn="l" defTabSz="800100">
            <a:lnSpc>
              <a:spcPct val="90000"/>
            </a:lnSpc>
            <a:spcBef>
              <a:spcPct val="0"/>
            </a:spcBef>
            <a:spcAft>
              <a:spcPct val="15000"/>
            </a:spcAft>
            <a:buChar char="•"/>
          </a:pPr>
          <a:r>
            <a:rPr lang="en-US" sz="1800" kern="1200" dirty="0"/>
            <a:t>Remember – we have identified the Game Administrator to have Zero Tolerance in regards to proper behavior – a role model</a:t>
          </a:r>
        </a:p>
        <a:p>
          <a:pPr marL="171450" lvl="1" indent="-171450" algn="l" defTabSz="800100">
            <a:lnSpc>
              <a:spcPct val="90000"/>
            </a:lnSpc>
            <a:spcBef>
              <a:spcPct val="0"/>
            </a:spcBef>
            <a:spcAft>
              <a:spcPct val="15000"/>
            </a:spcAft>
            <a:buChar char="•"/>
          </a:pPr>
          <a:r>
            <a:rPr lang="en-US" sz="1800" u="sng" kern="1200" dirty="0"/>
            <a:t>An official cannot eject a fan.  Go through the Game Administrator and/or security personnel to remove a fan</a:t>
          </a:r>
          <a:r>
            <a:rPr lang="en-US" sz="1800" kern="1200" dirty="0"/>
            <a:t>.</a:t>
          </a:r>
        </a:p>
        <a:p>
          <a:pPr marL="171450" lvl="1" indent="-171450" algn="l" defTabSz="800100">
            <a:lnSpc>
              <a:spcPct val="90000"/>
            </a:lnSpc>
            <a:spcBef>
              <a:spcPct val="0"/>
            </a:spcBef>
            <a:spcAft>
              <a:spcPct val="15000"/>
            </a:spcAft>
            <a:buChar char="•"/>
          </a:pPr>
          <a:r>
            <a:rPr lang="en-US" sz="1800" kern="1200" dirty="0"/>
            <a:t>Record this and report to your Regional Supervisor and the NCHSAA office </a:t>
          </a:r>
          <a:r>
            <a:rPr lang="en-US" sz="1800" kern="1200" dirty="0">
              <a:solidFill>
                <a:schemeClr val="accent1"/>
              </a:solidFill>
            </a:rPr>
            <a:t>(</a:t>
          </a:r>
          <a:r>
            <a:rPr lang="en-US" sz="1800" kern="1200" dirty="0">
              <a:solidFill>
                <a:schemeClr val="accent1"/>
              </a:solidFill>
              <a:highlight>
                <a:srgbClr val="000000"/>
              </a:highlight>
              <a:hlinkClick xmlns:r="http://schemas.openxmlformats.org/officeDocument/2006/relationships" r:id="rId1"/>
            </a:rPr>
            <a:t>mark@nchsaa.org</a:t>
          </a:r>
          <a:r>
            <a:rPr lang="en-US" sz="1800" kern="1200" dirty="0">
              <a:solidFill>
                <a:schemeClr val="accent1"/>
              </a:solidFill>
            </a:rPr>
            <a:t>) </a:t>
          </a:r>
        </a:p>
      </dsp:txBody>
      <dsp:txXfrm>
        <a:off x="0" y="1255783"/>
        <a:ext cx="7480317" cy="2097630"/>
      </dsp:txXfrm>
    </dsp:sp>
    <dsp:sp modelId="{E88E00BF-5149-B24B-B70F-8FA7758E26AE}">
      <dsp:nvSpPr>
        <dsp:cNvPr id="0" name=""/>
        <dsp:cNvSpPr/>
      </dsp:nvSpPr>
      <dsp:spPr>
        <a:xfrm>
          <a:off x="415453" y="688401"/>
          <a:ext cx="6964489" cy="651094"/>
        </a:xfrm>
        <a:prstGeom prst="roundRect">
          <a:avLst/>
        </a:prstGeom>
        <a:solidFill>
          <a:schemeClr val="accent2">
            <a:hueOff val="2746340"/>
            <a:satOff val="-48808"/>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917" tIns="0" rIns="197917"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This is one of the reasons we identify the Game Administrator on site</a:t>
          </a:r>
          <a:r>
            <a:rPr lang="en-US" sz="2000" kern="1200" dirty="0"/>
            <a:t>.</a:t>
          </a:r>
        </a:p>
      </dsp:txBody>
      <dsp:txXfrm>
        <a:off x="447237" y="720185"/>
        <a:ext cx="6900921" cy="587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40F4C-D787-1443-A13C-69D04825AF16}">
      <dsp:nvSpPr>
        <dsp:cNvPr id="0" name=""/>
        <dsp:cNvSpPr/>
      </dsp:nvSpPr>
      <dsp:spPr>
        <a:xfrm>
          <a:off x="0" y="35837"/>
          <a:ext cx="4701779"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Required within 24 hours after completion of the event</a:t>
          </a:r>
        </a:p>
      </dsp:txBody>
      <dsp:txXfrm>
        <a:off x="36896" y="72733"/>
        <a:ext cx="4627987" cy="682028"/>
      </dsp:txXfrm>
    </dsp:sp>
    <dsp:sp modelId="{D6317550-2069-0646-ADE8-BFB61FFCEC65}">
      <dsp:nvSpPr>
        <dsp:cNvPr id="0" name=""/>
        <dsp:cNvSpPr/>
      </dsp:nvSpPr>
      <dsp:spPr>
        <a:xfrm>
          <a:off x="0" y="846377"/>
          <a:ext cx="4701779"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$50 fine to the official(s) for failing to complete the Ejection Report(s)</a:t>
          </a:r>
        </a:p>
      </dsp:txBody>
      <dsp:txXfrm>
        <a:off x="36896" y="883273"/>
        <a:ext cx="4627987" cy="682028"/>
      </dsp:txXfrm>
    </dsp:sp>
    <dsp:sp modelId="{8966FD5A-0B84-4144-898C-DA3B69FA2CA0}">
      <dsp:nvSpPr>
        <dsp:cNvPr id="0" name=""/>
        <dsp:cNvSpPr/>
      </dsp:nvSpPr>
      <dsp:spPr>
        <a:xfrm>
          <a:off x="0" y="1656917"/>
          <a:ext cx="4701779"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Go to </a:t>
          </a:r>
          <a:r>
            <a:rPr lang="en-US" sz="1900" kern="1200">
              <a:hlinkClick xmlns:r="http://schemas.openxmlformats.org/officeDocument/2006/relationships" r:id="rId1"/>
            </a:rPr>
            <a:t>www.nchsaa.org</a:t>
          </a:r>
          <a:endParaRPr lang="en-US" sz="1900" kern="1200"/>
        </a:p>
      </dsp:txBody>
      <dsp:txXfrm>
        <a:off x="36896" y="1693813"/>
        <a:ext cx="4627987" cy="682028"/>
      </dsp:txXfrm>
    </dsp:sp>
    <dsp:sp modelId="{A176473B-1B3F-1944-87A5-27D9E463391A}">
      <dsp:nvSpPr>
        <dsp:cNvPr id="0" name=""/>
        <dsp:cNvSpPr/>
      </dsp:nvSpPr>
      <dsp:spPr>
        <a:xfrm>
          <a:off x="0" y="2412737"/>
          <a:ext cx="4701779" cy="173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8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Click on OFFICIALS</a:t>
          </a:r>
        </a:p>
        <a:p>
          <a:pPr marL="114300" lvl="1" indent="-114300" algn="l" defTabSz="666750">
            <a:lnSpc>
              <a:spcPct val="90000"/>
            </a:lnSpc>
            <a:spcBef>
              <a:spcPct val="0"/>
            </a:spcBef>
            <a:spcAft>
              <a:spcPct val="20000"/>
            </a:spcAft>
            <a:buChar char="•"/>
          </a:pPr>
          <a:r>
            <a:rPr lang="en-US" sz="1500" kern="1200"/>
            <a:t>Scroll down ORANGE box on left side of the Officials page</a:t>
          </a:r>
        </a:p>
        <a:p>
          <a:pPr marL="114300" lvl="1" indent="-114300" algn="l" defTabSz="666750">
            <a:lnSpc>
              <a:spcPct val="90000"/>
            </a:lnSpc>
            <a:spcBef>
              <a:spcPct val="0"/>
            </a:spcBef>
            <a:spcAft>
              <a:spcPct val="20000"/>
            </a:spcAft>
            <a:buChar char="•"/>
          </a:pPr>
          <a:r>
            <a:rPr lang="en-US" sz="1500" kern="1200" dirty="0"/>
            <a:t>Click on EJECTION/DQ REPORTING</a:t>
          </a:r>
        </a:p>
        <a:p>
          <a:pPr marL="114300" lvl="1" indent="-114300" algn="l" defTabSz="666750">
            <a:lnSpc>
              <a:spcPct val="90000"/>
            </a:lnSpc>
            <a:spcBef>
              <a:spcPct val="0"/>
            </a:spcBef>
            <a:spcAft>
              <a:spcPct val="20000"/>
            </a:spcAft>
            <a:buChar char="•"/>
          </a:pPr>
          <a:r>
            <a:rPr lang="en-US" sz="1500" kern="1200" dirty="0"/>
            <a:t>PASSWORD:  </a:t>
          </a:r>
          <a:r>
            <a:rPr lang="en-US" sz="1500" b="1" kern="1200" dirty="0"/>
            <a:t>report1</a:t>
          </a:r>
          <a:endParaRPr lang="en-US" sz="1500" kern="1200" dirty="0"/>
        </a:p>
        <a:p>
          <a:pPr marL="114300" lvl="1" indent="-114300" algn="l" defTabSz="666750">
            <a:lnSpc>
              <a:spcPct val="90000"/>
            </a:lnSpc>
            <a:spcBef>
              <a:spcPct val="0"/>
            </a:spcBef>
            <a:spcAft>
              <a:spcPct val="20000"/>
            </a:spcAft>
            <a:buChar char="•"/>
          </a:pPr>
          <a:r>
            <a:rPr lang="en-US" sz="1500" b="1" kern="1200" dirty="0"/>
            <a:t>NOTE:  Officials must file all Ejection and DQ reports online</a:t>
          </a:r>
          <a:endParaRPr lang="en-US" sz="1500" kern="1200" dirty="0"/>
        </a:p>
      </dsp:txBody>
      <dsp:txXfrm>
        <a:off x="0" y="2412737"/>
        <a:ext cx="4701779" cy="17305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9DE22B-BFD6-6C47-AB04-DEA470535360}">
      <dsp:nvSpPr>
        <dsp:cNvPr id="0" name=""/>
        <dsp:cNvSpPr/>
      </dsp:nvSpPr>
      <dsp:spPr>
        <a:xfrm>
          <a:off x="0" y="252518"/>
          <a:ext cx="4701779"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 separate Ejection/DQ Report must be filed for each individual who is to be penalized.</a:t>
          </a:r>
        </a:p>
      </dsp:txBody>
      <dsp:txXfrm>
        <a:off x="36896" y="289414"/>
        <a:ext cx="4627987" cy="682028"/>
      </dsp:txXfrm>
    </dsp:sp>
    <dsp:sp modelId="{DBA4E701-D1B9-614F-8281-E4157821970D}">
      <dsp:nvSpPr>
        <dsp:cNvPr id="0" name=""/>
        <dsp:cNvSpPr/>
      </dsp:nvSpPr>
      <dsp:spPr>
        <a:xfrm>
          <a:off x="0" y="1008338"/>
          <a:ext cx="4701779" cy="3402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8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1" kern="1200" dirty="0"/>
            <a:t>Example:  If have a fight, must identify the player/number of EACH school and file individual reports</a:t>
          </a:r>
        </a:p>
        <a:p>
          <a:pPr marL="114300" lvl="1" indent="-114300" algn="l" defTabSz="666750">
            <a:lnSpc>
              <a:spcPct val="90000"/>
            </a:lnSpc>
            <a:spcBef>
              <a:spcPct val="0"/>
            </a:spcBef>
            <a:spcAft>
              <a:spcPct val="20000"/>
            </a:spcAft>
            <a:buChar char="•"/>
          </a:pPr>
          <a:r>
            <a:rPr lang="en-US" sz="1500" b="1" kern="1200" dirty="0"/>
            <a:t>Example:  If have multiple players on a team ejected, must file separate reports for each individual</a:t>
          </a:r>
        </a:p>
        <a:p>
          <a:pPr marL="228600" lvl="2" indent="-114300" algn="l" defTabSz="666750">
            <a:lnSpc>
              <a:spcPct val="90000"/>
            </a:lnSpc>
            <a:spcBef>
              <a:spcPct val="0"/>
            </a:spcBef>
            <a:spcAft>
              <a:spcPct val="20000"/>
            </a:spcAft>
            <a:buChar char="•"/>
          </a:pPr>
          <a:r>
            <a:rPr lang="en-US" sz="1500" kern="1200"/>
            <a:t>Do not list multiple players/#’s on the same Ejection Report</a:t>
          </a:r>
        </a:p>
        <a:p>
          <a:pPr marL="114300" lvl="1" indent="-114300" algn="l" defTabSz="666750">
            <a:lnSpc>
              <a:spcPct val="90000"/>
            </a:lnSpc>
            <a:spcBef>
              <a:spcPct val="0"/>
            </a:spcBef>
            <a:spcAft>
              <a:spcPct val="20000"/>
            </a:spcAft>
            <a:buChar char="•"/>
          </a:pPr>
          <a:r>
            <a:rPr lang="en-US" sz="1500" b="1" kern="1200" dirty="0"/>
            <a:t>For an ejection, click on the actual ejection criteria listed on the Ejection Report Form</a:t>
          </a:r>
        </a:p>
        <a:p>
          <a:pPr marL="228600" lvl="2" indent="-114300" algn="l" defTabSz="666750">
            <a:lnSpc>
              <a:spcPct val="90000"/>
            </a:lnSpc>
            <a:spcBef>
              <a:spcPct val="0"/>
            </a:spcBef>
            <a:spcAft>
              <a:spcPct val="20000"/>
            </a:spcAft>
            <a:buChar char="•"/>
          </a:pPr>
          <a:r>
            <a:rPr lang="en-US" sz="1500" kern="1200" dirty="0"/>
            <a:t>Comment box available to detail/describe the situation</a:t>
          </a:r>
        </a:p>
        <a:p>
          <a:pPr marL="228600" lvl="2" indent="-114300" algn="l" defTabSz="666750">
            <a:lnSpc>
              <a:spcPct val="90000"/>
            </a:lnSpc>
            <a:spcBef>
              <a:spcPct val="0"/>
            </a:spcBef>
            <a:spcAft>
              <a:spcPct val="20000"/>
            </a:spcAft>
            <a:buChar char="•"/>
          </a:pPr>
          <a:r>
            <a:rPr lang="en-US" sz="1500" kern="1200" dirty="0"/>
            <a:t>Please use proper grammar and professionalism when filing in this information</a:t>
          </a:r>
        </a:p>
      </dsp:txBody>
      <dsp:txXfrm>
        <a:off x="0" y="1008338"/>
        <a:ext cx="4701779" cy="34025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C715E-5E72-3E4E-96FC-E2AD91080D64}">
      <dsp:nvSpPr>
        <dsp:cNvPr id="0" name=""/>
        <dsp:cNvSpPr/>
      </dsp:nvSpPr>
      <dsp:spPr>
        <a:xfrm>
          <a:off x="605399" y="0"/>
          <a:ext cx="3863421" cy="3863421"/>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401A162-3B0B-4D46-B22B-8AF0E4F85A43}">
      <dsp:nvSpPr>
        <dsp:cNvPr id="0" name=""/>
        <dsp:cNvSpPr/>
      </dsp:nvSpPr>
      <dsp:spPr>
        <a:xfrm>
          <a:off x="359724" y="245141"/>
          <a:ext cx="1874114" cy="154536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August 2000</a:t>
          </a:r>
          <a:r>
            <a:rPr lang="en-US" sz="1400" kern="1200" dirty="0"/>
            <a:t>: Current system built and maintained by local technology vendor</a:t>
          </a:r>
        </a:p>
      </dsp:txBody>
      <dsp:txXfrm>
        <a:off x="435163" y="320580"/>
        <a:ext cx="1723236" cy="1394490"/>
      </dsp:txXfrm>
    </dsp:sp>
    <dsp:sp modelId="{7BF49A54-A4BE-F541-99A5-C9148DAA3850}">
      <dsp:nvSpPr>
        <dsp:cNvPr id="0" name=""/>
        <dsp:cNvSpPr/>
      </dsp:nvSpPr>
      <dsp:spPr>
        <a:xfrm>
          <a:off x="2845943" y="230769"/>
          <a:ext cx="1785750" cy="1545368"/>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April 2015:</a:t>
          </a:r>
          <a:br>
            <a:rPr lang="en-US" sz="1400" kern="1200" dirty="0"/>
          </a:br>
          <a:r>
            <a:rPr lang="en-US" sz="1400" kern="1200" dirty="0"/>
            <a:t>Inhouse systems administrator hired</a:t>
          </a:r>
        </a:p>
      </dsp:txBody>
      <dsp:txXfrm>
        <a:off x="2921382" y="306208"/>
        <a:ext cx="1634872" cy="1394490"/>
      </dsp:txXfrm>
    </dsp:sp>
    <dsp:sp modelId="{E86E6E3D-2D62-7B46-9A05-8CAED80B9EF5}">
      <dsp:nvSpPr>
        <dsp:cNvPr id="0" name=""/>
        <dsp:cNvSpPr/>
      </dsp:nvSpPr>
      <dsp:spPr>
        <a:xfrm>
          <a:off x="308093" y="2083960"/>
          <a:ext cx="2085675" cy="1545368"/>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July 2018:</a:t>
          </a:r>
          <a:br>
            <a:rPr lang="en-US" sz="1400" kern="1200" dirty="0"/>
          </a:br>
          <a:r>
            <a:rPr lang="en-US" sz="1400" kern="1200" dirty="0"/>
            <a:t>Convert all NCHSAA database needs to Home Campus</a:t>
          </a:r>
        </a:p>
      </dsp:txBody>
      <dsp:txXfrm>
        <a:off x="383532" y="2159399"/>
        <a:ext cx="1934797" cy="1394490"/>
      </dsp:txXfrm>
    </dsp:sp>
    <dsp:sp modelId="{A4DB72F0-0490-644C-B4C0-6F087BDC4F09}">
      <dsp:nvSpPr>
        <dsp:cNvPr id="0" name=""/>
        <dsp:cNvSpPr/>
      </dsp:nvSpPr>
      <dsp:spPr>
        <a:xfrm>
          <a:off x="2622553" y="2083960"/>
          <a:ext cx="2179340" cy="1545368"/>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Current system is functional but:</a:t>
          </a:r>
        </a:p>
        <a:p>
          <a:pPr marL="57150" lvl="1" indent="-57150" algn="l" defTabSz="488950">
            <a:lnSpc>
              <a:spcPct val="90000"/>
            </a:lnSpc>
            <a:spcBef>
              <a:spcPct val="0"/>
            </a:spcBef>
            <a:spcAft>
              <a:spcPct val="15000"/>
            </a:spcAft>
            <a:buChar char="•"/>
          </a:pPr>
          <a:r>
            <a:rPr lang="en-US" sz="1100" kern="1200" dirty="0"/>
            <a:t>Lacks centralization</a:t>
          </a:r>
        </a:p>
        <a:p>
          <a:pPr marL="57150" lvl="1" indent="-57150" algn="l" defTabSz="488950">
            <a:lnSpc>
              <a:spcPct val="90000"/>
            </a:lnSpc>
            <a:spcBef>
              <a:spcPct val="0"/>
            </a:spcBef>
            <a:spcAft>
              <a:spcPct val="15000"/>
            </a:spcAft>
            <a:buChar char="•"/>
          </a:pPr>
          <a:r>
            <a:rPr lang="en-US" sz="1100" kern="1200" dirty="0"/>
            <a:t>Ability to grow or add new functions</a:t>
          </a:r>
        </a:p>
        <a:p>
          <a:pPr marL="57150" lvl="1" indent="-57150" algn="l" defTabSz="488950">
            <a:lnSpc>
              <a:spcPct val="90000"/>
            </a:lnSpc>
            <a:spcBef>
              <a:spcPct val="0"/>
            </a:spcBef>
            <a:spcAft>
              <a:spcPct val="15000"/>
            </a:spcAft>
            <a:buChar char="•"/>
          </a:pPr>
          <a:r>
            <a:rPr lang="en-US" sz="1100" kern="1200" dirty="0"/>
            <a:t>Intermittent access issues based on user’s platform</a:t>
          </a:r>
        </a:p>
      </dsp:txBody>
      <dsp:txXfrm>
        <a:off x="2697992" y="2159399"/>
        <a:ext cx="2028462" cy="139449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5138"/>
          </a:xfrm>
          <a:prstGeom prst="rect">
            <a:avLst/>
          </a:prstGeom>
        </p:spPr>
        <p:txBody>
          <a:bodyPr vert="horz" lIns="93167" tIns="46584" rIns="93167" bIns="46584"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1"/>
            <a:ext cx="3038475" cy="465138"/>
          </a:xfrm>
          <a:prstGeom prst="rect">
            <a:avLst/>
          </a:prstGeom>
        </p:spPr>
        <p:txBody>
          <a:bodyPr vert="horz" lIns="93167" tIns="46584" rIns="93167" bIns="46584" rtlCol="0"/>
          <a:lstStyle>
            <a:lvl1pPr algn="r">
              <a:defRPr sz="1200">
                <a:latin typeface="Arial" charset="0"/>
                <a:cs typeface="Arial" charset="0"/>
              </a:defRPr>
            </a:lvl1pPr>
          </a:lstStyle>
          <a:p>
            <a:pPr>
              <a:defRPr/>
            </a:pPr>
            <a:fld id="{0D38392C-5B1B-4091-92F5-0AF516E230C0}" type="datetimeFigureOut">
              <a:rPr lang="en-US"/>
              <a:pPr>
                <a:defRPr/>
              </a:pPr>
              <a:t>6/27/2018</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3167" tIns="46584" rIns="93167" bIns="46584"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67" tIns="46584" rIns="93167" bIns="46584"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4221613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5138"/>
          </a:xfrm>
          <a:prstGeom prst="rect">
            <a:avLst/>
          </a:prstGeom>
        </p:spPr>
        <p:txBody>
          <a:bodyPr vert="horz" lIns="93167" tIns="46584" rIns="93167" bIns="46584"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1"/>
            <a:ext cx="3038475" cy="465138"/>
          </a:xfrm>
          <a:prstGeom prst="rect">
            <a:avLst/>
          </a:prstGeom>
        </p:spPr>
        <p:txBody>
          <a:bodyPr vert="horz" lIns="93167" tIns="46584" rIns="93167" bIns="46584" rtlCol="0"/>
          <a:lstStyle>
            <a:lvl1pPr algn="r">
              <a:defRPr sz="1200">
                <a:latin typeface="Arial" charset="0"/>
                <a:cs typeface="Arial" charset="0"/>
              </a:defRPr>
            </a:lvl1pPr>
          </a:lstStyle>
          <a:p>
            <a:pPr>
              <a:defRPr/>
            </a:pPr>
            <a:fld id="{FAC896CC-00FF-4966-96CE-D3E3C41D982D}" type="datetimeFigureOut">
              <a:rPr lang="en-US"/>
              <a:pPr>
                <a:defRPr/>
              </a:pPr>
              <a:t>6/27/2018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7" tIns="46584" rIns="93167" bIns="46584" rtlCol="0" anchor="ctr"/>
          <a:lstStyle/>
          <a:p>
            <a:pPr lvl="0"/>
            <a:endParaRPr lang="en-US" noProof="0"/>
          </a:p>
        </p:txBody>
      </p:sp>
      <p:sp>
        <p:nvSpPr>
          <p:cNvPr id="5" name="Notes Placeholder 4"/>
          <p:cNvSpPr>
            <a:spLocks noGrp="1"/>
          </p:cNvSpPr>
          <p:nvPr>
            <p:ph type="body" sz="quarter" idx="3"/>
          </p:nvPr>
        </p:nvSpPr>
        <p:spPr>
          <a:xfrm>
            <a:off x="701676" y="4416425"/>
            <a:ext cx="5607050" cy="4183063"/>
          </a:xfrm>
          <a:prstGeom prst="rect">
            <a:avLst/>
          </a:prstGeom>
        </p:spPr>
        <p:txBody>
          <a:bodyPr vert="horz" lIns="93167" tIns="46584" rIns="93167" bIns="4658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8475" cy="465138"/>
          </a:xfrm>
          <a:prstGeom prst="rect">
            <a:avLst/>
          </a:prstGeom>
        </p:spPr>
        <p:txBody>
          <a:bodyPr vert="horz" lIns="93167" tIns="46584" rIns="93167" bIns="46584"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67" tIns="46584" rIns="93167" bIns="46584"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324524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353067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3955032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2420793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PLAYER EQUIPMENT</a:t>
            </a:r>
          </a:p>
          <a:p>
            <a:pPr algn="l"/>
            <a:r>
              <a:rPr lang="en-US" sz="900" b="1" i="0" u="none" strike="noStrike" baseline="0" dirty="0">
                <a:latin typeface="+mn-lt"/>
              </a:rPr>
              <a:t>ART. 4 . . . </a:t>
            </a:r>
            <a:r>
              <a:rPr lang="en-US" sz="900" b="0" i="0" u="none" strike="noStrike" baseline="0" dirty="0">
                <a:latin typeface="+mn-lt"/>
              </a:rPr>
              <a:t>Prior to the start of the game, the head coach shall be responsible for verifying to the referee and another game official that all of his players are legally equipped in compliance with these rules </a:t>
            </a:r>
            <a:r>
              <a:rPr lang="en-US" sz="900" b="0" i="0" u="sng" strike="noStrike" baseline="0" dirty="0">
                <a:solidFill>
                  <a:srgbClr val="FF0000"/>
                </a:solidFill>
                <a:latin typeface="+mn-lt"/>
              </a:rPr>
              <a:t>and will use no illegal equipment.</a:t>
            </a:r>
            <a:r>
              <a:rPr lang="en-US" sz="900" b="0" i="0" u="none" strike="noStrike" baseline="0" dirty="0">
                <a:solidFill>
                  <a:srgbClr val="FF0000"/>
                </a:solidFill>
                <a:latin typeface="+mn-lt"/>
              </a:rPr>
              <a:t>  </a:t>
            </a:r>
            <a:r>
              <a:rPr lang="en-US" sz="900" b="0" i="0" u="none" strike="noStrike" baseline="0" dirty="0">
                <a:latin typeface="+mn-lt"/>
              </a:rPr>
              <a:t>Any questions regarding legality of a player’s equipment </a:t>
            </a:r>
            <a:r>
              <a:rPr lang="en-US" sz="900" b="0" i="0" u="sng" strike="noStrike" baseline="0" dirty="0">
                <a:latin typeface="+mn-lt"/>
              </a:rPr>
              <a:t>or the presence of required equipment </a:t>
            </a:r>
            <a:r>
              <a:rPr lang="en-US" sz="900" b="0" i="0" u="none" strike="noStrike" baseline="0" dirty="0">
                <a:latin typeface="+mn-lt"/>
              </a:rPr>
              <a:t>shall be resolved by the umpire.</a:t>
            </a:r>
          </a:p>
          <a:p>
            <a:pPr algn="l"/>
            <a:endParaRPr lang="en-US" sz="900" b="1" i="0" u="none" strike="noStrike" baseline="0" dirty="0">
              <a:latin typeface="+mn-lt"/>
            </a:endParaRPr>
          </a:p>
          <a:p>
            <a:pPr algn="l"/>
            <a:r>
              <a:rPr lang="en-US" sz="900" b="1" i="0" u="none" strike="noStrike" baseline="0" dirty="0">
                <a:latin typeface="+mn-lt"/>
              </a:rPr>
              <a:t>ART. 5 . . . </a:t>
            </a:r>
            <a:r>
              <a:rPr lang="en-US" sz="900" b="0" i="0" u="none" strike="noStrike" baseline="0" dirty="0">
                <a:latin typeface="+mn-lt"/>
              </a:rPr>
              <a:t>When any required player equipment is missing or </a:t>
            </a:r>
            <a:r>
              <a:rPr lang="en-US" sz="900" b="0" i="0" u="sng" strike="noStrike" baseline="0" dirty="0">
                <a:latin typeface="+mn-lt"/>
              </a:rPr>
              <a:t>worn improperly</a:t>
            </a:r>
            <a:r>
              <a:rPr lang="en-US" sz="900" b="0" i="0" u="none" strike="noStrike" baseline="0" dirty="0">
                <a:latin typeface="+mn-lt"/>
              </a:rPr>
              <a:t>, an official's time-out shall be declared. </a:t>
            </a:r>
            <a:r>
              <a:rPr lang="en-US" sz="900" b="0" i="0" u="sng" strike="noStrike" baseline="0" dirty="0">
                <a:latin typeface="+mn-lt"/>
              </a:rPr>
              <a:t>If the missing or improperly worn equipment is detected during the down or subsequent dead-ball action related to the down without being directly attributable to a foul by an opponent or if a player is wearing otherwise legal equipment in an illegal manner, the player shall be replaced for at least one down, unless halftime or an overtime intermission occurs. If proper and legal equipment has become improperly worn through use but prompt repair is possible and does not delay the ready-for-play signal for more than 25 seconds, such repair may be made without replacing the player for at least one down. </a:t>
            </a:r>
            <a:r>
              <a:rPr lang="en-US" sz="900" b="0" i="0" u="none" strike="noStrike" baseline="0" dirty="0">
                <a:latin typeface="+mn-lt"/>
              </a:rPr>
              <a:t>(3-5-2b, 3-5-5b, 3-5-7e, </a:t>
            </a:r>
            <a:r>
              <a:rPr lang="en-US" sz="900" b="0" i="0" u="sng" strike="noStrike" baseline="0" dirty="0">
                <a:latin typeface="+mn-lt"/>
              </a:rPr>
              <a:t>3-5-10d, 3-5-10e)</a:t>
            </a:r>
          </a:p>
          <a:p>
            <a:pPr algn="l"/>
            <a:endParaRPr lang="en-US" sz="900" b="0" i="0" u="sng" strike="noStrike" baseline="0" dirty="0">
              <a:latin typeface="+mn-lt"/>
            </a:endParaRPr>
          </a:p>
          <a:p>
            <a:pPr algn="l"/>
            <a:r>
              <a:rPr lang="en-US" sz="900" b="1" i="0" u="none" strike="noStrike" baseline="0" dirty="0">
                <a:latin typeface="+mn-lt"/>
              </a:rPr>
              <a:t>RULE 3 - SECTION 5  CHARGED AND OFFICIAL’S TIME-OUTS - INTERMISSIONS</a:t>
            </a:r>
          </a:p>
          <a:p>
            <a:pPr algn="l"/>
            <a:r>
              <a:rPr lang="en-US" sz="900" b="1" i="0" u="none" strike="noStrike" baseline="0" dirty="0">
                <a:latin typeface="+mn-lt"/>
              </a:rPr>
              <a:t>ART. 10 . . . </a:t>
            </a:r>
            <a:r>
              <a:rPr lang="en-US" sz="900" b="0" i="0" u="none" strike="noStrike" baseline="0" dirty="0">
                <a:latin typeface="+mn-lt"/>
              </a:rPr>
              <a:t>An official's time-out (which is not charged to either team) occurs, and the player shall be replaced for at least one down, unless halftime or an overtime intermission occurs when: …</a:t>
            </a:r>
          </a:p>
          <a:p>
            <a:pPr algn="l"/>
            <a:r>
              <a:rPr lang="en-US" sz="900" b="0" i="0" u="none" strike="noStrike" baseline="0" dirty="0">
                <a:latin typeface="+mn-lt"/>
              </a:rPr>
              <a:t>     </a:t>
            </a:r>
            <a:r>
              <a:rPr lang="en-US" sz="900" b="0" i="0" u="sng" strike="noStrike" baseline="0" dirty="0">
                <a:latin typeface="+mn-lt"/>
              </a:rPr>
              <a:t>e.  Any required player equipment is missing or improperly worn.</a:t>
            </a:r>
          </a:p>
          <a:p>
            <a:pPr algn="l"/>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1" i="0" u="none" strike="noStrike" baseline="0" dirty="0">
                <a:latin typeface="+mn-lt"/>
              </a:rPr>
              <a:t>RULE 3 - SECTION 6  BALL READY FOR PLAY AND DELAY</a:t>
            </a:r>
          </a:p>
          <a:p>
            <a:pPr algn="l"/>
            <a:r>
              <a:rPr lang="en-US" sz="900" b="1" i="0" u="none" strike="noStrike" baseline="0" dirty="0">
                <a:latin typeface="+mn-lt"/>
              </a:rPr>
              <a:t>ART. 2 . . . </a:t>
            </a:r>
            <a:r>
              <a:rPr lang="en-US" sz="900" b="0" i="0" u="none" strike="noStrike" baseline="0" dirty="0">
                <a:latin typeface="+mn-lt"/>
              </a:rPr>
              <a:t>Action or inaction which prevents promptness in putting the ball in play is delay of game. …</a:t>
            </a:r>
          </a:p>
          <a:p>
            <a:pPr algn="l"/>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RULE 9 - SECTION 8  NONCONTACT UNSPORTSMANLIKE CONDUCT BY NONPLAYERS</a:t>
            </a:r>
          </a:p>
          <a:p>
            <a:pPr algn="l"/>
            <a:r>
              <a:rPr lang="en-US" sz="900" b="1" i="0" u="none" strike="noStrike" baseline="0" dirty="0">
                <a:latin typeface="+mn-lt"/>
              </a:rPr>
              <a:t>ART. 1 . . . </a:t>
            </a:r>
            <a:r>
              <a:rPr lang="en-US" sz="900" b="0" i="0" u="none" strike="noStrike" baseline="0" dirty="0">
                <a:latin typeface="+mn-lt"/>
              </a:rPr>
              <a:t>No coach, substitute, athletic trainer or other team attendant shall act in an unsportsmanlike manner once the game officials assume authority for the contest. Examples are, but not limited to: …</a:t>
            </a:r>
          </a:p>
          <a:p>
            <a:pPr algn="l"/>
            <a:r>
              <a:rPr lang="en-US" sz="900" b="0" i="0" u="none" strike="noStrike" baseline="0" dirty="0">
                <a:latin typeface="+mn-lt"/>
              </a:rPr>
              <a:t>    </a:t>
            </a:r>
            <a:r>
              <a:rPr lang="en-US" sz="900" b="0" i="0" u="sng" strike="noStrike" baseline="0" dirty="0">
                <a:latin typeface="+mn-lt"/>
              </a:rPr>
              <a:t> h.  Following pregame verification as in 1-5-4, a coach allowing his/her players to use illegal equipment. (1-5-3)</a:t>
            </a:r>
            <a:r>
              <a:rPr lang="en-US" sz="900" b="0" i="0" u="none" strike="noStrike" baseline="0" dirty="0">
                <a:latin typeface="+mn-lt"/>
              </a:rPr>
              <a:t> …</a:t>
            </a:r>
          </a:p>
          <a:p>
            <a:pPr algn="l"/>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900" b="0" i="0" u="none" strike="noStrike" kern="1200" baseline="0" dirty="0">
                <a:solidFill>
                  <a:schemeClr val="tx1"/>
                </a:solidFill>
                <a:latin typeface="+mn-lt"/>
                <a:ea typeface="+mn-ea"/>
                <a:cs typeface="+mn-cs"/>
              </a:rPr>
              <a:t>Prior to the game, the head coach is responsible for verifying that the players are legally equipped and will not use illegal equipment.  The penalty for a player who is not properly equipped has changed from a distance penalty against the team to removal of that player for at least one down. The penalty provisions for any use of illegal equipment remain unchanged and result in an unsportsmanlike conduct foul charged to the head coach.</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1</a:t>
            </a:r>
            <a:r>
              <a:rPr lang="pt-BR" sz="900" b="0" i="0" u="none" strike="noStrike" kern="1200" baseline="0" dirty="0">
                <a:solidFill>
                  <a:schemeClr val="tx1"/>
                </a:solidFill>
                <a:latin typeface="+mn-lt"/>
                <a:ea typeface="+mn-ea"/>
                <a:cs typeface="+mn-cs"/>
              </a:rPr>
              <a:t>.5.1C, 1.5.1E, 3.5.10H, 3.5.10I, 3.5.10J, 3.5.10K, 3.5.10L</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2590467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32  PLAYER DESIGNATIONS</a:t>
            </a:r>
          </a:p>
          <a:p>
            <a:pPr algn="l"/>
            <a:r>
              <a:rPr lang="en-US" sz="900" b="1" i="0" u="none" strike="noStrike" baseline="0" dirty="0">
                <a:latin typeface="+mn-lt"/>
              </a:rPr>
              <a:t>ART. 16 . . . </a:t>
            </a:r>
            <a:r>
              <a:rPr lang="en-US" sz="900" b="0" i="0" u="none" strike="noStrike" baseline="0" dirty="0">
                <a:latin typeface="+mn-lt"/>
              </a:rPr>
              <a:t>A defenseless player is a player who, because of his physical position and focus of concentration, is especially vulnerable to injury. A player who initiates contact against a defenseless player is responsible for making legal contact. When in question, a player is defenseless. </a:t>
            </a:r>
          </a:p>
          <a:p>
            <a:pPr algn="l"/>
            <a:r>
              <a:rPr lang="en-US" sz="900" b="0" i="0" u="none" strike="noStrike" baseline="0" dirty="0">
                <a:latin typeface="+mn-lt"/>
              </a:rPr>
              <a:t>Examples of defenseless players include, but are not limited to:</a:t>
            </a:r>
          </a:p>
          <a:p>
            <a:pPr algn="l"/>
            <a:r>
              <a:rPr lang="en-US" sz="900" b="0" i="0" u="none" strike="noStrike" baseline="0" dirty="0">
                <a:latin typeface="+mn-lt"/>
              </a:rPr>
              <a:t>     a.  </a:t>
            </a:r>
            <a:r>
              <a:rPr lang="en-US" sz="900" b="0" i="0" u="sng" strike="noStrike" baseline="0" dirty="0">
                <a:latin typeface="+mn-lt"/>
              </a:rPr>
              <a:t>A passer; </a:t>
            </a:r>
            <a:r>
              <a:rPr lang="en-US" sz="900" b="0" i="0" u="none" strike="noStrike" baseline="0" dirty="0">
                <a:latin typeface="+mn-lt"/>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900" b="0" i="0" u="none" strike="noStrike" kern="1200" baseline="0" dirty="0">
                <a:solidFill>
                  <a:schemeClr val="tx1"/>
                </a:solidFill>
                <a:latin typeface="+mn-lt"/>
                <a:ea typeface="+mn-ea"/>
                <a:cs typeface="+mn-cs"/>
              </a:rPr>
              <a:t>The committee clarified that defenseless player provisions do not apply to a passer until a legal forward pass is thrown. The passer continues to be a defenseless player until the pass ends or the passer moves to participate in the play.</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4065242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6 - SECTION 1  THE KICKOFF AND OTHER FREE KICKS</a:t>
            </a:r>
          </a:p>
          <a:p>
            <a:pPr algn="l"/>
            <a:r>
              <a:rPr lang="en-US" sz="900" b="1" i="0" u="none" strike="noStrike" baseline="0" dirty="0">
                <a:latin typeface="+mn-lt"/>
              </a:rPr>
              <a:t>PENALTY: Arts. 2, 11 – Free-kick infraction – (S7-19) – 5 yards; </a:t>
            </a:r>
            <a:r>
              <a:rPr lang="en-US" sz="900" b="1" i="0" u="sng" strike="noStrike" baseline="0" dirty="0">
                <a:latin typeface="+mn-lt"/>
              </a:rPr>
              <a:t>Art. 3a – encroachment – (S7-18) – 5 yards; Arts. 3b, 4 – free kick infraction – (S7-19) – 5 yards; </a:t>
            </a:r>
            <a:r>
              <a:rPr lang="en-US" sz="900" b="1" i="0" u="none" strike="noStrike" baseline="0" dirty="0">
                <a:latin typeface="+mn-lt"/>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See Signal 19 on the NFHS Official Football Signals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900" b="0" i="0" u="none" strike="noStrike" kern="1200" baseline="0" dirty="0">
                <a:solidFill>
                  <a:schemeClr val="tx1"/>
                </a:solidFill>
                <a:latin typeface="+mn-lt"/>
                <a:ea typeface="+mn-ea"/>
                <a:cs typeface="+mn-cs"/>
              </a:rPr>
              <a:t>The signal for free kick infractions, other than encroachment of the neutral zone, has been changed from signal 18 to signal 19.</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a:t>
            </a:r>
            <a:r>
              <a:rPr lang="en-US" sz="900" b="0" i="0" u="none" strike="noStrike" kern="1200" baseline="0" dirty="0">
                <a:solidFill>
                  <a:schemeClr val="tx1"/>
                </a:solidFill>
                <a:latin typeface="+mn-lt"/>
                <a:ea typeface="+mn-ea"/>
                <a:cs typeface="+mn-cs"/>
              </a:rPr>
              <a:t>6.1.3A, 6.1.3B, 6.1.4</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141394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6 - SECTION 1  THE KICKOFF AND OTHER FREE KICKS</a:t>
            </a:r>
          </a:p>
          <a:p>
            <a:pPr algn="l"/>
            <a:r>
              <a:rPr lang="en-US" sz="900" b="1" i="0" u="none" strike="noStrike" baseline="0" dirty="0">
                <a:latin typeface="+mn-lt"/>
              </a:rPr>
              <a:t>ART. 9 . . . </a:t>
            </a:r>
            <a:r>
              <a:rPr lang="en-US" sz="900" b="0" i="0" u="none" strike="noStrike" baseline="0" dirty="0">
                <a:latin typeface="+mn-lt"/>
              </a:rPr>
              <a:t>A free kick shall not be kicked out of bounds between the goal lines untouched inbounds by R. If it is kicked out of bounds and R does not accept a penalty for kick-catch interference on the same kick as in 6-5-4, R has the following choices:</a:t>
            </a:r>
          </a:p>
          <a:p>
            <a:pPr algn="l"/>
            <a:r>
              <a:rPr lang="en-US" sz="900" b="0" i="0" u="none" strike="noStrike" baseline="0" dirty="0">
                <a:latin typeface="+mn-lt"/>
              </a:rPr>
              <a:t>     a.  Accept a 5-yard penalty from the previous spot and have K </a:t>
            </a:r>
            <a:r>
              <a:rPr lang="en-US" sz="900" b="0" i="0" u="none" strike="noStrike" baseline="0" dirty="0" err="1">
                <a:latin typeface="+mn-lt"/>
              </a:rPr>
              <a:t>rekick</a:t>
            </a:r>
            <a:r>
              <a:rPr lang="en-US" sz="900" b="0" i="0" u="none" strike="noStrike" baseline="0" dirty="0">
                <a:latin typeface="+mn-lt"/>
              </a:rPr>
              <a:t>;</a:t>
            </a:r>
          </a:p>
          <a:p>
            <a:pPr algn="l"/>
            <a:r>
              <a:rPr lang="en-US" sz="900" b="0" i="0" u="none" strike="noStrike" baseline="0" dirty="0">
                <a:latin typeface="+mn-lt"/>
              </a:rPr>
              <a:t>     </a:t>
            </a:r>
            <a:r>
              <a:rPr lang="en-US" sz="900" b="0" i="0" u="sng" strike="noStrike" baseline="0" dirty="0">
                <a:latin typeface="+mn-lt"/>
              </a:rPr>
              <a:t>b.  Accept a 5-yard penalty from the succeeding spot;</a:t>
            </a:r>
          </a:p>
          <a:p>
            <a:pPr algn="l"/>
            <a:r>
              <a:rPr lang="en-US" sz="900" b="0" i="0" u="none" strike="noStrike" baseline="0" dirty="0">
                <a:latin typeface="+mn-lt"/>
              </a:rPr>
              <a:t>     c.  Put the ball in play at the inbounds spot 25 yards beyond the previous spot; or</a:t>
            </a:r>
          </a:p>
          <a:p>
            <a:pPr algn="l"/>
            <a:r>
              <a:rPr lang="en-US" sz="900" b="0" i="0" u="none" strike="noStrike" baseline="0" dirty="0">
                <a:latin typeface="+mn-lt"/>
              </a:rPr>
              <a:t>     d.  Decline the penalty and put the ball in play at the inbounds spot.</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lgn="l"/>
            <a:r>
              <a:rPr lang="en-US" sz="900" b="1" i="0" u="none" strike="noStrike" baseline="0" dirty="0">
                <a:latin typeface="+mn-lt"/>
              </a:rPr>
              <a:t>PENALTY: … Art. 9 – free kick out of bounds – (S19) – 5 yards and re-kick, </a:t>
            </a:r>
            <a:r>
              <a:rPr lang="en-US" sz="900" b="1" i="0" u="sng" strike="noStrike" baseline="0" dirty="0">
                <a:latin typeface="+mn-lt"/>
              </a:rPr>
              <a:t>5 yards from the succeeding spot</a:t>
            </a:r>
            <a:r>
              <a:rPr lang="en-US" sz="900" b="1" i="0" u="none" strike="noStrike" baseline="0" dirty="0">
                <a:latin typeface="+mn-lt"/>
              </a:rPr>
              <a:t>, or put it in play at the inbounds spot 25 yards beyond the previous spot if previous spot on midfield side of R25.</a:t>
            </a:r>
          </a:p>
          <a:p>
            <a:pPr algn="l"/>
            <a:endPar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10 - SECTION 4  BASIC SPOTS</a:t>
            </a:r>
          </a:p>
          <a:p>
            <a:pPr algn="l"/>
            <a:r>
              <a:rPr lang="en-US" sz="900" b="1" i="0" u="none" strike="noStrike" baseline="0" dirty="0">
                <a:latin typeface="+mn-lt"/>
              </a:rPr>
              <a:t>ART. 2 . . . </a:t>
            </a:r>
            <a:r>
              <a:rPr lang="en-US" sz="900" b="0" i="0" u="none" strike="noStrike" baseline="0" dirty="0">
                <a:latin typeface="+mn-lt"/>
              </a:rPr>
              <a:t>The basic spot is the previous spot: …</a:t>
            </a:r>
          </a:p>
          <a:p>
            <a:pPr algn="l"/>
            <a:r>
              <a:rPr lang="en-US" sz="900" b="1" i="0" u="sng" strike="noStrike" baseline="0" dirty="0">
                <a:latin typeface="+mn-lt"/>
              </a:rPr>
              <a:t>EXCEPTION: </a:t>
            </a:r>
            <a:r>
              <a:rPr lang="en-US" sz="900" b="0" i="0" u="sng" strike="noStrike" baseline="0" dirty="0">
                <a:latin typeface="+mn-lt"/>
              </a:rPr>
              <a:t>The basic spot may, at the option of the offended team, be the succeeding spot for fouls by K during a free or scrimmage kick down (other than kick catch interference) when K will not be next to put the ball in play.</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lgn="l"/>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10 - SECTION 5  SPECIAL ENFORCEMENT RULES</a:t>
            </a:r>
          </a:p>
          <a:p>
            <a:pPr algn="l"/>
            <a:r>
              <a:rPr lang="en-US" sz="900" b="1" i="0" u="none" strike="noStrike" baseline="0" dirty="0">
                <a:latin typeface="+mn-lt"/>
              </a:rPr>
              <a:t>ART. 1 . . . </a:t>
            </a:r>
            <a:r>
              <a:rPr lang="en-US" sz="900" b="0" i="0" u="none" strike="noStrike" baseline="0" dirty="0">
                <a:latin typeface="+mn-lt"/>
              </a:rPr>
              <a:t>The following fouls have special enforcement provisions and options for the offended team: …</a:t>
            </a:r>
          </a:p>
          <a:p>
            <a:pPr algn="l"/>
            <a:r>
              <a:rPr lang="en-US" sz="900" b="0" i="0" u="none" strike="noStrike" baseline="0" dirty="0">
                <a:latin typeface="+mn-lt"/>
              </a:rPr>
              <a:t>     </a:t>
            </a:r>
            <a:r>
              <a:rPr lang="en-US" sz="900" b="0" i="0" u="sng" strike="noStrike" baseline="0" dirty="0">
                <a:latin typeface="+mn-lt"/>
              </a:rPr>
              <a:t>j.  Fouls by K during a free or scrimmage kick down. (10-4-2 EXCEPTION)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900" b="0" i="0" u="none" strike="noStrike" kern="1200" baseline="0" dirty="0">
                <a:solidFill>
                  <a:schemeClr val="tx1"/>
                </a:solidFill>
                <a:latin typeface="+mn-lt"/>
                <a:ea typeface="+mn-ea"/>
                <a:cs typeface="+mn-cs"/>
              </a:rPr>
              <a:t>In an effort to reduce re-kicks, further minimize risk and ensure that appropriate penalties are in place for all fouls, the committee has added an option for fouls committed by the kicking team during free and scrimmage kicks. The change would allow the receiving team all of the previous options as well as accepting the distance penalty at the end of the down.</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a:t>
            </a:r>
            <a:r>
              <a:rPr lang="pt-BR" sz="900" b="0" i="0" u="none" strike="noStrike" kern="1200" baseline="0" dirty="0">
                <a:solidFill>
                  <a:schemeClr val="tx1"/>
                </a:solidFill>
                <a:latin typeface="+mn-lt"/>
                <a:ea typeface="+mn-ea"/>
                <a:cs typeface="+mn-cs"/>
              </a:rPr>
              <a:t>6.1.9B, 6.1.9D, 6.1.9G, 6.1.9H, 6.1.9I</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1453200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179783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3192231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553278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3951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endParaRPr lang="en-US" dirty="0"/>
          </a:p>
          <a:p>
            <a:r>
              <a:rPr lang="en-US" sz="900" dirty="0"/>
              <a:t>See comments on slide.</a:t>
            </a: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2365135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07493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 typeface="Wingdings" panose="05000000000000000000" pitchFamily="2" charset="2"/>
              <a:buChar char="v"/>
            </a:pPr>
            <a:r>
              <a:rPr lang="en-US" altLang="en-US" sz="1200" b="1" u="sng" dirty="0">
                <a:latin typeface="+mn-lt"/>
              </a:rPr>
              <a:t>Comment on Slide:</a:t>
            </a:r>
          </a:p>
          <a:p>
            <a:pPr eaLnBrk="1" hangingPunct="1">
              <a:buFont typeface="Wingdings" panose="05000000000000000000" pitchFamily="2" charset="2"/>
              <a:buNone/>
            </a:pPr>
            <a:endParaRPr lang="en-US" altLang="en-US" sz="900" b="1" u="sng" dirty="0">
              <a:latin typeface="+mn-lt"/>
            </a:endParaRPr>
          </a:p>
          <a:p>
            <a:pPr eaLnBrk="1" hangingPunct="1"/>
            <a:r>
              <a:rPr lang="en-US" altLang="en-US" sz="900" dirty="0">
                <a:latin typeface="+mn-lt"/>
              </a:rPr>
              <a:t>The following football points of emphasis were selected by the NFHS Football Rules Committee for the 2018 high school football season.  These four football points of emphasis need to be stressed to all coaches, game officials, players, parents, school administrators, appropriate health-care professionals and all others who have an interest in high school football.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2260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7509" rtl="0" eaLnBrk="0" fontAlgn="base" latinLnBrk="0" hangingPunct="0">
              <a:lnSpc>
                <a:spcPct val="100000"/>
              </a:lnSpc>
              <a:spcBef>
                <a:spcPct val="30000"/>
              </a:spcBef>
              <a:spcAft>
                <a:spcPct val="0"/>
              </a:spcAft>
              <a:buClrTx/>
              <a:buSzTx/>
              <a:buFontTx/>
              <a:buNone/>
              <a:tabLst/>
              <a:defRPr/>
            </a:pPr>
            <a:r>
              <a:rPr lang="en-US" sz="1100" b="1" u="sng" dirty="0">
                <a:latin typeface="+mn-lt"/>
              </a:rPr>
              <a:t>Proper Wearing and Use of Required Equipment  </a:t>
            </a:r>
            <a:r>
              <a:rPr kumimoji="0" 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(Point of Emphasis):</a:t>
            </a:r>
          </a:p>
          <a:p>
            <a:pPr marL="0" marR="0" lvl="0" indent="0" algn="l" defTabSz="917509" rtl="0" eaLnBrk="0" fontAlgn="base" latinLnBrk="0" hangingPunct="0">
              <a:lnSpc>
                <a:spcPct val="100000"/>
              </a:lnSpc>
              <a:spcBef>
                <a:spcPct val="30000"/>
              </a:spcBef>
              <a:spcAft>
                <a:spcPct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lgn="l"/>
            <a:r>
              <a:rPr lang="en-US" sz="1100" b="0" i="0" u="none" strike="noStrike" baseline="0" dirty="0">
                <a:latin typeface="+mn-lt"/>
              </a:rPr>
              <a:t>     Prior to the start of each game, the head coach must verify that all of his players have the proper equipment and that no illegal equipment will be used. The purpose of equipment rules is to ensure the safety and protection of both the player wearing the equipment and his opponent. Due to the potential for injury, game officials must strictly enforce equipment rules. Game officials have been reluctant to penalize a team for the failure of a player to properly wear all of the required equipment. This reluctance may be due to game officials assuming that equipment violations are a minor offense and do not warrant penalties. In view of this reluctance, a rule change has been implemented to lessen the severity of the consequence of violating equipment rules. With the lessened severity, it is imperative that game officials follow appropriate procedures when equipment violations occur. Equipment rules are an extremely important part of the game, and it is therefore essential that game officials are diligent in promptly addressing any and all equipment rule violations.</a:t>
            </a:r>
          </a:p>
          <a:p>
            <a:pPr algn="l"/>
            <a:r>
              <a:rPr lang="en-US" sz="1100" b="0" i="0" u="none" strike="noStrike" baseline="0" dirty="0">
                <a:latin typeface="+mn-lt"/>
              </a:rPr>
              <a:t>     Equipment violations can be grouped into three categories: (1) failure to properly wear required equipment, (2) failure to wear or use legal and/or required equipment, and (3) wearing illegal equipment. The first category encompasses instances where the required equipment is present, but is not worn properly. Examples include, but are not limited to, unsnapped chin straps, tooth and mouth protectors that are dangling, or jerseys that do not fully cover the shoulder pads or back pads. If game officials observe any improperly worn equipment during a dead-ball period, they should declare an official’s time-out and ask the player to make a correction. However, if the equipment issue is not recognized until the snap is imminent, the game official should immediately sound his whistle to prevent the snap from occurring, declare an official’s time-out and require that the player leave the game for at least one down to address the equipment issue. The second category is when a player is missing any required equipment. In this situation, an official’s time-out must be declared, the player must leave the game for at least one down and will not be allowed to return to the game until the missing equipment is obtained and properly worn by the player. The third category occurs when a player wears illegal equipment. Examples include, but are not limited to, the wearing of cleats that exceed ½-inch, or the presence of a sticky substance on a player’s uniform. If a player is detected wearing illegal equipment, his head coach is charged with an unsportsmanlike conduct foul under Rule </a:t>
            </a:r>
          </a:p>
          <a:p>
            <a:pPr algn="l"/>
            <a:r>
              <a:rPr lang="en-US" sz="1100" b="0" i="0" u="none" strike="noStrike" baseline="0" dirty="0">
                <a:latin typeface="+mn-lt"/>
              </a:rPr>
              <a:t>9-8-1h.</a:t>
            </a:r>
          </a:p>
          <a:p>
            <a:pPr algn="l"/>
            <a:r>
              <a:rPr lang="en-US" sz="1100" b="0" i="0" u="none" strike="noStrike" baseline="0" dirty="0">
                <a:latin typeface="+mn-lt"/>
              </a:rPr>
              <a:t>     If any equipment becomes illegal or defective during the game, correction must be made before the player continues to participate. Examples include chin-strap snaps which break off of the helmet or a jersey that slides up over the top of the shoulder pad. If the correction can be made without the assistance of a team attendant, and without delaying the ready-for-play signal by more than 25 seconds, an official’s time-out may be called to perform such correction. Alternatively, a team may request a charged time-out to perform the correction.  However, if correction cannot be completed within 25 seconds, or during a charged timeout, the player may not continue to participate until correction is made.</a:t>
            </a:r>
            <a:endParaRPr kumimoji="0" lang="en-US" sz="11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1090749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7509"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Pace of Play and Timing Issues  </a:t>
            </a:r>
            <a:r>
              <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(Point of Emphasis):</a:t>
            </a:r>
          </a:p>
          <a:p>
            <a:endParaRPr lang="en-US" sz="1200" dirty="0">
              <a:latin typeface="+mn-lt"/>
            </a:endParaRPr>
          </a:p>
          <a:p>
            <a:pPr algn="l"/>
            <a:r>
              <a:rPr lang="en-US" sz="1200" b="0" i="0" u="none" strike="noStrike" baseline="0" dirty="0">
                <a:latin typeface="+mn-lt"/>
              </a:rPr>
              <a:t>     In order to maintain a fair balance between offense and defense, a consistent pace of play should be established and maintained by the game officials during the entire contest. Each team should be allowed an equal opportunity to make substitutions and call plays during the time between the dead ball and the next ready-for-play signal. The pace of play should not change during the contest, and should be the same from game to game, and from officiating crew to officiating crew. Therefore, the committee recommends the ready-for-play signal be given between 12 and 15 seconds after the previous dead ball. This pace of play should be consistent no matter if either team wants to hurry up or slow down. Long incomplete passes, plays into the side zones and first downs may require the game officials to hustle to get the ball and line-to-gain equipment properly set, while short runs up the middle may require a slight delay before marking the ball ready for play. Consistency is the goal without regard to particular game situations.</a:t>
            </a:r>
          </a:p>
          <a:p>
            <a:pPr algn="l"/>
            <a:r>
              <a:rPr lang="en-US" sz="1200" b="0" i="0" u="none" strike="noStrike" baseline="0" dirty="0">
                <a:latin typeface="+mn-lt"/>
              </a:rPr>
              <a:t>     To accomplish a consistent pace, the referee should develop a “feel” for 12 to 15 seconds. This feel can be accomplished in many ways. A few examples could be for a referee to establish a routine of duties to perform after each dead-ball whistle, then mark the ball ready-for-play after completing those duties. A referee could also use the game clock to time 12 to 15 seconds if it is running and easily observable. Lastly, a referee could ask an observer to record the amount of time between a dead-ball whistle and the next ready-for-play so pace -of-play adjustments can be made during their next contest. With some attention by the referee and effort by the entire officiating crew, consistent pace of play can be achieved.</a:t>
            </a:r>
          </a:p>
          <a:p>
            <a:pPr algn="l"/>
            <a:r>
              <a:rPr lang="en-US" sz="1200" b="0" i="0" u="none" strike="noStrike" baseline="0" dirty="0">
                <a:latin typeface="+mn-lt"/>
              </a:rPr>
              <a:t>     In a similar fashion, game officials should also be vigilant about unfair use of the game clock. Rule 3-4-6 has been around for many years and allows the referee to start or stop the game clock when a team attempts to illegally conserve or consume time. This rule applies at any time during the contest including the last two minutes of either half. Game officials are encouraged to become “clock aware” at 4:00 in each half for potential illegal clock manipulation. Game officials should also be “clock aware” near the end of the first and third periods if weather conditions or field conditions could give a team an advantage through the delay or acceleration of the reversal-of-field position at the end of each period.</a:t>
            </a:r>
          </a:p>
          <a:p>
            <a:pPr algn="l"/>
            <a:r>
              <a:rPr lang="en-US" sz="1200" b="0" i="0" u="none" strike="noStrike" baseline="0" dirty="0">
                <a:latin typeface="+mn-lt"/>
              </a:rPr>
              <a:t>     In 2017, the NFHS Football Rules Committee adopted Rule 3-4-7 which gives an offended team the option to start the clock on the snap when a penalty is accepted with less than two minutes left in either half. This option applies to any accepted penalty by either team if the clock would otherwise start on the subsequent ready-for-play signal. In a situation where there is a live-ball foul by one team and a dead-ball foul by the other, or a dead-ball foul by both teams, each team would be given the option to start the clock on the snap if it would have otherwise started on the ready-for-play. If either team exercises this option, the clock will start on the snap. It is of no significance whether or not the clock was running at the time a foul occurred.</a:t>
            </a:r>
            <a:endParaRPr lang="en-US" sz="1200" dirty="0">
              <a:latin typeface="+mn-lt"/>
            </a:endParaRP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2414116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7509" rtl="0" eaLnBrk="0" fontAlgn="base" latinLnBrk="0" hangingPunct="0">
              <a:lnSpc>
                <a:spcPct val="100000"/>
              </a:lnSpc>
              <a:spcBef>
                <a:spcPct val="30000"/>
              </a:spcBef>
              <a:spcAft>
                <a:spcPct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Enforcement of Penalties for Personal Fouls and Unsportsmanlike Conduct Fouls  (Point of Emphasis):</a:t>
            </a:r>
          </a:p>
          <a:p>
            <a:endParaRPr lang="en-US" sz="1100" dirty="0">
              <a:latin typeface="+mn-lt"/>
            </a:endParaRPr>
          </a:p>
          <a:p>
            <a:pPr algn="l"/>
            <a:r>
              <a:rPr lang="en-US" sz="1100" b="0" i="0" u="none" strike="noStrike" baseline="0" dirty="0">
                <a:latin typeface="+mn-lt"/>
              </a:rPr>
              <a:t>     Rule 9-4 provides a list of illegal personal contact fouls. These acts are illegal due to the potential for injury to an opponent. With a few notable exceptions, these fouls do not carry an automatic disqualification, although disqualification may result if the covering official judges the foul to be flagrant. Additionally, the penalties for repeated violations in the same game are not cumulative. For example, if a player pulls a ball carrier down by the face mask and later in the game commits a taunting foul, the player remains in the game. Unnecessary roughness fouls are personal fouls — not unsportsmanlike conduct fouls — and are not being included in the specific fouls that would lead to disqualification unless the act is flagrant. Unsportsmanlike conduct fouls never involve contact with an opponent.</a:t>
            </a:r>
          </a:p>
          <a:p>
            <a:pPr algn="l"/>
            <a:r>
              <a:rPr lang="en-US" sz="1100" b="0" i="0" u="none" strike="noStrike" baseline="0" dirty="0">
                <a:latin typeface="+mn-lt"/>
              </a:rPr>
              <a:t>     Game officials need to be aware of all circumstances before enforcing the distance penalty for a personal foul as there are several factors to be evaluated, such as the type of play (loose ball vs. running play), whether there was a change of possession, whether a score occurred during the play or whether a double foul or multiple fouls occurred.</a:t>
            </a:r>
          </a:p>
          <a:p>
            <a:pPr algn="l"/>
            <a:r>
              <a:rPr lang="en-US" sz="1100" b="0" i="0" u="none" strike="noStrike" baseline="0" dirty="0">
                <a:latin typeface="+mn-lt"/>
              </a:rPr>
              <a:t>     Rules 9-5 and 9-8-1 define noncontact unsportsmanlike conduct and provide general examples of such fouls including using profanity, vulgar language or gestures, attempting to influence a game official’s decision, a coach allowing his players to use illegal equipment, being on the field except as a substitute or replaced player and several other situations.</a:t>
            </a:r>
          </a:p>
          <a:p>
            <a:pPr algn="l"/>
            <a:r>
              <a:rPr lang="en-US" sz="1100" b="0" i="0" u="none" strike="noStrike" baseline="0" dirty="0">
                <a:latin typeface="+mn-lt"/>
              </a:rPr>
              <a:t>     Specific examples of unsportsmanlike conduct include but are not limited to the following: any delayed, excessive or prolonged act by which a player attempts to focus attention upon himself; using abusive, threatening or insulting language or gestures to opponents, teammates or game officials; or using baiting or taunting acts or words that engender ill will between teams.</a:t>
            </a:r>
          </a:p>
          <a:p>
            <a:pPr algn="l"/>
            <a:r>
              <a:rPr lang="en-US" sz="1100" b="0" i="0" u="none" strike="noStrike" baseline="0" dirty="0">
                <a:latin typeface="+mn-lt"/>
              </a:rPr>
              <a:t>     Unsportsmanlike conduct fouls accumulate and any player or non-player who receives two such fouls is automatically disqualified from the contest. However, any single foul judged by the game official to be flagrant is disqualification. Unsportsmanlike conduct penalties are always enforced from the succeeding spot.</a:t>
            </a:r>
          </a:p>
          <a:p>
            <a:pPr algn="l"/>
            <a:r>
              <a:rPr lang="en-US" sz="1100" b="0" i="0" u="none" strike="noStrike" baseline="0" dirty="0">
                <a:latin typeface="+mn-lt"/>
              </a:rPr>
              <a:t>     Situations have arisen in recent years regarding unsportsmanlike conduct that have not been correctly called. For example, the “Where’s the tee?” play described in the case book is an example of unsportsmanlike conduct. The ball should be declared dead and the penalty should be enforced as a dead-ball foul. Football has been and will continue to be a game of deception and trickery involving multiple shifts, unusual formations and creative plays; however, actions and language designed to confuse the defense into believing there is a problem and a snap isn’t imminent are beyond the scope of fair play.</a:t>
            </a:r>
            <a:endParaRPr lang="en-US" sz="1100" dirty="0">
              <a:latin typeface="+mn-lt"/>
            </a:endParaRP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1381566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7509" rtl="0" eaLnBrk="0" fontAlgn="base" latinLnBrk="0" hangingPunct="0">
              <a:lnSpc>
                <a:spcPct val="100000"/>
              </a:lnSpc>
              <a:spcBef>
                <a:spcPct val="30000"/>
              </a:spcBef>
              <a:spcAft>
                <a:spcPct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Defenseless Player and Blindside Blocks  (Point of Emphasis):</a:t>
            </a:r>
          </a:p>
          <a:p>
            <a:endParaRPr lang="en-US" sz="1000" dirty="0">
              <a:latin typeface="+mn-lt"/>
            </a:endParaRPr>
          </a:p>
          <a:p>
            <a:pPr algn="l"/>
            <a:r>
              <a:rPr lang="en-US" sz="1000" b="0" i="0" u="none" strike="noStrike" baseline="0" dirty="0">
                <a:latin typeface="+mn-lt"/>
              </a:rPr>
              <a:t>     In 2017, the NFHS adopted rules defining and giving examples of defenseless players, and rules prohibiting forceful blindside blocks outside the  free-blocking zone unless initiated with open hands. Coaches and game officials should understand, teach and apply these rules in a manner promoting player safety and minimizing the risk of player injury.</a:t>
            </a:r>
          </a:p>
          <a:p>
            <a:pPr algn="l"/>
            <a:r>
              <a:rPr lang="en-US" sz="1000" b="1" i="0" u="none" strike="noStrike" baseline="0" dirty="0">
                <a:latin typeface="+mn-lt"/>
              </a:rPr>
              <a:t>     Defenseless Player </a:t>
            </a:r>
            <a:r>
              <a:rPr lang="en-US" sz="1000" b="0" i="0" u="none" strike="noStrike" baseline="0" dirty="0">
                <a:latin typeface="+mn-lt"/>
              </a:rPr>
              <a:t>— A defenseless player is one who, because of his physical position and focus of concentration, is especially vulnerable to injury. The most common types of defenseless players include passers, receivers, sliding runners, runners whose forward progress is stopped, players out of the play and players who are blindside blocked.</a:t>
            </a:r>
          </a:p>
          <a:p>
            <a:pPr algn="l"/>
            <a:r>
              <a:rPr lang="en-US" sz="1000" b="0" i="0" u="none" strike="noStrike" baseline="0" dirty="0">
                <a:latin typeface="+mn-lt"/>
              </a:rPr>
              <a:t>     A defenseless player is not in an equal physical position with the player attacking him and could be severely injured when contacted. For example, a player passing or attempting to catch a ball is completely exposed to opponents. A player obviously out of the play has no reason to think an opponent will charge into him. A runner in an opponent’s grasp and whose forward progress has been stopped cannot defend himself from an opponent taking a free shot at him. A downed runner or a runner giving himself up and sliding feet first cannot protect himself against unnecessary contact. A player receiving a blindside block is unaware of the opponent charging him. What is common among all these situations is that the player cannot defend himself or avoid potential contact, leaving himself vulnerable to injury. Special attention must be given to contact against these players to determine if it is legal. Although defenseless players who are involved in the play may be contacted by an opponent, the player initiating contact must do so in a legal manner.</a:t>
            </a:r>
          </a:p>
          <a:p>
            <a:pPr algn="l"/>
            <a:r>
              <a:rPr lang="en-US" sz="1000" b="0" i="0" u="none" strike="noStrike" baseline="0" dirty="0">
                <a:latin typeface="+mn-lt"/>
              </a:rPr>
              <a:t>     The term “defenseless player” is relatively new to the rules, but the protection afforded these players is not. For several years, the rules have penalized roughing the passer, kick catching interference, illegal helmet contact, unnecessary roughness and late hits. Classifying players as defenseless reinforces the prohibition against illegal contact and emphasizes the need to protect the most vulnerable players. Excessive and unnecessary contact, including forceful contact to the head or neck area of a defenseless player, has long been illegal, and it has no part in the game. Coaches must exercise leadership in eliminating illegal contact, and game officials must act decisively to penalize illegal contact to minimize the risk of player injury.</a:t>
            </a:r>
          </a:p>
          <a:p>
            <a:pPr algn="l"/>
            <a:r>
              <a:rPr lang="en-US" sz="1000" b="1" i="0" u="none" strike="noStrike" baseline="0" dirty="0">
                <a:latin typeface="+mn-lt"/>
              </a:rPr>
              <a:t>     Blindside Blocks </a:t>
            </a:r>
            <a:r>
              <a:rPr lang="en-US" sz="1000" b="0" i="0" u="none" strike="noStrike" baseline="0" dirty="0">
                <a:latin typeface="+mn-lt"/>
              </a:rPr>
              <a:t>— A blindside block is an effective blocking technique. There is nothing improper in executing blindside blocks generally, and the rules do not preclude their use altogether. Instead, to enhance player safety and minimize the risk of injury, the rules prohibit a specific type of blindside block: one that is forceful, is not initiated with open hands and occurs outside the free-blocking zone.</a:t>
            </a:r>
          </a:p>
          <a:p>
            <a:pPr algn="l"/>
            <a:r>
              <a:rPr lang="en-US" sz="1000" b="0" i="0" u="none" strike="noStrike" baseline="0" dirty="0">
                <a:latin typeface="+mn-lt"/>
              </a:rPr>
              <a:t>     A blindside block is a foul if: (1) the block occurs outside of the free-blocking zone; (2) the blocker does not initiate the block with open hands; and (3) the block is forceful. If all three of these factors are present, the blindside block is illegal.</a:t>
            </a:r>
          </a:p>
          <a:p>
            <a:pPr algn="l"/>
            <a:r>
              <a:rPr lang="en-US" sz="1000" b="0" i="0" u="none" strike="noStrike" baseline="0" dirty="0">
                <a:latin typeface="+mn-lt"/>
              </a:rPr>
              <a:t>     Coaches should teach proper blindside blocking techniques, and game officials should evaluate whether a blindside block is legal, based on these three factors and the considerations below, as well as the underlying spirit and intent of the rules—to promote safety, eliminate illegal contact and minimize the risk of injury to players.</a:t>
            </a:r>
          </a:p>
          <a:p>
            <a:pPr algn="l"/>
            <a:r>
              <a:rPr lang="en-US" sz="1000" b="0" i="0" u="none" strike="noStrike" baseline="0" dirty="0">
                <a:latin typeface="+mn-lt"/>
              </a:rPr>
              <a:t>• </a:t>
            </a:r>
            <a:r>
              <a:rPr lang="en-US" sz="1000" b="0" i="1" u="none" strike="noStrike" baseline="0" dirty="0">
                <a:latin typeface="+mn-lt"/>
              </a:rPr>
              <a:t>Whether the player being blocked can see the block coming. </a:t>
            </a:r>
            <a:r>
              <a:rPr lang="en-US" sz="1000" b="0" i="0" u="none" strike="noStrike" baseline="0" dirty="0">
                <a:latin typeface="+mn-lt"/>
              </a:rPr>
              <a:t>A blindside block is “a block against an opponent other than the runner, who does not see the blocker approaching.” In other words, it is a block that the opponent does not see coming.</a:t>
            </a:r>
          </a:p>
          <a:p>
            <a:pPr algn="l"/>
            <a:r>
              <a:rPr lang="en-US" sz="1000" b="0" i="0" u="none" strike="noStrike" baseline="0" dirty="0">
                <a:latin typeface="+mn-lt"/>
              </a:rPr>
              <a:t>     Game officials must first determine whether a block is a blindside block. Usually, this will be obvious. The player being blocked will be looking away from the blocker while being blocked from the side by an opponent. In some situations, however, the player being blocked may turn his head to see the blocker just before contact occurs. Such contact is still considered a blindside block. Though the player may have seen the blocker approach, he did not do so in sufficient time to have a reasonable opportunity to react, adjust and defend himself.</a:t>
            </a:r>
          </a:p>
          <a:p>
            <a:pPr algn="l"/>
            <a:r>
              <a:rPr lang="en-US" sz="1000" b="0" i="0" u="none" strike="noStrike" baseline="0" dirty="0">
                <a:latin typeface="+mn-lt"/>
              </a:rPr>
              <a:t>     Some element of time, though it may be very short, is necessary to accomplish the rule’s safety purposes. In most situations, the blocker is running at full speed, increasing his momentum and focusing on one player. The player being blocked, however, is focused elsewhere and completely unaware of the charging blocker. Such a player who turns his head at the last second and sees his opponent just before contact cannot realistically protect himself. He is just as defenseless and vulnerable to injury as if he had not turned his head at all. Game officials should not be overly technical with this requirement and should always err on the side of player safety. The intent of this rule is to protect the player being blocked. It is not intended to create a legal way of throwing a shoulder or body block. When in question, the block is a blindside block.</a:t>
            </a:r>
            <a:endParaRPr lang="en-US" sz="1000" dirty="0">
              <a:latin typeface="+mn-lt"/>
            </a:endParaRP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2631040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7509" rtl="0" eaLnBrk="0" fontAlgn="base" latinLnBrk="0" hangingPunct="0">
              <a:lnSpc>
                <a:spcPct val="100000"/>
              </a:lnSpc>
              <a:spcBef>
                <a:spcPct val="30000"/>
              </a:spcBef>
              <a:spcAft>
                <a:spcPct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Defenseless Player and Blindside Blocks  (Point of Emphasis) continued:</a:t>
            </a:r>
          </a:p>
          <a:p>
            <a:endParaRPr lang="en-US" sz="1000" dirty="0">
              <a:latin typeface="+mn-lt"/>
            </a:endParaRPr>
          </a:p>
          <a:p>
            <a:pPr algn="l"/>
            <a:r>
              <a:rPr lang="en-US" sz="1000" b="0" i="0" u="none" strike="noStrike" baseline="0" dirty="0">
                <a:latin typeface="+mn-lt"/>
              </a:rPr>
              <a:t>• </a:t>
            </a:r>
            <a:r>
              <a:rPr lang="en-US" sz="1000" b="0" i="1" u="none" strike="noStrike" baseline="0" dirty="0">
                <a:latin typeface="+mn-lt"/>
              </a:rPr>
              <a:t>Whether the block occurred outside of the free-blocking zone. </a:t>
            </a:r>
            <a:r>
              <a:rPr lang="en-US" sz="1000" b="0" i="0" u="none" strike="noStrike" baseline="0" dirty="0">
                <a:latin typeface="+mn-lt"/>
              </a:rPr>
              <a:t>If a blindside block occurs in the free-blocking zone, it is legal even if the contact is forceful and even if it is not initiated with open hands. Of course, the contact must otherwise be legal—a player cannot clip or target an opponent, for example. However, the free-blocking zone exists only during scrimmage plays, and it disintegrates as soon as the ball leaves the zone. When the zone is gone, any blindside block by rule occurs outside of the free-blocking zone and, if forceful, must be initiated with open hands to be legal.               • </a:t>
            </a:r>
            <a:r>
              <a:rPr lang="en-US" sz="1000" b="0" i="1" u="none" strike="noStrike" baseline="0" dirty="0">
                <a:latin typeface="+mn-lt"/>
              </a:rPr>
              <a:t>Whether the block was initiated with the open hands. </a:t>
            </a:r>
            <a:r>
              <a:rPr lang="en-US" sz="1000" b="0" i="0" u="none" strike="noStrike" baseline="0" dirty="0">
                <a:latin typeface="+mn-lt"/>
              </a:rPr>
              <a:t>Any forceful blindside block outside the free-blocking zone must be initiated with open hands. Blocks initiated with the shoulder or body are dangerous because of the amount of force they generate. Blocks initiated with open hands are significantly less dangerous because they do not typically generate that same amount of force. The open-hands requirement is intended to reduce the force associated with blindside blocks.</a:t>
            </a:r>
          </a:p>
          <a:p>
            <a:pPr algn="l"/>
            <a:r>
              <a:rPr lang="en-US" sz="1000" b="0" i="0" u="none" strike="noStrike" baseline="0" dirty="0">
                <a:latin typeface="+mn-lt"/>
              </a:rPr>
              <a:t>     As a result, game officials should consider two things in determining whether a blocker has complied with the open-hand requirement. First, the blocker’s initial contact with his opponent must be with open hands if the block is forceful. Second, the force of the block should come from the blocker’s hands and arms rather than from his shoulder or body.</a:t>
            </a:r>
          </a:p>
          <a:p>
            <a:pPr algn="l"/>
            <a:r>
              <a:rPr lang="en-US" sz="1000" b="0" i="0" u="none" strike="noStrike" baseline="0" dirty="0">
                <a:latin typeface="+mn-lt"/>
              </a:rPr>
              <a:t>     A player who makes first contact with open hands and imparts a force to the opponent by extending his hands and arms has complied with this rule. However, a player who makes first contact with open hands but nonetheless forcefully drives his shoulder or body into his opponent has not complied with the rule. Instead, he has thrown a shoulder or body block with all the force that his shoulder and body carry. The open-hand requirement is meant to reduce that type of force. It is not intended to allow an otherwise illegal shoulder or body block simply by placing open hands on the opponent at the last second.</a:t>
            </a:r>
          </a:p>
          <a:p>
            <a:pPr algn="l"/>
            <a:r>
              <a:rPr lang="en-US" sz="1000" b="0" i="0" u="none" strike="noStrike" baseline="0" dirty="0">
                <a:latin typeface="+mn-lt"/>
              </a:rPr>
              <a:t>• </a:t>
            </a:r>
            <a:r>
              <a:rPr lang="en-US" sz="1000" b="0" i="1" u="none" strike="noStrike" baseline="0" dirty="0">
                <a:latin typeface="+mn-lt"/>
              </a:rPr>
              <a:t>Whether the block was forceful. </a:t>
            </a:r>
            <a:r>
              <a:rPr lang="en-US" sz="1000" b="0" i="0" u="none" strike="noStrike" baseline="0" dirty="0">
                <a:latin typeface="+mn-lt"/>
              </a:rPr>
              <a:t>If a player has thrown a non-open-handed blindside block outside the free-blocking zone, game officials must finally determine whether the block is forceful. If the block is forceful, it is a foul; if not forceful, it is not.</a:t>
            </a:r>
          </a:p>
          <a:p>
            <a:pPr algn="l"/>
            <a:r>
              <a:rPr lang="en-US" sz="1000" b="0" i="0" u="none" strike="noStrike" baseline="0" dirty="0">
                <a:latin typeface="+mn-lt"/>
              </a:rPr>
              <a:t>     “Forceful contact” is something more than minor contact but something less than excessive contact. The contact should be significant enough to notice, but it does not have to be violent or otherwise unnecessary to be forceful. As an aid to judging whether a block is forceful, the covering official should consider whether the blocker was only attempting to take his opponent out of the play, or whether the block was intended to take the opponent out of the game. The former is legal, while the latter is illegal.</a:t>
            </a:r>
          </a:p>
          <a:p>
            <a:pPr algn="l"/>
            <a:r>
              <a:rPr lang="en-US" sz="1000" b="0" i="0" u="none" strike="noStrike" baseline="0" dirty="0">
                <a:latin typeface="+mn-lt"/>
              </a:rPr>
              <a:t>     Game officials should take the entire block into consideration. The focus should be on the block itself and the blocker, because he is the player generating the force behind the block. The reaction of the player being blocked may help, but it is not the determining factor. Game officials should never base their decision on forceful contact solely on whether the player goes to the ground.</a:t>
            </a:r>
          </a:p>
          <a:p>
            <a:pPr algn="l"/>
            <a:r>
              <a:rPr lang="en-US" sz="1000" b="0" i="0" u="none" strike="noStrike" baseline="0" dirty="0">
                <a:latin typeface="+mn-lt"/>
              </a:rPr>
              <a:t>     Where a blocker’s shoulder or body contact results in minor movement of the opponent and the force of the block is not obvious, the block is not forceful. However, where the blocker makes contact with some obvious degree of force behind the block, contact is forceful regardless of the effect on the opponent.</a:t>
            </a:r>
          </a:p>
          <a:p>
            <a:pPr algn="l"/>
            <a:r>
              <a:rPr lang="en-US" sz="1000" b="0" i="0" u="none" strike="noStrike" baseline="0" dirty="0">
                <a:latin typeface="+mn-lt"/>
              </a:rPr>
              <a:t>     Finally, game officials should be diligent in observing these blocks and penalizing infractions. Although the rule applies throughout the game, blindside blocks are most likely to be made by the offense on returns following interceptions, free kicks and punts. They may also occur when the offense reverses direction on the field. Game officials must use proper mechanics on these plays and be in position to observe players throwing blindside blocks. The most likely offenders will be those doing something different from others. For example, if most players are moving north, these players will be moving south or east and west. These are the players who crack or peel back, “swim upstream” or “go against the grain,” and they are suspect for potentially committing illegal contact fouls.</a:t>
            </a:r>
          </a:p>
          <a:p>
            <a:pPr algn="l"/>
            <a:r>
              <a:rPr lang="en-US" sz="1000" b="0" i="0" u="none" strike="noStrike" baseline="0" dirty="0">
                <a:latin typeface="+mn-lt"/>
              </a:rPr>
              <a:t>     Through good position and technique, a player initiating an open-handed blindside block can effectively obstruct his opponent with sufficient forceful contact while minimizing the risk of player injury. By teaching these techniques and consistently penalizing infractions, coaches and game officials will have continued taking positive steps toward reinforcing player safety, minimizing injury, and removing unnecessary and excessive contact from the game.</a:t>
            </a:r>
            <a:endParaRPr lang="en-US" sz="1000" dirty="0">
              <a:latin typeface="+mn-lt"/>
            </a:endParaRPr>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725024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74555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RULE 1 - SECTION 3  GAME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 . . . </a:t>
            </a:r>
            <a:r>
              <a:rPr kumimoji="0" lang="en-US" sz="900" b="0" i="0" u="none" strike="noStrike" kern="1200" cap="none" spc="0" normalizeH="0" baseline="0" noProof="0" dirty="0">
                <a:ln>
                  <a:noFill/>
                </a:ln>
                <a:solidFill>
                  <a:prstClr val="black"/>
                </a:solidFill>
                <a:effectLst/>
                <a:uLnTx/>
                <a:uFillTx/>
                <a:latin typeface="+mn-lt"/>
                <a:ea typeface="+mn-ea"/>
                <a:cs typeface="+mn-cs"/>
              </a:rPr>
              <a:t>The ball shall meet the following specifications: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h. Contain only the following permissible items: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1.  Ball manufacturer's name and/or logo;</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2.  School name, logo and/or mascot;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3.  Conference name and/or logo;</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4.  State association name and/or logos; and</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5.  NFHS name and/or logos.</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The ball cannot have commercial advertising added to the surface. The only permissible items on the ball are the ball manufacturer's name and/or logo; school name, logo and/or mascot; conference name and/or logo; state association name and/or logos; and NFHS name and/or logos.</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2466076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RULE 1 - SECTION 5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 . . . </a:t>
            </a:r>
            <a:r>
              <a:rPr kumimoji="0" lang="en-US" sz="900" b="0" i="0" u="none" strike="noStrike" kern="1200" cap="none" spc="0" normalizeH="0" baseline="0" noProof="0" dirty="0">
                <a:ln>
                  <a:noFill/>
                </a:ln>
                <a:solidFill>
                  <a:prstClr val="black"/>
                </a:solidFill>
                <a:effectLst/>
                <a:uLnTx/>
                <a:uFillTx/>
                <a:latin typeface="+mn-lt"/>
                <a:ea typeface="+mn-ea"/>
                <a:cs typeface="+mn-cs"/>
              </a:rPr>
              <a:t>Mandatory equipment. Each player shall participate while wearing the following pieces of properly fitted equipment, which shall be professionally manufactured and not altered to decrease protection: …</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b. Jersey: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3. Players of the home team shall wear jerseys, unaltered from the manufacturer's original design/production, that meet the following criteria:  The body of the jersey (inside the shoulders, inclusive of the yoke of the jersey or the shoulders, below the collar, and to the bottom of the jersey) may not include white, except as stated below. </a:t>
            </a:r>
            <a:r>
              <a:rPr kumimoji="0" lang="en-US" sz="900" b="1" i="0" u="none" strike="noStrike" kern="1200" cap="none" spc="0" normalizeH="0" baseline="0" noProof="0" dirty="0">
                <a:ln>
                  <a:noFill/>
                </a:ln>
                <a:solidFill>
                  <a:prstClr val="black"/>
                </a:solidFill>
                <a:effectLst/>
                <a:uLnTx/>
                <a:uFillTx/>
                <a:latin typeface="+mn-lt"/>
                <a:ea typeface="+mn-ea"/>
                <a:cs typeface="+mn-cs"/>
              </a:rPr>
              <a:t>Effective 2021, the jerseys of the home team shall be a dark color that clearly contrasts to white. </a:t>
            </a:r>
            <a:r>
              <a:rPr kumimoji="0" lang="en-US" sz="900" b="0" i="0" u="none" strike="noStrike" kern="1200" cap="none" spc="0" normalizeH="0" baseline="0" noProof="0" dirty="0">
                <a:ln>
                  <a:noFill/>
                </a:ln>
                <a:solidFill>
                  <a:prstClr val="black"/>
                </a:solidFill>
                <a:effectLst/>
                <a:uLnTx/>
                <a:uFillTx/>
                <a:latin typeface="+mn-lt"/>
                <a:ea typeface="+mn-ea"/>
                <a:cs typeface="+mn-cs"/>
              </a:rPr>
              <a:t>If white appears in the body of the jersey of the home team, it may only appear: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Home game jersey specifications were further revised to provide schools and manufacturers additional clarification regarding the current trend of utilizing lighter gray shades. The implementation date of 2021 affords schools and manufacturers the opportunity to ensure that newer dark-colored jerseys will clearly contrast with white jerseys. The requirement for contrasting colors to white is not a new rule, and this new clarification will allow changes to be made during normal replacement cycles.</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1947591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The picture on this slide shows you some sample football jerseys.  Jersey A is a legal white visitor jersey.  Jerseys B and C are home jerseys that are light gray and that do not clearly contrast with a white visitor jersey.  Beginning 2021, Jerseys B and C will be illegal as they both are not dark enough for a home jersey.  Jersey D is a legal dark gray home jersey.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1671255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3  BLOCKING</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10 . . . </a:t>
            </a:r>
            <a:r>
              <a:rPr kumimoji="0" lang="en-US" sz="900" b="0" i="0" u="none" strike="noStrike" kern="1200" cap="none" spc="0" normalizeH="0" baseline="0" noProof="0" dirty="0">
                <a:ln>
                  <a:noFill/>
                </a:ln>
                <a:solidFill>
                  <a:prstClr val="black"/>
                </a:solidFill>
                <a:effectLst/>
                <a:uLnTx/>
                <a:uFillTx/>
                <a:latin typeface="+mn-lt"/>
                <a:ea typeface="+mn-ea"/>
                <a:cs typeface="+mn-cs"/>
              </a:rPr>
              <a:t>A blindside block is a block against an opponent other than the runner, who does not see the blocker approaching.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mn-cs"/>
              </a:rPr>
              <a:t>RULE 9 - SECTION 4  ILLEGAL PERSONAL CONTACT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3 . . . </a:t>
            </a:r>
            <a:r>
              <a:rPr kumimoji="0" lang="en-US" sz="900" b="0" i="0" u="none" strike="noStrike" kern="1200" cap="none" spc="0" normalizeH="0" baseline="0" noProof="0" dirty="0">
                <a:ln>
                  <a:noFill/>
                </a:ln>
                <a:solidFill>
                  <a:prstClr val="black"/>
                </a:solidFill>
                <a:effectLst/>
                <a:uLnTx/>
                <a:uFillTx/>
                <a:latin typeface="+mn-lt"/>
                <a:ea typeface="+mn-ea"/>
                <a:cs typeface="+mn-cs"/>
              </a:rPr>
              <a:t>No player or nonplayer shall: …</a:t>
            </a:r>
          </a:p>
          <a:p>
            <a:pPr marL="228600" marR="0" lvl="0" indent="-228600" algn="l" defTabSz="914400" rtl="0" eaLnBrk="0" fontAlgn="base" latinLnBrk="0" hangingPunct="0">
              <a:lnSpc>
                <a:spcPct val="100000"/>
              </a:lnSpc>
              <a:spcBef>
                <a:spcPct val="30000"/>
              </a:spcBef>
              <a:spcAft>
                <a:spcPct val="0"/>
              </a:spcAft>
              <a:buClrTx/>
              <a:buSzTx/>
              <a:buFontTx/>
              <a:buAutoNum type="alphaLcPeriod" startAt="14"/>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Execute a blindside block outside of the free-blocking zone with forceful contact unless initiated with open hands.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PENALTY: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Arts. 3a through g, l, </a:t>
            </a:r>
            <a:r>
              <a:rPr kumimoji="0" lang="en-US" sz="900" b="1" i="0" u="sng" strike="noStrike" kern="1200" cap="none" spc="0" normalizeH="0" baseline="0" noProof="0" dirty="0">
                <a:ln>
                  <a:noFill/>
                </a:ln>
                <a:solidFill>
                  <a:prstClr val="black"/>
                </a:solidFill>
                <a:effectLst/>
                <a:uLnTx/>
                <a:uFillTx/>
                <a:latin typeface="+mn-lt"/>
                <a:ea typeface="+mn-ea"/>
                <a:cs typeface="+mn-cs"/>
              </a:rPr>
              <a:t>n</a:t>
            </a:r>
            <a:r>
              <a:rPr kumimoji="0" lang="en-US" sz="900" b="1" i="0" u="none" strike="noStrike" kern="1200" cap="none" spc="0" normalizeH="0" baseline="0" noProof="0" dirty="0">
                <a:ln>
                  <a:noFill/>
                </a:ln>
                <a:solidFill>
                  <a:prstClr val="black"/>
                </a:solidFill>
                <a:effectLst/>
                <a:uLnTx/>
                <a:uFillTx/>
                <a:latin typeface="+mn-lt"/>
                <a:ea typeface="+mn-ea"/>
                <a:cs typeface="+mn-cs"/>
              </a:rPr>
              <a:t> – Other personal fouls – (S38) – 15 yards;</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Continuing with the focus on risk minimization, the committee created a definition for a blindside block. This block involves contact by a blocker against an opponent who, because of physical positioning and focus of concentration, is vulnerable to injury. Unless initiated with open hands, it is a foul for excessive and unnecessary contact when the block is forceful and outside of the free-blocking zone.</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9.4.3A, 9.4.3 COMMENT, 9.4.3W, 9.4.3X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1984135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1128914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24  KICKS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10 . . . </a:t>
            </a:r>
            <a:r>
              <a:rPr kumimoji="0" lang="en-US" sz="900" b="0" i="0" u="none" strike="noStrike" kern="1200" cap="none" spc="0" normalizeH="0" baseline="0" noProof="0" dirty="0">
                <a:ln>
                  <a:noFill/>
                </a:ln>
                <a:solidFill>
                  <a:prstClr val="black"/>
                </a:solidFill>
                <a:effectLst/>
                <a:uLnTx/>
                <a:uFillTx/>
                <a:latin typeface="+mn-lt"/>
                <a:ea typeface="+mn-ea"/>
                <a:cs typeface="+mn-cs"/>
              </a:rPr>
              <a:t>A pop-up kick is a free kick in which the kicker drives the ball immediately into the ground, the ball strikes the ground once and goes into the air in the manner of a ball kicked directly off the tee.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mn-cs"/>
              </a:rPr>
              <a:t>RULE 6 - SECTION 1  THE KICKOFF AND OTHER FREE KICKS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11 . . . </a:t>
            </a:r>
            <a:r>
              <a:rPr kumimoji="0" lang="en-US" sz="900" b="0" i="0" u="none" strike="noStrike" kern="1200" cap="none" spc="0" normalizeH="0" baseline="0" noProof="0" dirty="0">
                <a:ln>
                  <a:noFill/>
                </a:ln>
                <a:solidFill>
                  <a:prstClr val="black"/>
                </a:solidFill>
                <a:effectLst/>
                <a:uLnTx/>
                <a:uFillTx/>
                <a:latin typeface="+mn-lt"/>
                <a:ea typeface="+mn-ea"/>
                <a:cs typeface="+mn-cs"/>
              </a:rPr>
              <a:t>A pop-up kick is illegal.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PENALTY: Arts. 2, 11 – Free-kick infraction – (S7-19) – 5 yards;</a:t>
            </a:r>
            <a:endPar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Continuing with the committee's efforts to minimize risk, a pop-up kickoff has been defined. A pop-up kick is a free kick in which the kicker drives the ball immediately to the ground, the ball strikes the ground once and goes into the air in the manner of a ball kicked directly off the tee. Such kicks will be penalized as a dead-ball free-kick infraction.</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 6.1.11  </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2339549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3 - SECTION 4  STARTING AND STOPPING THE CLOCK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7 . . . </a:t>
            </a:r>
            <a:r>
              <a:rPr kumimoji="0" lang="en-US" sz="900" b="0" i="0" u="none" strike="noStrike" kern="1200" cap="none" spc="0" normalizeH="0" baseline="0" noProof="0" dirty="0">
                <a:ln>
                  <a:noFill/>
                </a:ln>
                <a:solidFill>
                  <a:prstClr val="black"/>
                </a:solidFill>
                <a:effectLst/>
                <a:uLnTx/>
                <a:uFillTx/>
                <a:latin typeface="+mn-lt"/>
                <a:ea typeface="+mn-ea"/>
                <a:cs typeface="+mn-cs"/>
              </a:rPr>
              <a:t>When a penalty is accepted with less than two minutes remaining in either half, the offended team will have the option to start the game clock on the snap.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The committee added an option for the offended team on an accepted penalty inside the last two minutes of either half. The referee continues to have the authority to start or stop the clock if a team attempts to conserve or consume time illegally.</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3.3.3D, 3.3.4A, 3.3.4B, 3.4.2A, 3.4.2B, 3.4.2D, 3.4.6 COMMENT, 3.4.7A, 3.4.7B, 3.4.7C  </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3795240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4 - SECTION 2  DEAD BALL AND END OF THE DOWN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2 . . . </a:t>
            </a:r>
            <a:r>
              <a:rPr kumimoji="0" lang="en-US" sz="900" b="0" i="0" u="none" strike="noStrike" kern="1200" cap="none" spc="0" normalizeH="0" baseline="0" noProof="0" dirty="0">
                <a:ln>
                  <a:noFill/>
                </a:ln>
                <a:solidFill>
                  <a:prstClr val="black"/>
                </a:solidFill>
                <a:effectLst/>
                <a:uLnTx/>
                <a:uFillTx/>
                <a:latin typeface="+mn-lt"/>
                <a:ea typeface="+mn-ea"/>
                <a:cs typeface="+mn-cs"/>
              </a:rPr>
              <a:t>The ball becomes dead and the down is ended: …</a:t>
            </a:r>
            <a:endPar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l.  When a prosthetic limb comes completely off the runner.</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With this change, the ball becomes dead when a prosthetic limb comes completely off the runner.</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6417273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1  BEFORE THE SNAP</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6 . . . </a:t>
            </a:r>
            <a:r>
              <a:rPr kumimoji="0" lang="en-US" sz="900" b="0" i="0" u="none" strike="noStrike" kern="1200" cap="none" spc="0" normalizeH="0" baseline="0" noProof="0" dirty="0">
                <a:ln>
                  <a:noFill/>
                </a:ln>
                <a:solidFill>
                  <a:prstClr val="black"/>
                </a:solidFill>
                <a:effectLst/>
                <a:uLnTx/>
                <a:uFillTx/>
                <a:latin typeface="+mn-lt"/>
                <a:ea typeface="+mn-ea"/>
                <a:cs typeface="+mn-cs"/>
              </a:rPr>
              <a:t>Following the ready-for-play and after the snapper has placed his hand(s) on the ball, encroachment occurs if:</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a.  Any other player breaks the plane of the neutral zone;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b.  A defensive player makes contact with the ball prior to the end of the snap;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c.  A defensive player makes contact with the hand(s) or arm(s) of the snapper prior to the snapper releasing the ball. …</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Defensive players are restricted from contacting the ball or the snapper's hand(s) or arm(s) until the snapper has released the ball.</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42</a:t>
            </a:fld>
            <a:endParaRPr lang="en-US"/>
          </a:p>
        </p:txBody>
      </p:sp>
    </p:spTree>
    <p:extLst>
      <p:ext uri="{BB962C8B-B14F-4D97-AF65-F5344CB8AC3E}">
        <p14:creationId xmlns:p14="http://schemas.microsoft.com/office/powerpoint/2010/main" val="3349452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5  FORWARD-PASS CLASSIFICATION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10 . . . </a:t>
            </a:r>
            <a:r>
              <a:rPr kumimoji="0" lang="en-US" sz="900" b="0" i="0" u="none" strike="noStrike" kern="1200" cap="none" spc="0" normalizeH="0" baseline="0" noProof="0" dirty="0">
                <a:ln>
                  <a:noFill/>
                </a:ln>
                <a:solidFill>
                  <a:prstClr val="black"/>
                </a:solidFill>
                <a:effectLst/>
                <a:uLnTx/>
                <a:uFillTx/>
                <a:latin typeface="+mn-lt"/>
                <a:ea typeface="+mn-ea"/>
                <a:cs typeface="+mn-cs"/>
              </a:rPr>
              <a:t>It is forward-pass interference if any player of A or B who is beyond the neutral zone interferes with an eligible opponent's opportunity to move toward, catch or bat the pass. …</a:t>
            </a:r>
            <a:endPar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This change eliminates the previous foul for non-contact face guarding forward-pass interference.</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1074477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44</a:t>
            </a:fld>
            <a:endParaRPr lang="en-US"/>
          </a:p>
        </p:txBody>
      </p:sp>
    </p:spTree>
    <p:extLst>
      <p:ext uri="{BB962C8B-B14F-4D97-AF65-F5344CB8AC3E}">
        <p14:creationId xmlns:p14="http://schemas.microsoft.com/office/powerpoint/2010/main" val="1126484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Major revisions approved by the NFHS Football Game Officials Manual Committee in January 2018 for the 2018-2019 NFHS Football Game Officials Manual.  See comments on the slide.</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2695305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Major revisions approved by the NFHS Football Game Officials Manual Committee in January 2018 for the 2018-2019 NFHS Football Game Officials Manual.  See comments on the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496924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The NFHS Football Game Officials Manual Committee approved a new football officiating mechanic for the 2017 rule change dealing with the pop-up kicks.  See comments on slide for the specifics on this new football officiating mechanic.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72581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96897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In March 2018, the NFHS Sports Medicine Advisory Committee (SMAC) approved the revised “NFHS Guidelines on Handling Practices and Contests During Lightning or Thunder Disturbances.”  The NFHS SMAC worked with some of the top lightning and thunder experts in the country on the revision of these guidelines.  These revised guidelines can be found in the Appendix in the NFHS Rules Books for those respective sports that have to deal with lightning and thunder.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Please keep in mind, </a:t>
            </a:r>
            <a:r>
              <a:rPr kumimoji="0" lang="en-US" altLang="en-US" sz="9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these guidelines provide a default policy to those responsible or sharing duties for making decisions concerning the suspension and restarting of practices and contests based on the presence of lightning or thunder. The preferred sources from which to request such a policy for your facility would include your state high school activities association and the nearest office of the National Weather Service.</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49</a:t>
            </a:fld>
            <a:endParaRPr lang="en-US"/>
          </a:p>
        </p:txBody>
      </p:sp>
    </p:spTree>
    <p:extLst>
      <p:ext uri="{BB962C8B-B14F-4D97-AF65-F5344CB8AC3E}">
        <p14:creationId xmlns:p14="http://schemas.microsoft.com/office/powerpoint/2010/main" val="3138502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Overview of NFHS Rules Books as E-Books.</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50</a:t>
            </a:fld>
            <a:endParaRPr lang="en-US"/>
          </a:p>
        </p:txBody>
      </p:sp>
    </p:spTree>
    <p:extLst>
      <p:ext uri="{BB962C8B-B14F-4D97-AF65-F5344CB8AC3E}">
        <p14:creationId xmlns:p14="http://schemas.microsoft.com/office/powerpoint/2010/main" val="42601400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813" eaLnBrk="1" hangingPunct="1">
              <a:buFont typeface="Wingdings" panose="05000000000000000000" pitchFamily="2" charset="2"/>
              <a:buChar char="v"/>
            </a:pPr>
            <a:r>
              <a:rPr lang="en-US" altLang="en-US" sz="900" b="1" u="sng" dirty="0">
                <a:latin typeface="+mn-lt"/>
              </a:rPr>
              <a:t>Comment on Slide:</a:t>
            </a:r>
            <a:endParaRPr lang="en-US" altLang="en-US" sz="900" dirty="0">
              <a:latin typeface="+mn-lt"/>
            </a:endParaRPr>
          </a:p>
          <a:p>
            <a:pPr defTabSz="912813" eaLnBrk="1" hangingPunct="1"/>
            <a:endParaRPr lang="en-US" altLang="en-US" sz="900" dirty="0">
              <a:latin typeface="+mn-lt"/>
            </a:endParaRPr>
          </a:p>
          <a:p>
            <a:pPr defTabSz="912813" eaLnBrk="1" hangingPunct="1"/>
            <a:r>
              <a:rPr lang="en-US" altLang="en-US" sz="900" baseline="0" dirty="0">
                <a:latin typeface="+mn-lt"/>
              </a:rPr>
              <a:t>App is free to download</a:t>
            </a:r>
          </a:p>
          <a:p>
            <a:pPr defTabSz="912813" eaLnBrk="1" hangingPunct="1"/>
            <a:r>
              <a:rPr lang="en-US" altLang="en-US" sz="900" baseline="0" dirty="0">
                <a:latin typeface="+mn-lt"/>
              </a:rPr>
              <a:t>Each book subscription is $6.99</a:t>
            </a:r>
          </a:p>
          <a:p>
            <a:pPr defTabSz="912813" eaLnBrk="1" hangingPunct="1"/>
            <a:r>
              <a:rPr lang="en-US" altLang="en-US" sz="900" baseline="0" dirty="0">
                <a:latin typeface="+mn-lt"/>
              </a:rPr>
              <a:t>NFHS Coaches and Officials Association paid members get all books for free</a:t>
            </a:r>
          </a:p>
          <a:p>
            <a:pPr defTabSz="912813" eaLnBrk="1" hangingPunct="1"/>
            <a:r>
              <a:rPr lang="en-US" altLang="en-US" sz="900" baseline="0" dirty="0">
                <a:latin typeface="+mn-lt"/>
              </a:rPr>
              <a:t>100% states members get books for free in sports designated by their state</a:t>
            </a:r>
          </a:p>
          <a:p>
            <a:pPr marL="0" marR="0" lvl="0" indent="0" algn="l" defTabSz="912813" rtl="0" eaLnBrk="1" fontAlgn="base" latinLnBrk="0" hangingPunct="1">
              <a:lnSpc>
                <a:spcPct val="100000"/>
              </a:lnSpc>
              <a:spcBef>
                <a:spcPct val="30000"/>
              </a:spcBef>
              <a:spcAft>
                <a:spcPct val="0"/>
              </a:spcAft>
              <a:buClrTx/>
              <a:buSzTx/>
              <a:buFontTx/>
              <a:buNone/>
              <a:tabLst/>
              <a:defRPr/>
            </a:pPr>
            <a:endParaRPr lang="en-US" sz="900" b="1" dirty="0">
              <a:latin typeface="+mn-lt"/>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lang="en-US" sz="900" b="1" dirty="0">
                <a:latin typeface="+mn-lt"/>
              </a:rPr>
              <a:t>New in 2018 </a:t>
            </a:r>
            <a:r>
              <a:rPr lang="en-US" sz="900" dirty="0">
                <a:latin typeface="+mn-lt"/>
              </a:rPr>
              <a:t>– Rules apps for all NFHS rules books and case books available on iTunes and Google Play. Rules books and case books will be cross-linked. Searchable content.</a:t>
            </a:r>
          </a:p>
          <a:p>
            <a:pPr defTabSz="912813" eaLnBrk="1" hangingPunct="1"/>
            <a:endParaRPr lang="en-US" altLang="en-US" sz="900" baseline="0" dirty="0">
              <a:latin typeface="Arial" panose="020B0604020202020204" pitchFamily="34" charset="0"/>
            </a:endParaRPr>
          </a:p>
          <a:p>
            <a:pPr defTabSz="912813" eaLnBrk="1" hangingPunct="1"/>
            <a:endParaRPr lang="en-US" altLang="en-US" sz="900"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10093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52</a:t>
            </a:fld>
            <a:endParaRPr lang="en-US"/>
          </a:p>
        </p:txBody>
      </p:sp>
    </p:spTree>
    <p:extLst>
      <p:ext uri="{BB962C8B-B14F-4D97-AF65-F5344CB8AC3E}">
        <p14:creationId xmlns:p14="http://schemas.microsoft.com/office/powerpoint/2010/main" val="2460431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591962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7725601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55</a:t>
            </a:fld>
            <a:endParaRPr lang="en-US"/>
          </a:p>
        </p:txBody>
      </p:sp>
    </p:spTree>
    <p:extLst>
      <p:ext uri="{BB962C8B-B14F-4D97-AF65-F5344CB8AC3E}">
        <p14:creationId xmlns:p14="http://schemas.microsoft.com/office/powerpoint/2010/main" val="25647581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900" b="1" i="0" u="sng" strike="noStrike" kern="1200" cap="none" spc="0" normalizeH="0" baseline="0" noProof="0" dirty="0">
                <a:ln>
                  <a:noFill/>
                </a:ln>
                <a:solidFill>
                  <a:prstClr val="black"/>
                </a:solidFill>
                <a:effectLst/>
                <a:uLnTx/>
                <a:uFillTx/>
                <a:latin typeface="+mn-lt"/>
                <a:ea typeface="+mn-ea"/>
                <a:cs typeface="Arial" pitchFamily="34" charset="0"/>
              </a:rPr>
              <a:t>Comment on Slide:</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Arial" pitchFamily="34" charset="0"/>
              </a:rPr>
              <a:t>About:  </a:t>
            </a:r>
            <a:r>
              <a:rPr kumimoji="0" lang="en-US" sz="900" b="0" i="0" u="none" strike="noStrike" kern="1200" cap="none" spc="0" normalizeH="0" baseline="0" noProof="0" dirty="0">
                <a:ln>
                  <a:noFill/>
                </a:ln>
                <a:solidFill>
                  <a:prstClr val="black"/>
                </a:solidFill>
                <a:effectLst/>
                <a:uLnTx/>
                <a:uFillTx/>
                <a:latin typeface="+mn-lt"/>
                <a:ea typeface="+mn-ea"/>
                <a:cs typeface="Arial" pitchFamily="34" charset="0"/>
              </a:rPr>
              <a:t>The NFHS has teamed up with the Centers for Disease Control and Prevention (CDC) to educate coaches, officials, parents and students on the importance of proper concussion recognition and management in high school sports. This free course highlights the impact of sports-related concussion on athletes, teaches how to recognize a suspected concussion, and provides protocols to manage a suspected concussion with steps to help players return to play safely after a concussion.  Each state's requirements for concussion management are included as part of the course.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Arial"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www.nfhslearn.com</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2563745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Wingdings" panose="05000000000000000000" pitchFamily="2" charset="2"/>
              <a:buChar char="v"/>
              <a:defRPr/>
            </a:pPr>
            <a:r>
              <a:rPr lang="en-US" sz="900" b="1" u="sng" dirty="0">
                <a:latin typeface="+mn-lt"/>
                <a:cs typeface="Arial" panose="020B0604020202020204" pitchFamily="34" charset="0"/>
              </a:rPr>
              <a:t>Comment on Slide:</a:t>
            </a:r>
            <a:endParaRPr lang="en-US" sz="900" dirty="0">
              <a:latin typeface="+mn-lt"/>
              <a:cs typeface="Arial" panose="020B0604020202020204" pitchFamily="34" charset="0"/>
            </a:endParaRPr>
          </a:p>
          <a:p>
            <a:pPr>
              <a:buFont typeface="Wingdings" pitchFamily="2" charset="2"/>
              <a:buNone/>
              <a:defRPr/>
            </a:pPr>
            <a:endParaRPr lang="en-US" sz="900" dirty="0">
              <a:latin typeface="+mn-lt"/>
              <a:ea typeface="MS PGothic" pitchFamily="34" charset="-128"/>
              <a:cs typeface="Arial" panose="020B0604020202020204" pitchFamily="34" charset="0"/>
            </a:endParaRPr>
          </a:p>
          <a:p>
            <a:pPr>
              <a:buFont typeface="Wingdings" pitchFamily="2" charset="2"/>
              <a:buNone/>
              <a:defRPr/>
            </a:pPr>
            <a:r>
              <a:rPr lang="en-US" sz="900" dirty="0">
                <a:latin typeface="+mn-lt"/>
                <a:ea typeface="MS PGothic" pitchFamily="34" charset="-128"/>
                <a:cs typeface="Arial" panose="020B0604020202020204" pitchFamily="34" charset="0"/>
              </a:rPr>
              <a:t>The “NFHS Suggested Guidelines for Management of Concussion” is in the Appendix in all of the 2018-19 NFHS Rules Books and was developed by the NFHS Sports Medicine Advisory Committee (SMAC).</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1040706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900" b="1" i="0" u="sng" strike="noStrike" kern="1200" cap="none" spc="0" normalizeH="0" baseline="0" noProof="0" dirty="0">
                <a:ln>
                  <a:noFill/>
                </a:ln>
                <a:solidFill>
                  <a:prstClr val="black"/>
                </a:solidFill>
                <a:effectLst/>
                <a:uLnTx/>
                <a:uFillTx/>
                <a:latin typeface="+mn-lt"/>
                <a:ea typeface="+mn-ea"/>
                <a:cs typeface="Arial" pitchFamily="34" charset="0"/>
              </a:rPr>
              <a:t>Comment on Slide:</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About:  </a:t>
            </a:r>
            <a:r>
              <a:rPr kumimoji="0" lang="en-US" sz="900" b="0" i="0" u="none" strike="noStrike" kern="1200" cap="none" spc="0" normalizeH="0" baseline="0" noProof="0" dirty="0">
                <a:ln>
                  <a:noFill/>
                </a:ln>
                <a:solidFill>
                  <a:prstClr val="black"/>
                </a:solidFill>
                <a:effectLst/>
                <a:uLnTx/>
                <a:uFillTx/>
                <a:latin typeface="+mn-lt"/>
                <a:ea typeface="+mn-ea"/>
                <a:cs typeface="+mn-cs"/>
              </a:rPr>
              <a:t>Sudden Cardiac Arrest is the number one cause of death in student-athletes during exercise across the United States. Caused by a structural or electrical problem associated with the heart, Sudden Cardiac Arrest happens when the heart unexpectedly stops beating and pumping blood. With content developed by Simon’s Fund, this free course will help you learn and recognize the warning signs and symptoms of Sudden Cardiac Arrest. Also included are tips for what to do in the critical moments after an individual suddenly collapses in order to save their life.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www.nfhslearn.com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9193029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900" b="1" i="0" u="sng" strike="noStrike" kern="1200" cap="none" spc="0" normalizeH="0" baseline="0" noProof="0" dirty="0">
                <a:ln>
                  <a:noFill/>
                </a:ln>
                <a:solidFill>
                  <a:prstClr val="black"/>
                </a:solidFill>
                <a:effectLst/>
                <a:uLnTx/>
                <a:uFillTx/>
                <a:latin typeface="+mn-lt"/>
                <a:ea typeface="+mn-ea"/>
                <a:cs typeface="Arial" pitchFamily="34" charset="0"/>
              </a:rPr>
              <a:t>Comment on Slide:</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Arial" pitchFamily="34" charset="0"/>
              </a:rPr>
              <a:t>About: </a:t>
            </a:r>
            <a:r>
              <a:rPr kumimoji="0" lang="en-US" sz="900" b="0" i="0" u="none" strike="noStrike" kern="1200" cap="none" spc="0" normalizeH="0" baseline="0" noProof="0" dirty="0">
                <a:ln>
                  <a:noFill/>
                </a:ln>
                <a:solidFill>
                  <a:prstClr val="black"/>
                </a:solidFill>
                <a:effectLst/>
                <a:uLnTx/>
                <a:uFillTx/>
                <a:latin typeface="+mn-lt"/>
                <a:ea typeface="+mn-ea"/>
                <a:cs typeface="Arial" pitchFamily="34" charset="0"/>
              </a:rPr>
              <a:t> Exertional heat stroke is the leading cause of preventable death in high school athletics. Exertional heat stroke also results in thousands of emergency room visits and hospitalizations throughout the nation each year. This free course from the NFHS is designed to give you the critical information you need to minimize the risk of exertional heat stroke among your athletes.  The course presents seven fundamentals, which when followed, will minimize heat related illnesses of the students who participate.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Arial"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www.nfhslearn.com</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105878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60</a:t>
            </a:fld>
            <a:endParaRPr lang="en-US"/>
          </a:p>
        </p:txBody>
      </p:sp>
    </p:spTree>
    <p:extLst>
      <p:ext uri="{BB962C8B-B14F-4D97-AF65-F5344CB8AC3E}">
        <p14:creationId xmlns:p14="http://schemas.microsoft.com/office/powerpoint/2010/main" val="1201700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364D1C-EB84-D04A-80D2-9CD8143EF898}"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0965844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625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latin typeface="Calibri" charset="0"/>
            </a:endParaRPr>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456292D-E940-994F-A5C9-531715D8279B}"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4696287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E936D14-1CD7-CD44-AC45-069E719D02DB}"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4343245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0FF69B-72D3-2A4B-905A-62E806314E22}"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2831689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CEF8F22-9408-984C-9382-5905198BF4CB}"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531195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11118A-5E55-8045-8AE1-7F2B2ADCCA7F}"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44841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11118A-5E55-8045-8AE1-7F2B2ADCCA7F}"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1560333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5C01FFF-F091-9E46-89EA-E16DF4A86173}"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8075652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C8A47EE-D856-1043-9B61-9537AD2D41CF}"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5429780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E845FB6-690D-5245-8898-4CE07640F889}" type="slidenum">
              <a:rPr kumimoji="0" lang="en-US" sz="13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3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963744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61459D58-EEA6-48E2-97C0-65608987857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13" y="-10895"/>
            <a:ext cx="9147513" cy="4427319"/>
          </a:xfrm>
          <a:prstGeom prst="rect">
            <a:avLst/>
          </a:prstGeom>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81B26E61-459D-46FE-BC0D-785B1E86E59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1708315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1F1157-AD86-4FF5-8BD5-035639DCAB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4389120"/>
          </a:xfrm>
          <a:prstGeom prst="rect">
            <a:avLst/>
          </a:prstGeom>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4082DF34-D278-49CB-BB4E-39070CC0648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6/27/2018</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9" name="Picture 8" descr="A close up of a logo&#10;&#10;Description generated with very high confidence">
            <a:extLst>
              <a:ext uri="{FF2B5EF4-FFF2-40B4-BE49-F238E27FC236}">
                <a16:creationId xmlns:a16="http://schemas.microsoft.com/office/drawing/2014/main" id="{9B5A4B23-B8E6-415F-B4A6-D2A1FFE591E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578671" y="4601273"/>
            <a:ext cx="1360379" cy="1297975"/>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5750EE-857D-42F6-9396-B3FD4992C074}"/>
              </a:ext>
            </a:extLst>
          </p:cNvPr>
          <p:cNvPicPr>
            <a:picLocks noChangeAspect="1"/>
          </p:cNvPicPr>
          <p:nvPr userDrawn="1"/>
        </p:nvPicPr>
        <p:blipFill>
          <a:blip r:embed="rId2"/>
          <a:stretch>
            <a:fillRect/>
          </a:stretch>
        </p:blipFill>
        <p:spPr>
          <a:xfrm>
            <a:off x="0" y="0"/>
            <a:ext cx="9144000" cy="4389119"/>
          </a:xfrm>
          <a:prstGeom prst="rect">
            <a:avLst/>
          </a:prstGeom>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58C97905-9B8D-4C68-9380-8263285B9F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578671" y="4601273"/>
            <a:ext cx="1360379" cy="129797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10" name="Picture 1" descr="Slide18.png"/>
          <p:cNvPicPr>
            <a:picLocks noChangeAspect="1"/>
          </p:cNvPicPr>
          <p:nvPr userDrawn="1"/>
        </p:nvPicPr>
        <p:blipFill>
          <a:blip r:embed="rId2" cstate="print">
            <a:extLst>
              <a:ext uri="{28A0092B-C50C-407E-A947-70E740481C1C}">
                <a14:useLocalDpi xmlns:a14="http://schemas.microsoft.com/office/drawing/2010/main" val="0"/>
              </a:ext>
            </a:extLst>
          </a:blip>
          <a:srcRect t="6187" b="19963"/>
          <a:stretch>
            <a:fillRect/>
          </a:stretch>
        </p:blipFill>
        <p:spPr bwMode="auto">
          <a:xfrm>
            <a:off x="0" y="-7938"/>
            <a:ext cx="9144000" cy="578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A2CC2CAE-DE81-49BE-AAB5-4C2C1F2C07E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578671" y="4601273"/>
            <a:ext cx="1360379" cy="1297975"/>
          </a:xfrm>
          <a:prstGeom prst="rect">
            <a:avLst/>
          </a:prstGeom>
        </p:spPr>
      </p:pic>
    </p:spTree>
    <p:extLst>
      <p:ext uri="{BB962C8B-B14F-4D97-AF65-F5344CB8AC3E}">
        <p14:creationId xmlns:p14="http://schemas.microsoft.com/office/powerpoint/2010/main" val="211956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6/27/2018</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55CCD98A-4723-46FC-B961-58C04C53F94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2126465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13" y="-10895"/>
            <a:ext cx="9147513" cy="4427319"/>
          </a:xfrm>
          <a:prstGeom prst="rect">
            <a:avLst/>
          </a:prstGeom>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7D30FAEF-5614-4109-98F1-4E003B4F1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35854767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BC316C55-C57D-4867-8F99-F0C72879A7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2635794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6/27/2018</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2426709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2435726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285458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418320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4195939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36902478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9" name="Picture 8" descr="A close up of a logo&#10;&#10;Description generated with very high confidence">
            <a:extLst>
              <a:ext uri="{FF2B5EF4-FFF2-40B4-BE49-F238E27FC236}">
                <a16:creationId xmlns:a16="http://schemas.microsoft.com/office/drawing/2014/main" id="{E6C8B064-F85C-49CE-9BF8-0EF19673E07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extLst>
      <p:ext uri="{BB962C8B-B14F-4D97-AF65-F5344CB8AC3E}">
        <p14:creationId xmlns:p14="http://schemas.microsoft.com/office/powerpoint/2010/main" val="42620301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2" cstate="print"/>
          <a:srcRect/>
          <a:stretch>
            <a:fillRect/>
          </a:stretch>
        </p:blipFill>
        <p:spPr bwMode="auto">
          <a:xfrm>
            <a:off x="0" y="0"/>
            <a:ext cx="9144000" cy="4412202"/>
          </a:xfrm>
          <a:prstGeom prst="rect">
            <a:avLst/>
          </a:prstGeom>
          <a:noFill/>
          <a:ln w="9525">
            <a:noFill/>
            <a:miter lim="800000"/>
            <a:headEnd/>
            <a:tailEnd/>
          </a:ln>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24CA4959-7F34-425B-A262-D5C07107FC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extLst>
      <p:ext uri="{BB962C8B-B14F-4D97-AF65-F5344CB8AC3E}">
        <p14:creationId xmlns:p14="http://schemas.microsoft.com/office/powerpoint/2010/main" val="2242465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10" name="Picture 1" descr="Slide18.png"/>
          <p:cNvPicPr>
            <a:picLocks noChangeAspect="1"/>
          </p:cNvPicPr>
          <p:nvPr userDrawn="1"/>
        </p:nvPicPr>
        <p:blipFill>
          <a:blip r:embed="rId2" cstate="print">
            <a:extLst>
              <a:ext uri="{28A0092B-C50C-407E-A947-70E740481C1C}">
                <a14:useLocalDpi xmlns:a14="http://schemas.microsoft.com/office/drawing/2010/main" val="0"/>
              </a:ext>
            </a:extLst>
          </a:blip>
          <a:srcRect t="6187" b="19963"/>
          <a:stretch>
            <a:fillRect/>
          </a:stretch>
        </p:blipFill>
        <p:spPr bwMode="auto">
          <a:xfrm>
            <a:off x="0" y="-7938"/>
            <a:ext cx="9144000" cy="578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1C670240-B3A8-41B2-9AA7-02770FD50CE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extLst>
      <p:ext uri="{BB962C8B-B14F-4D97-AF65-F5344CB8AC3E}">
        <p14:creationId xmlns:p14="http://schemas.microsoft.com/office/powerpoint/2010/main" val="815284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6/27/2018</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23759331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81093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2" name="Picture 11" descr="A close up of a logo&#10;&#10;Description generated with very high confidence">
            <a:extLst>
              <a:ext uri="{FF2B5EF4-FFF2-40B4-BE49-F238E27FC236}">
                <a16:creationId xmlns:a16="http://schemas.microsoft.com/office/drawing/2014/main" id="{378BBD5B-B149-4937-8225-65AB65437D4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71529" y="4908056"/>
            <a:ext cx="1360379" cy="1297975"/>
          </a:xfrm>
          <a:prstGeom prst="rect">
            <a:avLst/>
          </a:prstGeom>
        </p:spPr>
      </p:pic>
    </p:spTree>
    <p:extLst>
      <p:ext uri="{BB962C8B-B14F-4D97-AF65-F5344CB8AC3E}">
        <p14:creationId xmlns:p14="http://schemas.microsoft.com/office/powerpoint/2010/main" val="2612324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13" y="-10895"/>
            <a:ext cx="9147513" cy="4427319"/>
          </a:xfrm>
          <a:prstGeom prst="rect">
            <a:avLst/>
          </a:prstGeom>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3D7947B2-C074-4CE6-9D4D-6078D556F52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71529" y="4908056"/>
            <a:ext cx="1360379" cy="1297975"/>
          </a:xfrm>
          <a:prstGeom prst="rect">
            <a:avLst/>
          </a:prstGeom>
        </p:spPr>
      </p:pic>
    </p:spTree>
    <p:extLst>
      <p:ext uri="{BB962C8B-B14F-4D97-AF65-F5344CB8AC3E}">
        <p14:creationId xmlns:p14="http://schemas.microsoft.com/office/powerpoint/2010/main" val="40837541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F863825E-38A4-4ED2-B1C4-C9834A05F13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22" t="32608" r="36425" b="33617"/>
          <a:stretch/>
        </p:blipFill>
        <p:spPr>
          <a:xfrm>
            <a:off x="371529" y="4908056"/>
            <a:ext cx="1360379" cy="1297975"/>
          </a:xfrm>
          <a:prstGeom prst="rect">
            <a:avLst/>
          </a:prstGeom>
        </p:spPr>
      </p:pic>
    </p:spTree>
    <p:extLst>
      <p:ext uri="{BB962C8B-B14F-4D97-AF65-F5344CB8AC3E}">
        <p14:creationId xmlns:p14="http://schemas.microsoft.com/office/powerpoint/2010/main" val="1562246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6/27/2018</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857115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41317696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3899632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1558895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32662926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9341776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9" name="Picture 8" descr="A close up of a logo&#10;&#10;Description generated with very high confidence">
            <a:extLst>
              <a:ext uri="{FF2B5EF4-FFF2-40B4-BE49-F238E27FC236}">
                <a16:creationId xmlns:a16="http://schemas.microsoft.com/office/drawing/2014/main" id="{CCA4A81A-EDF9-4FC6-B1B9-7BB2860B91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508297" y="4524376"/>
            <a:ext cx="1360379" cy="1297975"/>
          </a:xfrm>
          <a:prstGeom prst="rect">
            <a:avLst/>
          </a:prstGeom>
        </p:spPr>
      </p:pic>
    </p:spTree>
    <p:extLst>
      <p:ext uri="{BB962C8B-B14F-4D97-AF65-F5344CB8AC3E}">
        <p14:creationId xmlns:p14="http://schemas.microsoft.com/office/powerpoint/2010/main" val="10673769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2" cstate="print"/>
          <a:srcRect/>
          <a:stretch>
            <a:fillRect/>
          </a:stretch>
        </p:blipFill>
        <p:spPr bwMode="auto">
          <a:xfrm>
            <a:off x="0" y="0"/>
            <a:ext cx="9144000" cy="4412202"/>
          </a:xfrm>
          <a:prstGeom prst="rect">
            <a:avLst/>
          </a:prstGeom>
          <a:noFill/>
          <a:ln w="9525">
            <a:noFill/>
            <a:miter lim="800000"/>
            <a:headEnd/>
            <a:tailEnd/>
          </a:ln>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BE14FD2F-3254-40E1-9EC5-CF752F4260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508297" y="4524376"/>
            <a:ext cx="1360379" cy="1297975"/>
          </a:xfrm>
          <a:prstGeom prst="rect">
            <a:avLst/>
          </a:prstGeom>
        </p:spPr>
      </p:pic>
    </p:spTree>
    <p:extLst>
      <p:ext uri="{BB962C8B-B14F-4D97-AF65-F5344CB8AC3E}">
        <p14:creationId xmlns:p14="http://schemas.microsoft.com/office/powerpoint/2010/main" val="7331262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10" name="Picture 1" descr="Slide18.png"/>
          <p:cNvPicPr>
            <a:picLocks noChangeAspect="1"/>
          </p:cNvPicPr>
          <p:nvPr userDrawn="1"/>
        </p:nvPicPr>
        <p:blipFill>
          <a:blip r:embed="rId2" cstate="print">
            <a:extLst>
              <a:ext uri="{28A0092B-C50C-407E-A947-70E740481C1C}">
                <a14:useLocalDpi xmlns:a14="http://schemas.microsoft.com/office/drawing/2010/main" val="0"/>
              </a:ext>
            </a:extLst>
          </a:blip>
          <a:srcRect t="6187" b="19963"/>
          <a:stretch>
            <a:fillRect/>
          </a:stretch>
        </p:blipFill>
        <p:spPr bwMode="auto">
          <a:xfrm>
            <a:off x="0" y="-7938"/>
            <a:ext cx="9144000" cy="578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EB9B7AFE-FB89-4649-B5CA-2A981BB7D77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508297" y="4524376"/>
            <a:ext cx="1360379" cy="1297975"/>
          </a:xfrm>
          <a:prstGeom prst="rect">
            <a:avLst/>
          </a:prstGeom>
        </p:spPr>
      </p:pic>
    </p:spTree>
    <p:extLst>
      <p:ext uri="{BB962C8B-B14F-4D97-AF65-F5344CB8AC3E}">
        <p14:creationId xmlns:p14="http://schemas.microsoft.com/office/powerpoint/2010/main" val="12695049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6/27/2018</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14454469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5623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userDrawn="1"/>
        </p:nvPicPr>
        <p:blipFill>
          <a:blip r:embed="rId3" cstate="print"/>
          <a:srcRect/>
          <a:stretch>
            <a:fillRect/>
          </a:stretch>
        </p:blipFill>
        <p:spPr bwMode="auto">
          <a:xfrm>
            <a:off x="671513" y="5002213"/>
            <a:ext cx="760412" cy="1109662"/>
          </a:xfrm>
          <a:prstGeom prst="rect">
            <a:avLst/>
          </a:prstGeom>
          <a:noFill/>
          <a:ln w="9525">
            <a:noFill/>
            <a:miter lim="800000"/>
            <a:headEnd/>
            <a:tailEnd/>
          </a:ln>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606767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userDrawn="1"/>
        </p:nvPicPr>
        <p:blipFill>
          <a:blip r:embed="rId2" cstate="print"/>
          <a:srcRect/>
          <a:stretch>
            <a:fillRect/>
          </a:stretch>
        </p:blipFill>
        <p:spPr bwMode="auto">
          <a:xfrm>
            <a:off x="671513" y="5002213"/>
            <a:ext cx="760412" cy="1109662"/>
          </a:xfrm>
          <a:prstGeom prst="rect">
            <a:avLst/>
          </a:prstGeom>
          <a:noFill/>
          <a:ln w="9525">
            <a:noFill/>
            <a:miter lim="800000"/>
            <a:headEnd/>
            <a:tailEnd/>
          </a:ln>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6796498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6/27/2018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16119431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26100647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21764104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8118419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20282572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34319143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20" descr="NFHS-Small-Logo-CMYK_W.png"/>
          <p:cNvPicPr>
            <a:picLocks noChangeAspect="1"/>
          </p:cNvPicPr>
          <p:nvPr userDrawn="1"/>
        </p:nvPicPr>
        <p:blipFill>
          <a:blip r:embed="rId2" cstate="print"/>
          <a:srcRect/>
          <a:stretch>
            <a:fillRect/>
          </a:stretch>
        </p:blipFill>
        <p:spPr bwMode="auto">
          <a:xfrm>
            <a:off x="7737475" y="4649788"/>
            <a:ext cx="762000" cy="1112837"/>
          </a:xfrm>
          <a:prstGeom prst="rect">
            <a:avLst/>
          </a:prstGeom>
          <a:noFill/>
          <a:ln w="9525">
            <a:noFill/>
            <a:miter lim="800000"/>
            <a:headEnd/>
            <a:tailEnd/>
          </a:ln>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393349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6/27/2018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dirty="0"/>
          </a:p>
        </p:txBody>
      </p:sp>
    </p:spTree>
    <p:extLst>
      <p:ext uri="{BB962C8B-B14F-4D97-AF65-F5344CB8AC3E}">
        <p14:creationId xmlns:p14="http://schemas.microsoft.com/office/powerpoint/2010/main" val="16543748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7047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AA8EE64D-CD91-4008-AA6C-0C2E9B2C046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37684985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92CCC924-CDAB-4AB8-A11B-FB529D98DB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42914304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6/27/2018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22876638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8958834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34420853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41793734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2810539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6/27/2018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18762095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logo&#10;&#10;Description generated with very high confidence">
            <a:extLst>
              <a:ext uri="{FF2B5EF4-FFF2-40B4-BE49-F238E27FC236}">
                <a16:creationId xmlns:a16="http://schemas.microsoft.com/office/drawing/2014/main" id="{E35BD2C1-000D-4603-AE95-E760FDE10C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extLst>
      <p:ext uri="{BB962C8B-B14F-4D97-AF65-F5344CB8AC3E}">
        <p14:creationId xmlns:p14="http://schemas.microsoft.com/office/powerpoint/2010/main" val="2452908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6/27/2018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dirty="0"/>
          </a:p>
        </p:txBody>
      </p:sp>
    </p:spTree>
    <p:extLst>
      <p:ext uri="{BB962C8B-B14F-4D97-AF65-F5344CB8AC3E}">
        <p14:creationId xmlns:p14="http://schemas.microsoft.com/office/powerpoint/2010/main" val="41572226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2691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144000" cy="44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a:spLocks noChangeArrowheads="1"/>
          </p:cNvSpPr>
          <p:nvPr userDrawn="1"/>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r>
              <a:rPr lang="en-US" altLang="en-US" dirty="0">
                <a:solidFill>
                  <a:schemeClr val="bg1"/>
                </a:solidFill>
                <a:latin typeface="Calibri" pitchFamily="34" charset="0"/>
              </a:rPr>
              <a:t>Take Part. Get Set For Life.®</a:t>
            </a:r>
          </a:p>
        </p:txBody>
      </p:sp>
      <p:sp>
        <p:nvSpPr>
          <p:cNvPr id="9" name="TextBox 8"/>
          <p:cNvSpPr txBox="1">
            <a:spLocks noChangeArrowheads="1"/>
          </p:cNvSpPr>
          <p:nvPr userDrawn="1"/>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1000">
                <a:solidFill>
                  <a:srgbClr val="003798"/>
                </a:solidFill>
                <a:latin typeface="Calibri" pitchFamily="34" charset="0"/>
              </a:rPr>
              <a:t>National Federation of State </a:t>
            </a:r>
          </a:p>
          <a:p>
            <a:pPr algn="ctr" eaLnBrk="1" hangingPunct="1">
              <a:defRPr/>
            </a:pPr>
            <a:r>
              <a:rPr lang="en-US" altLang="en-US" sz="1000">
                <a:solidFill>
                  <a:srgbClr val="003798"/>
                </a:solidFill>
                <a:latin typeface="Calibri" pitchFamily="34"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8B8D2298-A3C4-457B-83F5-98129E8BB9B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3638632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p:cNvSpPr txBox="1">
            <a:spLocks noChangeArrowheads="1"/>
          </p:cNvSpPr>
          <p:nvPr userDrawn="1"/>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r>
              <a:rPr lang="en-US" altLang="en-US" dirty="0">
                <a:solidFill>
                  <a:schemeClr val="bg1"/>
                </a:solidFill>
                <a:latin typeface="Calibri" pitchFamily="34" charset="0"/>
              </a:rPr>
              <a:t>Take Part. Get Set For Life.®</a:t>
            </a:r>
          </a:p>
        </p:txBody>
      </p:sp>
      <p:sp>
        <p:nvSpPr>
          <p:cNvPr id="8" name="TextBox 7"/>
          <p:cNvSpPr txBox="1">
            <a:spLocks noChangeArrowheads="1"/>
          </p:cNvSpPr>
          <p:nvPr userDrawn="1"/>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1000">
                <a:solidFill>
                  <a:srgbClr val="003798"/>
                </a:solidFill>
                <a:latin typeface="Calibri" pitchFamily="34" charset="0"/>
              </a:rPr>
              <a:t>National Federation of State </a:t>
            </a:r>
          </a:p>
          <a:p>
            <a:pPr algn="ctr" eaLnBrk="1" hangingPunct="1">
              <a:defRPr/>
            </a:pPr>
            <a:r>
              <a:rPr lang="en-US" altLang="en-US" sz="1000">
                <a:solidFill>
                  <a:srgbClr val="003798"/>
                </a:solidFill>
                <a:latin typeface="Calibri" pitchFamily="34"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close up of a logo&#10;&#10;Description generated with very high confidence">
            <a:extLst>
              <a:ext uri="{FF2B5EF4-FFF2-40B4-BE49-F238E27FC236}">
                <a16:creationId xmlns:a16="http://schemas.microsoft.com/office/drawing/2014/main" id="{D446C9AF-121A-495E-8C4A-1DFD077F0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extLst>
      <p:ext uri="{BB962C8B-B14F-4D97-AF65-F5344CB8AC3E}">
        <p14:creationId xmlns:p14="http://schemas.microsoft.com/office/powerpoint/2010/main" val="2119378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CBE9A6C-4E8C-41E6-A745-C2EF4A45D196}" type="datetime1">
              <a:rPr lang="en-US"/>
              <a:pPr>
                <a:defRPr/>
              </a:pPr>
              <a:t>6/27/2018</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610A448E-7A6B-4FC6-8A0C-9BF7875EC889}" type="slidenum">
              <a:rPr lang="en-US" altLang="en-US"/>
              <a:pPr>
                <a:defRPr/>
              </a:pPr>
              <a:t>‹#›</a:t>
            </a:fld>
            <a:endParaRPr lang="en-US" altLang="en-US"/>
          </a:p>
        </p:txBody>
      </p:sp>
    </p:spTree>
    <p:extLst>
      <p:ext uri="{BB962C8B-B14F-4D97-AF65-F5344CB8AC3E}">
        <p14:creationId xmlns:p14="http://schemas.microsoft.com/office/powerpoint/2010/main" val="26274180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2000">
                <a:solidFill>
                  <a:schemeClr val="bg1"/>
                </a:solidFill>
                <a:latin typeface="Calibri"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9B1FA0E-F982-4EF5-BD16-01A0A0B27D13}" type="datetime1">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9B772C65-0227-40A8-B5B9-0EA128DCE81C}" type="slidenum">
              <a:rPr lang="en-US" altLang="en-US"/>
              <a:pPr>
                <a:defRPr/>
              </a:pPr>
              <a:t>‹#›</a:t>
            </a:fld>
            <a:endParaRPr lang="en-US" altLang="en-US"/>
          </a:p>
        </p:txBody>
      </p:sp>
    </p:spTree>
    <p:extLst>
      <p:ext uri="{BB962C8B-B14F-4D97-AF65-F5344CB8AC3E}">
        <p14:creationId xmlns:p14="http://schemas.microsoft.com/office/powerpoint/2010/main" val="29114128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2000">
                <a:solidFill>
                  <a:schemeClr val="bg1"/>
                </a:solidFill>
                <a:latin typeface="Calibri"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DE1896C-6AE3-49BF-A792-6F60E3CD4F61}" type="datetime1">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A055710F-DA1A-4839-AE81-B57641865C49}" type="slidenum">
              <a:rPr lang="en-US" altLang="en-US"/>
              <a:pPr>
                <a:defRPr/>
              </a:pPr>
              <a:t>‹#›</a:t>
            </a:fld>
            <a:endParaRPr lang="en-US" altLang="en-US"/>
          </a:p>
        </p:txBody>
      </p:sp>
    </p:spTree>
    <p:extLst>
      <p:ext uri="{BB962C8B-B14F-4D97-AF65-F5344CB8AC3E}">
        <p14:creationId xmlns:p14="http://schemas.microsoft.com/office/powerpoint/2010/main" val="31628177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2000">
                <a:solidFill>
                  <a:schemeClr val="bg1"/>
                </a:solidFill>
                <a:latin typeface="Calibri"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FBE80E4-6B71-4F52-BA04-E6BA18D1F93F}" type="datetime1">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7BB7AB5F-8E1D-4C7B-B39E-173384E7B0A1}" type="slidenum">
              <a:rPr lang="en-US" altLang="en-US"/>
              <a:pPr>
                <a:defRPr/>
              </a:pPr>
              <a:t>‹#›</a:t>
            </a:fld>
            <a:endParaRPr lang="en-US" altLang="en-US"/>
          </a:p>
        </p:txBody>
      </p:sp>
    </p:spTree>
    <p:extLst>
      <p:ext uri="{BB962C8B-B14F-4D97-AF65-F5344CB8AC3E}">
        <p14:creationId xmlns:p14="http://schemas.microsoft.com/office/powerpoint/2010/main" val="23298023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2000">
                <a:solidFill>
                  <a:schemeClr val="bg1"/>
                </a:solidFill>
                <a:latin typeface="Calibri"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1088381-0193-4905-9C70-97A4F9324BA8}" type="datetime1">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DDFF1F57-20C3-40BC-9811-33766837C36F}" type="slidenum">
              <a:rPr lang="en-US" altLang="en-US"/>
              <a:pPr>
                <a:defRPr/>
              </a:pPr>
              <a:t>‹#›</a:t>
            </a:fld>
            <a:endParaRPr lang="en-US" altLang="en-US"/>
          </a:p>
        </p:txBody>
      </p:sp>
    </p:spTree>
    <p:extLst>
      <p:ext uri="{BB962C8B-B14F-4D97-AF65-F5344CB8AC3E}">
        <p14:creationId xmlns:p14="http://schemas.microsoft.com/office/powerpoint/2010/main" val="19771051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2000">
                <a:solidFill>
                  <a:schemeClr val="bg1"/>
                </a:solidFill>
                <a:latin typeface="Calibri"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647D487-BBA3-4B87-8F96-19CF202F46CB}" type="datetime1">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EC725BA7-7D5D-4143-BE34-380360ACDCD4}" type="slidenum">
              <a:rPr lang="en-US" altLang="en-US"/>
              <a:pPr>
                <a:defRPr/>
              </a:pPr>
              <a:t>‹#›</a:t>
            </a:fld>
            <a:endParaRPr lang="en-US" altLang="en-US"/>
          </a:p>
        </p:txBody>
      </p:sp>
    </p:spTree>
    <p:extLst>
      <p:ext uri="{BB962C8B-B14F-4D97-AF65-F5344CB8AC3E}">
        <p14:creationId xmlns:p14="http://schemas.microsoft.com/office/powerpoint/2010/main" val="31708824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7" name="Picture 6" descr="A close up of a logo&#10;&#10;Description generated with very high confidence">
            <a:extLst>
              <a:ext uri="{FF2B5EF4-FFF2-40B4-BE49-F238E27FC236}">
                <a16:creationId xmlns:a16="http://schemas.microsoft.com/office/drawing/2014/main" id="{36A3AE8B-F516-468B-9634-FF28089D09A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extLst>
      <p:ext uri="{BB962C8B-B14F-4D97-AF65-F5344CB8AC3E}">
        <p14:creationId xmlns:p14="http://schemas.microsoft.com/office/powerpoint/2010/main" val="37313216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0A1C20-BCC7-489E-898B-BD97C4EE883F}" type="datetime1">
              <a:rPr lang="en-US"/>
              <a:pPr>
                <a:defRPr/>
              </a:pPr>
              <a:t>6/27/2018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F959F5C7-82B5-4F34-9B30-68AAC8BBCC4D}" type="slidenum">
              <a:rPr lang="en-US" altLang="en-US"/>
              <a:pPr>
                <a:defRPr/>
              </a:pPr>
              <a:t>‹#›</a:t>
            </a:fld>
            <a:endParaRPr lang="en-US" altLang="en-US"/>
          </a:p>
        </p:txBody>
      </p:sp>
    </p:spTree>
    <p:extLst>
      <p:ext uri="{BB962C8B-B14F-4D97-AF65-F5344CB8AC3E}">
        <p14:creationId xmlns:p14="http://schemas.microsoft.com/office/powerpoint/2010/main" val="32489310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3823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236538" y="169863"/>
            <a:ext cx="8639175" cy="1247775"/>
          </a:xfrm>
        </p:spPr>
        <p:txBody>
          <a:bodyPr/>
          <a:lstStyle/>
          <a:p>
            <a:r>
              <a:rPr lang="en-US"/>
              <a:t>Click to edit Master title style</a:t>
            </a:r>
          </a:p>
        </p:txBody>
      </p:sp>
      <p:sp>
        <p:nvSpPr>
          <p:cNvPr id="3" name="Content Placeholder 2"/>
          <p:cNvSpPr>
            <a:spLocks noGrp="1"/>
          </p:cNvSpPr>
          <p:nvPr>
            <p:ph sz="half" idx="1"/>
          </p:nvPr>
        </p:nvSpPr>
        <p:spPr>
          <a:xfrm>
            <a:off x="1139825" y="1431925"/>
            <a:ext cx="7735888" cy="2511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39825" y="4095750"/>
            <a:ext cx="7735888" cy="2513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sldNum" sz="quarter" idx="10"/>
          </p:nvPr>
        </p:nvSpPr>
        <p:spPr/>
        <p:txBody>
          <a:bodyPr/>
          <a:lstStyle>
            <a:lvl1pPr>
              <a:defRPr/>
            </a:lvl1pPr>
          </a:lstStyle>
          <a:p>
            <a:pPr>
              <a:defRPr/>
            </a:pPr>
            <a:r>
              <a:rPr lang="en-US" altLang="en-US"/>
              <a:t>| </a:t>
            </a:r>
            <a:fld id="{61324554-7944-4151-ADD1-B16C982C46AD}" type="slidenum">
              <a:rPr lang="en-US" altLang="en-US" smtClean="0"/>
              <a:pPr>
                <a:defRPr/>
              </a:pPr>
              <a:t>‹#›</a:t>
            </a:fld>
            <a:r>
              <a:rPr lang="en-US" altLang="en-US"/>
              <a:t> |</a:t>
            </a:r>
          </a:p>
        </p:txBody>
      </p:sp>
    </p:spTree>
    <p:extLst>
      <p:ext uri="{BB962C8B-B14F-4D97-AF65-F5344CB8AC3E}">
        <p14:creationId xmlns:p14="http://schemas.microsoft.com/office/powerpoint/2010/main" val="42161640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06EE0-E3AA-9F4B-95C9-B16B5807E9C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B886937-7D5F-6645-817E-A7808F7D7A9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D7E3EB7-624B-FE40-ADB4-5F34D4F4C8A3}"/>
              </a:ext>
            </a:extLst>
          </p:cNvPr>
          <p:cNvSpPr>
            <a:spLocks noGrp="1"/>
          </p:cNvSpPr>
          <p:nvPr>
            <p:ph type="dt" sz="half" idx="10"/>
          </p:nvPr>
        </p:nvSpPr>
        <p:spPr/>
        <p:txBody>
          <a:bodyPr/>
          <a:lstStyle/>
          <a:p>
            <a:fld id="{87DE6118-2437-4B30-8E3C-4D2BE6020583}" type="datetimeFigureOut">
              <a:rPr lang="en-US" smtClean="0"/>
              <a:pPr/>
              <a:t>6/27/2018</a:t>
            </a:fld>
            <a:endParaRPr lang="en-US" dirty="0"/>
          </a:p>
        </p:txBody>
      </p:sp>
      <p:sp>
        <p:nvSpPr>
          <p:cNvPr id="5" name="Footer Placeholder 4">
            <a:extLst>
              <a:ext uri="{FF2B5EF4-FFF2-40B4-BE49-F238E27FC236}">
                <a16:creationId xmlns:a16="http://schemas.microsoft.com/office/drawing/2014/main" id="{7D2E9BD5-5341-D743-A0B0-6B2C331643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D72CB1-4198-5744-A1EE-98AFB376E318}"/>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1768325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1BFA-6197-9A49-88E4-98B7D31B2F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80229-52E5-EB43-915B-16DACBD46D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D90BE-3E54-8A43-A2E9-FA3ED3521B0D}"/>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5" name="Footer Placeholder 4">
            <a:extLst>
              <a:ext uri="{FF2B5EF4-FFF2-40B4-BE49-F238E27FC236}">
                <a16:creationId xmlns:a16="http://schemas.microsoft.com/office/drawing/2014/main" id="{52E179DD-6EC4-D541-A922-096EA5399A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98EE88-52B2-6C48-B0C6-E5327C0A4D74}"/>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1065268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B856-5B39-9F48-9EA5-08CE60BD722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7E3BEF5-300D-5942-B0CF-584FCDA79E4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E221DE-46A4-BC41-B6A3-6795C19B7EC7}"/>
              </a:ext>
            </a:extLst>
          </p:cNvPr>
          <p:cNvSpPr>
            <a:spLocks noGrp="1"/>
          </p:cNvSpPr>
          <p:nvPr>
            <p:ph type="dt" sz="half" idx="10"/>
          </p:nvPr>
        </p:nvSpPr>
        <p:spPr/>
        <p:txBody>
          <a:bodyPr/>
          <a:lstStyle/>
          <a:p>
            <a:fld id="{87DE6118-2437-4B30-8E3C-4D2BE6020583}" type="datetimeFigureOut">
              <a:rPr lang="en-US" smtClean="0"/>
              <a:pPr/>
              <a:t>6/27/2018</a:t>
            </a:fld>
            <a:endParaRPr lang="en-US" dirty="0"/>
          </a:p>
        </p:txBody>
      </p:sp>
      <p:sp>
        <p:nvSpPr>
          <p:cNvPr id="5" name="Footer Placeholder 4">
            <a:extLst>
              <a:ext uri="{FF2B5EF4-FFF2-40B4-BE49-F238E27FC236}">
                <a16:creationId xmlns:a16="http://schemas.microsoft.com/office/drawing/2014/main" id="{FEF0AAFB-D925-834A-BC75-74ED50ECEE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05011-7298-1147-A810-EDE36367DA81}"/>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8719034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0F2B-F69C-9F45-AD54-987432F600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8153AD-8A0E-3F40-9643-2121C07EC852}"/>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3826F3-FCA4-2548-B366-6161C965EEC4}"/>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86E378-3146-A049-8DDE-2A1492AD48E9}"/>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6" name="Footer Placeholder 5">
            <a:extLst>
              <a:ext uri="{FF2B5EF4-FFF2-40B4-BE49-F238E27FC236}">
                <a16:creationId xmlns:a16="http://schemas.microsoft.com/office/drawing/2014/main" id="{F64F271A-8342-9242-914E-94BB212C7D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7E6F7A-8DCD-9B4E-A461-1457E4AE7470}"/>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094965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67C0-8D8D-E542-B641-A500AB5F393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DE7DDB-3B73-8841-AD03-A1F73551A1A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83DD7396-258B-F642-BCFC-9C8C85054B3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E6B321-F956-414F-B61A-0A048AB08CC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789F8E29-B551-7648-8420-E17B457737C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04F420-5DE0-E74F-81F6-29D2226F76B7}"/>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8" name="Footer Placeholder 7">
            <a:extLst>
              <a:ext uri="{FF2B5EF4-FFF2-40B4-BE49-F238E27FC236}">
                <a16:creationId xmlns:a16="http://schemas.microsoft.com/office/drawing/2014/main" id="{297BF7F3-1147-444F-867D-B98D28B0AEC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E42D001-739B-214A-AB1A-1F3944C4F01C}"/>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4613984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283D-6697-C34A-A810-540CC6F5B9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64304B-6DA6-994B-8201-93C539E54EA3}"/>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4" name="Footer Placeholder 3">
            <a:extLst>
              <a:ext uri="{FF2B5EF4-FFF2-40B4-BE49-F238E27FC236}">
                <a16:creationId xmlns:a16="http://schemas.microsoft.com/office/drawing/2014/main" id="{528F50D0-3BED-0C45-8BD3-ACFBAA2DE7C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610873B-5A8C-6F4D-9CFB-AEA463D06B92}"/>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167796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97DA16-96F1-EC4B-8E7B-60F30F9D9393}"/>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3" name="Footer Placeholder 2">
            <a:extLst>
              <a:ext uri="{FF2B5EF4-FFF2-40B4-BE49-F238E27FC236}">
                <a16:creationId xmlns:a16="http://schemas.microsoft.com/office/drawing/2014/main" id="{FC8F0B9C-2939-6347-B9BA-6C3D28ADC77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7F26780-E586-7A4C-96BE-81C875EB1A13}"/>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15222788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C854-4E40-7741-BC17-B32841569B6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71D05EA-5C82-E94A-8175-BC2AEB4FF8C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887049-8B7D-9C46-B3FA-3B37B00011B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55D753D-DF77-D14F-BBD3-C940F016EBC5}"/>
              </a:ext>
            </a:extLst>
          </p:cNvPr>
          <p:cNvSpPr>
            <a:spLocks noGrp="1"/>
          </p:cNvSpPr>
          <p:nvPr>
            <p:ph type="dt" sz="half" idx="10"/>
          </p:nvPr>
        </p:nvSpPr>
        <p:spPr/>
        <p:txBody>
          <a:bodyPr/>
          <a:lstStyle/>
          <a:p>
            <a:fld id="{87DE6118-2437-4B30-8E3C-4D2BE6020583}" type="datetimeFigureOut">
              <a:rPr lang="en-US" smtClean="0"/>
              <a:pPr/>
              <a:t>6/27/2018</a:t>
            </a:fld>
            <a:endParaRPr lang="en-US" dirty="0"/>
          </a:p>
        </p:txBody>
      </p:sp>
      <p:sp>
        <p:nvSpPr>
          <p:cNvPr id="6" name="Footer Placeholder 5">
            <a:extLst>
              <a:ext uri="{FF2B5EF4-FFF2-40B4-BE49-F238E27FC236}">
                <a16:creationId xmlns:a16="http://schemas.microsoft.com/office/drawing/2014/main" id="{046E6181-8871-E04A-88CC-36AEB1A757A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F94EBB3-16BB-B24C-91ED-8F3AAB2226B3}"/>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9350410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C18E8-BFF6-F14D-AEC7-DB430C71F63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2677EF7-62BD-3747-B942-95C6B880CF2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5B40EE3-EF36-1945-B311-1D37741DACD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AA808FE-0069-1F47-96EA-D561D9748C92}"/>
              </a:ext>
            </a:extLst>
          </p:cNvPr>
          <p:cNvSpPr>
            <a:spLocks noGrp="1"/>
          </p:cNvSpPr>
          <p:nvPr>
            <p:ph type="dt" sz="half" idx="10"/>
          </p:nvPr>
        </p:nvSpPr>
        <p:spPr/>
        <p:txBody>
          <a:bodyPr/>
          <a:lstStyle/>
          <a:p>
            <a:fld id="{87DE6118-2437-4B30-8E3C-4D2BE6020583}" type="datetimeFigureOut">
              <a:rPr lang="en-US" smtClean="0"/>
              <a:pPr/>
              <a:t>6/27/2018</a:t>
            </a:fld>
            <a:endParaRPr lang="en-US" dirty="0"/>
          </a:p>
        </p:txBody>
      </p:sp>
      <p:sp>
        <p:nvSpPr>
          <p:cNvPr id="6" name="Footer Placeholder 5">
            <a:extLst>
              <a:ext uri="{FF2B5EF4-FFF2-40B4-BE49-F238E27FC236}">
                <a16:creationId xmlns:a16="http://schemas.microsoft.com/office/drawing/2014/main" id="{23238EAE-260F-0547-9D09-1045B5B81A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0F668F-4532-024E-B47B-F979810D8BF8}"/>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2402030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9137-AC9E-AA41-8321-87175AA351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D9D701-919C-DB49-832C-AD367BC03D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3B8C88-210C-D74A-9EA4-9B538900FD0E}"/>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5" name="Footer Placeholder 4">
            <a:extLst>
              <a:ext uri="{FF2B5EF4-FFF2-40B4-BE49-F238E27FC236}">
                <a16:creationId xmlns:a16="http://schemas.microsoft.com/office/drawing/2014/main" id="{F92C0D36-22AE-C244-8E63-EFE5C0A680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7BC286-D380-3642-8EDC-F3FE5ED9D357}"/>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72510240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41BBB3-B981-7B48-BE72-DFFD38B1BA8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36C459-1E1F-A444-9E32-0D762340099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79C91A-EA05-844F-95C4-EFB234D2078E}"/>
              </a:ext>
            </a:extLst>
          </p:cNvPr>
          <p:cNvSpPr>
            <a:spLocks noGrp="1"/>
          </p:cNvSpPr>
          <p:nvPr>
            <p:ph type="dt" sz="half" idx="10"/>
          </p:nvPr>
        </p:nvSpPr>
        <p:spPr/>
        <p:txBody>
          <a:bodyPr/>
          <a:lstStyle/>
          <a:p>
            <a:fld id="{87DE6118-2437-4B30-8E3C-4D2BE6020583}" type="datetimeFigureOut">
              <a:rPr lang="en-US" smtClean="0"/>
              <a:t>6/27/2018</a:t>
            </a:fld>
            <a:endParaRPr lang="en-US" dirty="0"/>
          </a:p>
        </p:txBody>
      </p:sp>
      <p:sp>
        <p:nvSpPr>
          <p:cNvPr id="5" name="Footer Placeholder 4">
            <a:extLst>
              <a:ext uri="{FF2B5EF4-FFF2-40B4-BE49-F238E27FC236}">
                <a16:creationId xmlns:a16="http://schemas.microsoft.com/office/drawing/2014/main" id="{7B974B98-8842-134B-8ADA-07772F5074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FF8CBC-2FBD-BB4C-AE83-7FC68A8381FE}"/>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7700397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15411675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9362203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6883E4-7559-9247-A4E1-683F8014FAE1}"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283181851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6883E4-7559-9247-A4E1-683F8014FAE1}" type="datetimeFigureOut">
              <a:rPr lang="en-US" smtClean="0"/>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21280168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6883E4-7559-9247-A4E1-683F8014FAE1}" type="datetimeFigureOut">
              <a:rPr lang="en-US" smtClean="0"/>
              <a:t>6/27/2018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37221806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6883E4-7559-9247-A4E1-683F8014FAE1}" type="datetimeFigureOut">
              <a:rPr lang="en-US" smtClean="0"/>
              <a:t>6/27/2018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32511224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883E4-7559-9247-A4E1-683F8014FAE1}" type="datetimeFigureOut">
              <a:rPr lang="en-US" smtClean="0"/>
              <a:t>6/27/2018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40185722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6883E4-7559-9247-A4E1-683F8014FAE1}" type="datetimeFigureOut">
              <a:rPr lang="en-US" smtClean="0"/>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35133487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6883E4-7559-9247-A4E1-683F8014FAE1}" type="datetimeFigureOut">
              <a:rPr lang="en-US" smtClean="0"/>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206163684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460428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883E4-7559-9247-A4E1-683F8014FAE1}"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977E0-39F7-8B40-9EAD-2BFAF4AFD14C}" type="slidenum">
              <a:rPr lang="en-US" smtClean="0"/>
              <a:t>‹#›</a:t>
            </a:fld>
            <a:endParaRPr lang="en-US"/>
          </a:p>
        </p:txBody>
      </p:sp>
    </p:spTree>
    <p:extLst>
      <p:ext uri="{BB962C8B-B14F-4D97-AF65-F5344CB8AC3E}">
        <p14:creationId xmlns:p14="http://schemas.microsoft.com/office/powerpoint/2010/main" val="2520898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3.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4.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theme" Target="../theme/theme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image" Target="../media/image11.jp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6/27/2018</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6" name="Picture 15" descr="A close up of a logo&#10;&#10;Description generated with very high confidence">
            <a:extLst>
              <a:ext uri="{FF2B5EF4-FFF2-40B4-BE49-F238E27FC236}">
                <a16:creationId xmlns:a16="http://schemas.microsoft.com/office/drawing/2014/main" id="{2A36060C-B42A-477B-A3FB-2776F63E2AC3}"/>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801" r:id="rId2"/>
    <p:sldLayoutId id="2147483791" r:id="rId3"/>
    <p:sldLayoutId id="2147483789" r:id="rId4"/>
    <p:sldLayoutId id="2147483792" r:id="rId5"/>
    <p:sldLayoutId id="2147483793" r:id="rId6"/>
    <p:sldLayoutId id="2147483794" r:id="rId7"/>
    <p:sldLayoutId id="2147483795" r:id="rId8"/>
    <p:sldLayoutId id="2147483796" r:id="rId9"/>
    <p:sldLayoutId id="2147483797" r:id="rId10"/>
    <p:sldLayoutId id="2147483802" r:id="rId11"/>
    <p:sldLayoutId id="2147483800" r:id="rId12"/>
    <p:sldLayoutId id="2147483798" r:id="rId13"/>
    <p:sldLayoutId id="2147483799" r:id="rId14"/>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0" y="1"/>
            <a:ext cx="9144000" cy="1408113"/>
          </a:xfrm>
          <a:prstGeom prst="rect">
            <a:avLst/>
          </a:prstGeom>
          <a:solidFill>
            <a:srgbClr val="003798"/>
          </a:solidFill>
          <a:ln>
            <a:noFill/>
          </a:ln>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solidFill>
                <a:srgbClr val="000000"/>
              </a:solidFill>
            </a:endParaRPr>
          </a:p>
        </p:txBody>
      </p:sp>
      <p:sp>
        <p:nvSpPr>
          <p:cNvPr id="166915" name="Rectangle 2"/>
          <p:cNvSpPr>
            <a:spLocks noGrp="1" noChangeArrowheads="1"/>
          </p:cNvSpPr>
          <p:nvPr>
            <p:ph type="title"/>
          </p:nvPr>
        </p:nvSpPr>
        <p:spPr bwMode="auto">
          <a:xfrm>
            <a:off x="236540" y="169865"/>
            <a:ext cx="8639175" cy="12477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66916" name="Rectangle 3"/>
          <p:cNvSpPr>
            <a:spLocks noGrp="1" noChangeArrowheads="1"/>
          </p:cNvSpPr>
          <p:nvPr>
            <p:ph type="body" idx="1"/>
          </p:nvPr>
        </p:nvSpPr>
        <p:spPr bwMode="auto">
          <a:xfrm>
            <a:off x="1139825" y="1431924"/>
            <a:ext cx="7735888" cy="51768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3" name="Rectangle 9"/>
          <p:cNvSpPr>
            <a:spLocks noGrp="1" noChangeArrowheads="1"/>
          </p:cNvSpPr>
          <p:nvPr>
            <p:ph type="sldNum" sz="quarter" idx="4"/>
          </p:nvPr>
        </p:nvSpPr>
        <p:spPr bwMode="auto">
          <a:xfrm>
            <a:off x="222250" y="6423025"/>
            <a:ext cx="736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3798"/>
                </a:solidFill>
                <a:latin typeface="+mn-lt"/>
                <a:cs typeface="+mn-cs"/>
              </a:defRPr>
            </a:lvl1pPr>
          </a:lstStyle>
          <a:p>
            <a:pPr>
              <a:defRPr/>
            </a:pPr>
            <a:r>
              <a:rPr lang="en-US"/>
              <a:t>| </a:t>
            </a:r>
            <a:fld id="{7EFF44A1-6A86-424B-9C41-F92A114598E1}" type="slidenum">
              <a:rPr lang="en-US"/>
              <a:pPr>
                <a:defRPr/>
              </a:pPr>
              <a:t>‹#›</a:t>
            </a:fld>
            <a:r>
              <a:rPr lang="en-US"/>
              <a:t> |</a:t>
            </a:r>
          </a:p>
        </p:txBody>
      </p:sp>
      <p:pic>
        <p:nvPicPr>
          <p:cNvPr id="166918" name="Picture 10" descr="NFHS-Small-Logo-color-Trans"/>
          <p:cNvPicPr>
            <a:picLocks noChangeAspect="1" noChangeArrowheads="1"/>
          </p:cNvPicPr>
          <p:nvPr/>
        </p:nvPicPr>
        <p:blipFill>
          <a:blip r:embed="rId2" cstate="print"/>
          <a:srcRect/>
          <a:stretch>
            <a:fillRect/>
          </a:stretch>
        </p:blipFill>
        <p:spPr bwMode="auto">
          <a:xfrm>
            <a:off x="298451" y="5499100"/>
            <a:ext cx="576263" cy="838200"/>
          </a:xfrm>
          <a:prstGeom prst="rect">
            <a:avLst/>
          </a:prstGeom>
          <a:noFill/>
          <a:ln w="9525">
            <a:noFill/>
            <a:miter lim="800000"/>
            <a:headEnd/>
            <a:tailEnd/>
          </a:ln>
        </p:spPr>
      </p:pic>
    </p:spTree>
    <p:extLst>
      <p:ext uri="{BB962C8B-B14F-4D97-AF65-F5344CB8AC3E}">
        <p14:creationId xmlns:p14="http://schemas.microsoft.com/office/powerpoint/2010/main" val="3412106009"/>
      </p:ext>
    </p:extLst>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Arial Black" pitchFamily="34" charset="0"/>
        </a:defRPr>
      </a:lvl2pPr>
      <a:lvl3pPr algn="ctr" rtl="0" eaLnBrk="0" fontAlgn="base" hangingPunct="0">
        <a:spcBef>
          <a:spcPct val="0"/>
        </a:spcBef>
        <a:spcAft>
          <a:spcPct val="0"/>
        </a:spcAft>
        <a:defRPr sz="3600">
          <a:solidFill>
            <a:schemeClr val="bg1"/>
          </a:solidFill>
          <a:latin typeface="Arial Black" pitchFamily="34" charset="0"/>
        </a:defRPr>
      </a:lvl3pPr>
      <a:lvl4pPr algn="ctr" rtl="0" eaLnBrk="0" fontAlgn="base" hangingPunct="0">
        <a:spcBef>
          <a:spcPct val="0"/>
        </a:spcBef>
        <a:spcAft>
          <a:spcPct val="0"/>
        </a:spcAft>
        <a:defRPr sz="3600">
          <a:solidFill>
            <a:schemeClr val="bg1"/>
          </a:solidFill>
          <a:latin typeface="Arial Black" pitchFamily="34" charset="0"/>
        </a:defRPr>
      </a:lvl4pPr>
      <a:lvl5pPr algn="ctr" rtl="0" eaLnBrk="0" fontAlgn="base" hangingPunct="0">
        <a:spcBef>
          <a:spcPct val="0"/>
        </a:spcBef>
        <a:spcAft>
          <a:spcPct val="0"/>
        </a:spcAft>
        <a:defRPr sz="3600">
          <a:solidFill>
            <a:schemeClr val="bg1"/>
          </a:solidFill>
          <a:latin typeface="Arial Black" pitchFamily="34" charset="0"/>
        </a:defRPr>
      </a:lvl5pPr>
      <a:lvl6pPr marL="457200" algn="ctr" rtl="0" eaLnBrk="0" fontAlgn="base" hangingPunct="0">
        <a:spcBef>
          <a:spcPct val="0"/>
        </a:spcBef>
        <a:spcAft>
          <a:spcPct val="0"/>
        </a:spcAft>
        <a:defRPr sz="3600">
          <a:solidFill>
            <a:schemeClr val="bg1"/>
          </a:solidFill>
          <a:latin typeface="Arial Black" pitchFamily="34" charset="0"/>
        </a:defRPr>
      </a:lvl6pPr>
      <a:lvl7pPr marL="914400" algn="ctr" rtl="0" eaLnBrk="0" fontAlgn="base" hangingPunct="0">
        <a:spcBef>
          <a:spcPct val="0"/>
        </a:spcBef>
        <a:spcAft>
          <a:spcPct val="0"/>
        </a:spcAft>
        <a:defRPr sz="3600">
          <a:solidFill>
            <a:schemeClr val="bg1"/>
          </a:solidFill>
          <a:latin typeface="Arial Black" pitchFamily="34" charset="0"/>
        </a:defRPr>
      </a:lvl7pPr>
      <a:lvl8pPr marL="1371600" algn="ctr" rtl="0" eaLnBrk="0" fontAlgn="base" hangingPunct="0">
        <a:spcBef>
          <a:spcPct val="0"/>
        </a:spcBef>
        <a:spcAft>
          <a:spcPct val="0"/>
        </a:spcAft>
        <a:defRPr sz="3600">
          <a:solidFill>
            <a:schemeClr val="bg1"/>
          </a:solidFill>
          <a:latin typeface="Arial Black" pitchFamily="34" charset="0"/>
        </a:defRPr>
      </a:lvl8pPr>
      <a:lvl9pPr marL="1828800" algn="ctr" rtl="0" eaLnBrk="0" fontAlgn="base" hangingPunct="0">
        <a:spcBef>
          <a:spcPct val="0"/>
        </a:spcBef>
        <a:spcAft>
          <a:spcPct val="0"/>
        </a:spcAft>
        <a:defRPr sz="3600">
          <a:solidFill>
            <a:schemeClr val="bg1"/>
          </a:solidFill>
          <a:latin typeface="Arial Black" pitchFamily="34" charset="0"/>
        </a:defRPr>
      </a:lvl9pPr>
    </p:titleStyle>
    <p:bodyStyle>
      <a:lvl1pPr marL="284163" indent="-284163" algn="l" rtl="0" eaLnBrk="0" fontAlgn="base" hangingPunct="0">
        <a:spcBef>
          <a:spcPct val="20000"/>
        </a:spcBef>
        <a:spcAft>
          <a:spcPct val="0"/>
        </a:spcAft>
        <a:buClr>
          <a:srgbClr val="003798"/>
        </a:buClr>
        <a:buFont typeface="Wingdings" pitchFamily="2" charset="2"/>
        <a:buChar char="§"/>
        <a:defRPr sz="2800">
          <a:solidFill>
            <a:schemeClr val="tx1"/>
          </a:solidFill>
          <a:latin typeface="+mn-lt"/>
          <a:ea typeface="+mn-ea"/>
          <a:cs typeface="+mn-cs"/>
        </a:defRPr>
      </a:lvl1pPr>
      <a:lvl2pPr marL="685800" indent="-228600" algn="l" rtl="0" eaLnBrk="0" fontAlgn="base" hangingPunct="0">
        <a:spcBef>
          <a:spcPct val="20000"/>
        </a:spcBef>
        <a:spcAft>
          <a:spcPct val="0"/>
        </a:spcAft>
        <a:buClr>
          <a:srgbClr val="D21034"/>
        </a:buClr>
        <a:buChar char="•"/>
        <a:defRPr sz="2600">
          <a:solidFill>
            <a:schemeClr val="tx1"/>
          </a:solidFill>
          <a:latin typeface="+mn-lt"/>
        </a:defRPr>
      </a:lvl2pPr>
      <a:lvl3pPr marL="1143000" indent="-228600" algn="l" rtl="0" eaLnBrk="0" fontAlgn="base" hangingPunct="0">
        <a:spcBef>
          <a:spcPct val="20000"/>
        </a:spcBef>
        <a:spcAft>
          <a:spcPct val="0"/>
        </a:spcAft>
        <a:buClr>
          <a:srgbClr val="FFCE00"/>
        </a:buClr>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6/27/2018</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6" name="Picture 15" descr="A close up of a logo&#10;&#10;Description generated with very high confidence">
            <a:extLst>
              <a:ext uri="{FF2B5EF4-FFF2-40B4-BE49-F238E27FC236}">
                <a16:creationId xmlns:a16="http://schemas.microsoft.com/office/drawing/2014/main" id="{1C6168DE-807F-4222-9A8C-465E42267E9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extLst>
      <p:ext uri="{BB962C8B-B14F-4D97-AF65-F5344CB8AC3E}">
        <p14:creationId xmlns:p14="http://schemas.microsoft.com/office/powerpoint/2010/main" val="1625208416"/>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6/27/2018</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7" name="Picture 16" descr="A close up of a logo&#10;&#10;Description generated with very high confidence">
            <a:extLst>
              <a:ext uri="{FF2B5EF4-FFF2-40B4-BE49-F238E27FC236}">
                <a16:creationId xmlns:a16="http://schemas.microsoft.com/office/drawing/2014/main" id="{072820FE-E4C6-4460-8BA0-86DD4417D519}"/>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extLst>
      <p:ext uri="{BB962C8B-B14F-4D97-AF65-F5344CB8AC3E}">
        <p14:creationId xmlns:p14="http://schemas.microsoft.com/office/powerpoint/2010/main" val="1141172557"/>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6/27/2018</a:t>
            </a:fld>
            <a:endParaRPr lang="en-US" dirty="0"/>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6" name="Picture 15" descr="A close up of a logo&#10;&#10;Description generated with very high confidence">
            <a:extLst>
              <a:ext uri="{FF2B5EF4-FFF2-40B4-BE49-F238E27FC236}">
                <a16:creationId xmlns:a16="http://schemas.microsoft.com/office/drawing/2014/main" id="{F9FAB3A9-5C7D-46A3-A7F8-D9A8AF407962}"/>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extLst>
      <p:ext uri="{BB962C8B-B14F-4D97-AF65-F5344CB8AC3E}">
        <p14:creationId xmlns:p14="http://schemas.microsoft.com/office/powerpoint/2010/main" val="611044848"/>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6/27/2018</a:t>
            </a:fld>
            <a:endParaRPr lang="en-US" dirty="0"/>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6" name="Picture 15" descr="A close up of a logo&#10;&#10;Description generated with very high confidence">
            <a:extLst>
              <a:ext uri="{FF2B5EF4-FFF2-40B4-BE49-F238E27FC236}">
                <a16:creationId xmlns:a16="http://schemas.microsoft.com/office/drawing/2014/main" id="{51AE2B4B-3DCE-4D12-845E-75A6A97F4C6F}"/>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extLst>
      <p:ext uri="{BB962C8B-B14F-4D97-AF65-F5344CB8AC3E}">
        <p14:creationId xmlns:p14="http://schemas.microsoft.com/office/powerpoint/2010/main" val="1364677205"/>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00A51FF-46DB-4A31-A758-8DDBB2FE3244}" type="datetime1">
              <a:rPr lang="en-US"/>
              <a:pPr>
                <a:defRPr/>
              </a:pPr>
              <a:t>6/27/2018</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39699"/>
                </a:solidFill>
                <a:latin typeface="Calibri" panose="020F0502020204030204" pitchFamily="34" charset="0"/>
              </a:defRPr>
            </a:lvl1pPr>
          </a:lstStyle>
          <a:p>
            <a:pPr>
              <a:defRPr/>
            </a:pPr>
            <a:fld id="{4F78EB70-DFE2-4C07-B890-BDEE6FFD116C}" type="slidenum">
              <a:rPr lang="en-US" altLang="en-US"/>
              <a:pPr>
                <a:defRPr/>
              </a:pPr>
              <a:t>‹#›</a:t>
            </a:fld>
            <a:endParaRPr lang="en-US" altLang="en-US"/>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6" name="Picture 15" descr="A close up of a logo&#10;&#10;Description generated with very high confidence">
            <a:extLst>
              <a:ext uri="{FF2B5EF4-FFF2-40B4-BE49-F238E27FC236}">
                <a16:creationId xmlns:a16="http://schemas.microsoft.com/office/drawing/2014/main" id="{9F3F3A4E-1150-474A-BB32-F49276A2C1D7}"/>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extLst>
      <p:ext uri="{BB962C8B-B14F-4D97-AF65-F5344CB8AC3E}">
        <p14:creationId xmlns:p14="http://schemas.microsoft.com/office/powerpoint/2010/main" val="492797295"/>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Lst>
  <p:hf hdr="0" dt="0"/>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1885A9-A784-EC44-B7F7-3D3174716FB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8D1915-CBC3-034B-B9CE-73EE93D474D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828CA9-D5C0-D842-A7B6-9C864B182CF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DE6118-2437-4B30-8E3C-4D2BE6020583}" type="datetimeFigureOut">
              <a:rPr lang="en-US" smtClean="0"/>
              <a:pPr/>
              <a:t>6/27/2018</a:t>
            </a:fld>
            <a:endParaRPr lang="en-US" dirty="0"/>
          </a:p>
        </p:txBody>
      </p:sp>
      <p:sp>
        <p:nvSpPr>
          <p:cNvPr id="5" name="Footer Placeholder 4">
            <a:extLst>
              <a:ext uri="{FF2B5EF4-FFF2-40B4-BE49-F238E27FC236}">
                <a16:creationId xmlns:a16="http://schemas.microsoft.com/office/drawing/2014/main" id="{9A7B408A-0A72-194F-969F-8598BA3BB34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7366C-39F5-C541-9534-8EFDDE7611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98398233"/>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05893"/>
            <a:ext cx="7886700" cy="128479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883E4-7559-9247-A4E1-683F8014FAE1}" type="datetimeFigureOut">
              <a:rPr lang="en-US" smtClean="0"/>
              <a:t>6/27/2018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977E0-39F7-8B40-9EAD-2BFAF4AFD14C}" type="slidenum">
              <a:rPr lang="en-US" smtClean="0"/>
              <a:t>‹#›</a:t>
            </a:fld>
            <a:endParaRPr lang="en-US"/>
          </a:p>
        </p:txBody>
      </p:sp>
      <p:sp>
        <p:nvSpPr>
          <p:cNvPr id="7" name="Rectangle 6">
            <a:extLst>
              <a:ext uri="{FF2B5EF4-FFF2-40B4-BE49-F238E27FC236}">
                <a16:creationId xmlns:a16="http://schemas.microsoft.com/office/drawing/2014/main" id="{D9055577-172F-6A45-848D-D5F7BD94BF01}"/>
              </a:ext>
            </a:extLst>
          </p:cNvPr>
          <p:cNvSpPr/>
          <p:nvPr userDrawn="1"/>
        </p:nvSpPr>
        <p:spPr>
          <a:xfrm>
            <a:off x="206477" y="221227"/>
            <a:ext cx="8731045" cy="6460004"/>
          </a:xfrm>
          <a:prstGeom prst="rect">
            <a:avLst/>
          </a:prstGeom>
          <a:noFill/>
          <a:ln w="444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1385DF02-202A-7F4D-B5C9-82510A250E7C}"/>
              </a:ext>
            </a:extLst>
          </p:cNvPr>
          <p:cNvSpPr txBox="1"/>
          <p:nvPr userDrawn="1"/>
        </p:nvSpPr>
        <p:spPr>
          <a:xfrm>
            <a:off x="628649" y="6474233"/>
            <a:ext cx="7886700" cy="369332"/>
          </a:xfrm>
          <a:prstGeom prst="rect">
            <a:avLst/>
          </a:prstGeom>
          <a:noFill/>
        </p:spPr>
        <p:txBody>
          <a:bodyPr wrap="square" rtlCol="0">
            <a:spAutoFit/>
          </a:bodyPr>
          <a:lstStyle/>
          <a:p>
            <a:pPr algn="ctr"/>
            <a:r>
              <a:rPr lang="en-US" sz="1800" b="1" i="1" dirty="0">
                <a:solidFill>
                  <a:schemeClr val="accent2"/>
                </a:solidFill>
              </a:rPr>
              <a:t>Inspiring individuals, encouraging excellence through education-based athletics</a:t>
            </a:r>
          </a:p>
        </p:txBody>
      </p:sp>
      <p:sp>
        <p:nvSpPr>
          <p:cNvPr id="11" name="TextBox 10">
            <a:extLst>
              <a:ext uri="{FF2B5EF4-FFF2-40B4-BE49-F238E27FC236}">
                <a16:creationId xmlns:a16="http://schemas.microsoft.com/office/drawing/2014/main" id="{AA430A08-A518-0740-B66F-5B62AA9C8844}"/>
              </a:ext>
            </a:extLst>
          </p:cNvPr>
          <p:cNvSpPr txBox="1"/>
          <p:nvPr userDrawn="1"/>
        </p:nvSpPr>
        <p:spPr>
          <a:xfrm>
            <a:off x="628649" y="36561"/>
            <a:ext cx="7886700" cy="369332"/>
          </a:xfrm>
          <a:prstGeom prst="rect">
            <a:avLst/>
          </a:prstGeom>
          <a:noFill/>
        </p:spPr>
        <p:txBody>
          <a:bodyPr wrap="square" rtlCol="0">
            <a:spAutoFit/>
          </a:bodyPr>
          <a:lstStyle/>
          <a:p>
            <a:pPr algn="ctr"/>
            <a:r>
              <a:rPr lang="en-US" sz="1800" b="1" i="0" dirty="0">
                <a:solidFill>
                  <a:schemeClr val="accent2"/>
                </a:solidFill>
              </a:rPr>
              <a:t>North Carolina High School Athletic Association</a:t>
            </a:r>
          </a:p>
        </p:txBody>
      </p:sp>
    </p:spTree>
    <p:extLst>
      <p:ext uri="{BB962C8B-B14F-4D97-AF65-F5344CB8AC3E}">
        <p14:creationId xmlns:p14="http://schemas.microsoft.com/office/powerpoint/2010/main" val="314486806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8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7.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5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41.xml"/></Relationships>
</file>

<file path=ppt/slides/_rels/slide51.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38.xml"/><Relationship Id="rId1" Type="http://schemas.openxmlformats.org/officeDocument/2006/relationships/slideLayout" Target="../slideLayouts/slideLayout41.xml"/><Relationship Id="rId4" Type="http://schemas.openxmlformats.org/officeDocument/2006/relationships/image" Target="../media/image43.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67.xml"/><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67.xml"/><Relationship Id="rId5" Type="http://schemas.openxmlformats.org/officeDocument/2006/relationships/image" Target="../media/image51.png"/><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67.xml"/></Relationships>
</file>

<file path=ppt/slides/_rels/slide60.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4.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9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9.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9.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a:t>
            </a:r>
            <a:r>
              <a:rPr lang="en-US" dirty="0" err="1"/>
              <a:t>nfhs</a:t>
            </a:r>
            <a:r>
              <a:rPr lang="en-US" dirty="0"/>
              <a:t> </a:t>
            </a:r>
            <a:br>
              <a:rPr lang="en-US" dirty="0"/>
            </a:br>
            <a:r>
              <a:rPr lang="en-US" dirty="0"/>
              <a:t>Football rules changes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05897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2018-19 Football</a:t>
            </a:r>
          </a:p>
        </p:txBody>
      </p:sp>
      <p:sp>
        <p:nvSpPr>
          <p:cNvPr id="3" name="Content Placeholder 2"/>
          <p:cNvSpPr>
            <a:spLocks noGrp="1"/>
          </p:cNvSpPr>
          <p:nvPr>
            <p:ph idx="1"/>
          </p:nvPr>
        </p:nvSpPr>
        <p:spPr>
          <a:xfrm>
            <a:off x="628650" y="2690191"/>
            <a:ext cx="7886700" cy="3486772"/>
          </a:xfrm>
        </p:spPr>
        <p:txBody>
          <a:bodyPr>
            <a:normAutofit/>
          </a:bodyPr>
          <a:lstStyle/>
          <a:p>
            <a:pPr marL="0" indent="0" algn="ctr">
              <a:buNone/>
            </a:pPr>
            <a:endParaRPr lang="en-US" b="1" dirty="0"/>
          </a:p>
          <a:p>
            <a:pPr marL="0" indent="0" algn="ctr">
              <a:buNone/>
            </a:pPr>
            <a:endParaRPr lang="en-US" dirty="0"/>
          </a:p>
          <a:p>
            <a:pPr marL="0" indent="0" algn="ctr">
              <a:buNone/>
            </a:pPr>
            <a:r>
              <a:rPr lang="en-US" dirty="0"/>
              <a:t>Mark Dreibelbis</a:t>
            </a:r>
          </a:p>
          <a:p>
            <a:pPr marL="0" indent="0" algn="ctr">
              <a:buNone/>
            </a:pPr>
            <a:r>
              <a:rPr lang="en-US" dirty="0"/>
              <a:t>Associate Commissioner, Supervisor of Officials</a:t>
            </a:r>
          </a:p>
          <a:p>
            <a:pPr marL="0" indent="0" algn="ctr">
              <a:buNone/>
            </a:pPr>
            <a:endParaRPr lang="en-US" sz="1000" dirty="0"/>
          </a:p>
          <a:p>
            <a:pPr marL="0" indent="0" algn="ctr">
              <a:buNone/>
            </a:pPr>
            <a:r>
              <a:rPr lang="en-US" dirty="0" err="1"/>
              <a:t>Tra</a:t>
            </a:r>
            <a:r>
              <a:rPr lang="en-US" dirty="0"/>
              <a:t> Waters</a:t>
            </a:r>
          </a:p>
          <a:p>
            <a:pPr marL="0" indent="0" algn="ctr">
              <a:buNone/>
            </a:pPr>
            <a:r>
              <a:rPr lang="en-US" dirty="0"/>
              <a:t>Assistant Commissioner – Sports &amp; Championships</a:t>
            </a:r>
          </a:p>
        </p:txBody>
      </p:sp>
      <p:pic>
        <p:nvPicPr>
          <p:cNvPr id="4" name="Picture 3">
            <a:extLst>
              <a:ext uri="{FF2B5EF4-FFF2-40B4-BE49-F238E27FC236}">
                <a16:creationId xmlns:a16="http://schemas.microsoft.com/office/drawing/2014/main" id="{76328966-F671-1B41-9DF1-B517BBD0C0DE}"/>
              </a:ext>
            </a:extLst>
          </p:cNvPr>
          <p:cNvPicPr>
            <a:picLocks noChangeAspect="1"/>
          </p:cNvPicPr>
          <p:nvPr/>
        </p:nvPicPr>
        <p:blipFill>
          <a:blip r:embed="rId2"/>
          <a:stretch>
            <a:fillRect/>
          </a:stretch>
        </p:blipFill>
        <p:spPr>
          <a:xfrm>
            <a:off x="3812175" y="1460833"/>
            <a:ext cx="1519649" cy="2077495"/>
          </a:xfrm>
          <a:prstGeom prst="rect">
            <a:avLst/>
          </a:prstGeom>
        </p:spPr>
      </p:pic>
    </p:spTree>
    <p:extLst>
      <p:ext uri="{BB962C8B-B14F-4D97-AF65-F5344CB8AC3E}">
        <p14:creationId xmlns:p14="http://schemas.microsoft.com/office/powerpoint/2010/main" val="1843346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0">
            <a:extLst>
              <a:ext uri="{FF2B5EF4-FFF2-40B4-BE49-F238E27FC236}">
                <a16:creationId xmlns:a16="http://schemas.microsoft.com/office/drawing/2014/main" id="{6F9EB9F2-07E2-4D64-BBD8-BB5B217F12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1097280"/>
            <a:ext cx="8661654" cy="466344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F0C57C7C-DFE9-4A1E-B7A9-DF40E63366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1918" y="2400299"/>
            <a:ext cx="0" cy="2057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198A1FA-C77D-4B01-A07C-D67BFBBFDE9F}"/>
              </a:ext>
            </a:extLst>
          </p:cNvPr>
          <p:cNvSpPr>
            <a:spLocks noGrp="1"/>
          </p:cNvSpPr>
          <p:nvPr>
            <p:ph type="ctrTitle"/>
          </p:nvPr>
        </p:nvSpPr>
        <p:spPr>
          <a:xfrm>
            <a:off x="3285441" y="1581150"/>
            <a:ext cx="5074559" cy="3695701"/>
          </a:xfrm>
        </p:spPr>
        <p:txBody>
          <a:bodyPr anchor="ctr">
            <a:normAutofit/>
          </a:bodyPr>
          <a:lstStyle/>
          <a:p>
            <a:pPr algn="l"/>
            <a:r>
              <a:rPr lang="en-US" sz="4050">
                <a:solidFill>
                  <a:schemeClr val="tx1">
                    <a:lumMod val="85000"/>
                    <a:lumOff val="15000"/>
                  </a:schemeClr>
                </a:solidFill>
              </a:rPr>
              <a:t>Ejection/DQ Protocol</a:t>
            </a:r>
          </a:p>
        </p:txBody>
      </p:sp>
      <p:sp>
        <p:nvSpPr>
          <p:cNvPr id="3" name="Subtitle 2">
            <a:extLst>
              <a:ext uri="{FF2B5EF4-FFF2-40B4-BE49-F238E27FC236}">
                <a16:creationId xmlns:a16="http://schemas.microsoft.com/office/drawing/2014/main" id="{C25FF039-8DCC-4225-B09B-5E3143952E9C}"/>
              </a:ext>
            </a:extLst>
          </p:cNvPr>
          <p:cNvSpPr>
            <a:spLocks noGrp="1"/>
          </p:cNvSpPr>
          <p:nvPr>
            <p:ph type="subTitle" idx="1"/>
          </p:nvPr>
        </p:nvSpPr>
        <p:spPr>
          <a:xfrm>
            <a:off x="241174" y="1581148"/>
            <a:ext cx="2557223" cy="3695702"/>
          </a:xfrm>
        </p:spPr>
        <p:txBody>
          <a:bodyPr anchor="ctr">
            <a:normAutofit/>
          </a:bodyPr>
          <a:lstStyle/>
          <a:p>
            <a:pPr algn="r"/>
            <a:r>
              <a:rPr lang="en-US" sz="3600" dirty="0">
                <a:solidFill>
                  <a:schemeClr val="accent1"/>
                </a:solidFill>
              </a:rPr>
              <a:t>NCHSAA Handbook Policy</a:t>
            </a:r>
          </a:p>
        </p:txBody>
      </p:sp>
    </p:spTree>
    <p:extLst>
      <p:ext uri="{BB962C8B-B14F-4D97-AF65-F5344CB8AC3E}">
        <p14:creationId xmlns:p14="http://schemas.microsoft.com/office/powerpoint/2010/main" val="2979178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DBF852-C019-4AE6-9379-569ACF0FCAD9}"/>
              </a:ext>
            </a:extLst>
          </p:cNvPr>
          <p:cNvSpPr>
            <a:spLocks noGrp="1"/>
          </p:cNvSpPr>
          <p:nvPr>
            <p:ph type="title"/>
          </p:nvPr>
        </p:nvSpPr>
        <p:spPr>
          <a:xfrm>
            <a:off x="622336" y="2916552"/>
            <a:ext cx="2774102" cy="1024896"/>
          </a:xfrm>
          <a:solidFill>
            <a:schemeClr val="bg1">
              <a:alpha val="50000"/>
            </a:schemeClr>
          </a:solidFill>
          <a:ln w="25400" cap="sq">
            <a:solidFill>
              <a:schemeClr val="tx1"/>
            </a:solidFill>
            <a:miter lim="800000"/>
          </a:ln>
        </p:spPr>
        <p:txBody>
          <a:bodyPr>
            <a:normAutofit/>
          </a:bodyPr>
          <a:lstStyle/>
          <a:p>
            <a:pPr algn="ctr"/>
            <a:r>
              <a:rPr lang="en-US" sz="2400" b="1" dirty="0"/>
              <a:t>Ejection Criteria</a:t>
            </a:r>
            <a:r>
              <a:rPr lang="en-US" sz="2400" dirty="0"/>
              <a:t> Fighting</a:t>
            </a:r>
          </a:p>
        </p:txBody>
      </p:sp>
      <p:sp>
        <p:nvSpPr>
          <p:cNvPr id="3" name="Content Placeholder 2">
            <a:extLst>
              <a:ext uri="{FF2B5EF4-FFF2-40B4-BE49-F238E27FC236}">
                <a16:creationId xmlns:a16="http://schemas.microsoft.com/office/drawing/2014/main" id="{0F85CC2C-46F8-4A90-9215-8F8640C707A7}"/>
              </a:ext>
            </a:extLst>
          </p:cNvPr>
          <p:cNvSpPr>
            <a:spLocks noGrp="1"/>
          </p:cNvSpPr>
          <p:nvPr>
            <p:ph idx="1"/>
          </p:nvPr>
        </p:nvSpPr>
        <p:spPr>
          <a:xfrm>
            <a:off x="4536887" y="1459228"/>
            <a:ext cx="4056522" cy="3939542"/>
          </a:xfrm>
        </p:spPr>
        <p:txBody>
          <a:bodyPr anchor="ctr">
            <a:normAutofit fontScale="92500" lnSpcReduction="10000"/>
          </a:bodyPr>
          <a:lstStyle/>
          <a:p>
            <a:r>
              <a:rPr lang="en-US" sz="1950" dirty="0">
                <a:solidFill>
                  <a:srgbClr val="00B0F0"/>
                </a:solidFill>
              </a:rPr>
              <a:t>2 game suspension in Football</a:t>
            </a:r>
          </a:p>
          <a:p>
            <a:r>
              <a:rPr lang="en-US" sz="1950" dirty="0">
                <a:solidFill>
                  <a:srgbClr val="00B0F0"/>
                </a:solidFill>
              </a:rPr>
              <a:t>4 game suspension in all other sports</a:t>
            </a:r>
          </a:p>
          <a:p>
            <a:r>
              <a:rPr lang="en-US" sz="1950" dirty="0">
                <a:solidFill>
                  <a:schemeClr val="bg1"/>
                </a:solidFill>
              </a:rPr>
              <a:t>Includes kicking, attempting to strike with fist/hand/leg/feet/or equipment</a:t>
            </a:r>
          </a:p>
          <a:p>
            <a:r>
              <a:rPr lang="en-US" sz="1950" dirty="0">
                <a:solidFill>
                  <a:schemeClr val="bg1"/>
                </a:solidFill>
              </a:rPr>
              <a:t>Instigating a fight with an unsportsmanlike act causing an opponent to retaliate</a:t>
            </a:r>
          </a:p>
          <a:p>
            <a:r>
              <a:rPr lang="en-US" sz="1950" b="1" dirty="0">
                <a:solidFill>
                  <a:schemeClr val="accent4"/>
                </a:solidFill>
              </a:rPr>
              <a:t>Leaving the bench when there is a fight</a:t>
            </a:r>
          </a:p>
          <a:p>
            <a:pPr lvl="1"/>
            <a:r>
              <a:rPr lang="en-US" sz="1950" b="1" dirty="0">
                <a:solidFill>
                  <a:schemeClr val="accent4"/>
                </a:solidFill>
              </a:rPr>
              <a:t>Carries same penalty(s) as being in a fight</a:t>
            </a:r>
          </a:p>
          <a:p>
            <a:pPr lvl="1"/>
            <a:endParaRPr lang="en-US" sz="1950" b="1" dirty="0">
              <a:solidFill>
                <a:schemeClr val="bg1"/>
              </a:solidFill>
            </a:endParaRPr>
          </a:p>
          <a:p>
            <a:r>
              <a:rPr lang="en-US" sz="1950" b="1" dirty="0">
                <a:solidFill>
                  <a:srgbClr val="FFFF00"/>
                </a:solidFill>
              </a:rPr>
              <a:t>Substitutes should </a:t>
            </a:r>
            <a:r>
              <a:rPr lang="en-US" sz="1950" b="1" u="sng" dirty="0">
                <a:solidFill>
                  <a:srgbClr val="FFFF00"/>
                </a:solidFill>
              </a:rPr>
              <a:t>NEVER</a:t>
            </a:r>
            <a:r>
              <a:rPr lang="en-US" sz="1950" b="1" dirty="0">
                <a:solidFill>
                  <a:srgbClr val="FFFF00"/>
                </a:solidFill>
              </a:rPr>
              <a:t> leave the bench area to participate</a:t>
            </a:r>
          </a:p>
          <a:p>
            <a:endParaRPr lang="en-US" sz="1650" b="1" u="sng" dirty="0">
              <a:solidFill>
                <a:schemeClr val="bg1"/>
              </a:solidFill>
            </a:endParaRPr>
          </a:p>
        </p:txBody>
      </p:sp>
    </p:spTree>
    <p:extLst>
      <p:ext uri="{BB962C8B-B14F-4D97-AF65-F5344CB8AC3E}">
        <p14:creationId xmlns:p14="http://schemas.microsoft.com/office/powerpoint/2010/main" val="3216632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FE07B7-D5F8-4228-A0AE-75D181AA061B}"/>
              </a:ext>
            </a:extLst>
          </p:cNvPr>
          <p:cNvSpPr>
            <a:spLocks noGrp="1"/>
          </p:cNvSpPr>
          <p:nvPr>
            <p:ph type="title"/>
          </p:nvPr>
        </p:nvSpPr>
        <p:spPr>
          <a:xfrm>
            <a:off x="622336" y="2344759"/>
            <a:ext cx="2774102" cy="1596689"/>
          </a:xfrm>
          <a:solidFill>
            <a:schemeClr val="bg1">
              <a:alpha val="50000"/>
            </a:schemeClr>
          </a:solidFill>
          <a:ln w="25400" cap="sq">
            <a:solidFill>
              <a:schemeClr val="tx1"/>
            </a:solidFill>
            <a:miter lim="800000"/>
          </a:ln>
        </p:spPr>
        <p:txBody>
          <a:bodyPr>
            <a:normAutofit/>
          </a:bodyPr>
          <a:lstStyle/>
          <a:p>
            <a:pPr algn="ctr"/>
            <a:r>
              <a:rPr lang="en-US" sz="2400" b="1" dirty="0"/>
              <a:t>Ejection Criteria</a:t>
            </a:r>
            <a:r>
              <a:rPr lang="en-US" sz="2400" dirty="0"/>
              <a:t> Leaving The Bench When There Is Not A Fight</a:t>
            </a:r>
          </a:p>
        </p:txBody>
      </p:sp>
      <p:sp>
        <p:nvSpPr>
          <p:cNvPr id="3" name="Content Placeholder 2">
            <a:extLst>
              <a:ext uri="{FF2B5EF4-FFF2-40B4-BE49-F238E27FC236}">
                <a16:creationId xmlns:a16="http://schemas.microsoft.com/office/drawing/2014/main" id="{C2D46560-157A-44DA-A921-55CFFE94AFCC}"/>
              </a:ext>
            </a:extLst>
          </p:cNvPr>
          <p:cNvSpPr>
            <a:spLocks noGrp="1"/>
          </p:cNvSpPr>
          <p:nvPr>
            <p:ph idx="1"/>
          </p:nvPr>
        </p:nvSpPr>
        <p:spPr>
          <a:xfrm>
            <a:off x="4536887" y="1459228"/>
            <a:ext cx="4056522" cy="3939542"/>
          </a:xfrm>
        </p:spPr>
        <p:txBody>
          <a:bodyPr anchor="ctr">
            <a:normAutofit/>
          </a:bodyPr>
          <a:lstStyle/>
          <a:p>
            <a:r>
              <a:rPr lang="en-US" dirty="0">
                <a:solidFill>
                  <a:srgbClr val="00B0F0"/>
                </a:solidFill>
              </a:rPr>
              <a:t>1 game suspension in Football</a:t>
            </a:r>
          </a:p>
          <a:p>
            <a:r>
              <a:rPr lang="en-US" dirty="0">
                <a:solidFill>
                  <a:srgbClr val="00B0F0"/>
                </a:solidFill>
              </a:rPr>
              <a:t>2 game suspension in all other sports</a:t>
            </a:r>
          </a:p>
          <a:p>
            <a:pPr lvl="1"/>
            <a:endParaRPr lang="en-US" b="1" u="sng" dirty="0">
              <a:solidFill>
                <a:schemeClr val="bg1"/>
              </a:solidFill>
            </a:endParaRPr>
          </a:p>
          <a:p>
            <a:pPr marL="397764" lvl="1" indent="0">
              <a:buNone/>
            </a:pPr>
            <a:r>
              <a:rPr lang="en-US" sz="2400" b="1" dirty="0">
                <a:solidFill>
                  <a:srgbClr val="FFFF00"/>
                </a:solidFill>
              </a:rPr>
              <a:t>Remember – Substitutes should </a:t>
            </a:r>
            <a:r>
              <a:rPr lang="en-US" sz="2400" b="1" u="sng" dirty="0">
                <a:solidFill>
                  <a:srgbClr val="FFFF00"/>
                </a:solidFill>
              </a:rPr>
              <a:t>NEVER</a:t>
            </a:r>
            <a:r>
              <a:rPr lang="en-US" sz="2400" b="1" dirty="0">
                <a:solidFill>
                  <a:srgbClr val="FFFF00"/>
                </a:solidFill>
              </a:rPr>
              <a:t> leave the bench area to participate</a:t>
            </a:r>
          </a:p>
          <a:p>
            <a:pPr marL="397764" lvl="1" indent="0">
              <a:buNone/>
            </a:pPr>
            <a:endParaRPr lang="en-US" b="1" dirty="0">
              <a:solidFill>
                <a:schemeClr val="bg1"/>
              </a:solidFill>
            </a:endParaRPr>
          </a:p>
        </p:txBody>
      </p:sp>
    </p:spTree>
    <p:extLst>
      <p:ext uri="{BB962C8B-B14F-4D97-AF65-F5344CB8AC3E}">
        <p14:creationId xmlns:p14="http://schemas.microsoft.com/office/powerpoint/2010/main" val="2405549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2E5DA4-88BA-4F7E-8183-F0015D7A8136}"/>
              </a:ext>
            </a:extLst>
          </p:cNvPr>
          <p:cNvSpPr>
            <a:spLocks noGrp="1"/>
          </p:cNvSpPr>
          <p:nvPr>
            <p:ph type="title"/>
          </p:nvPr>
        </p:nvSpPr>
        <p:spPr>
          <a:xfrm>
            <a:off x="622336" y="2916552"/>
            <a:ext cx="2774102" cy="1024896"/>
          </a:xfrm>
          <a:solidFill>
            <a:schemeClr val="bg1">
              <a:alpha val="50000"/>
            </a:schemeClr>
          </a:solidFill>
          <a:ln w="25400" cap="sq">
            <a:solidFill>
              <a:schemeClr val="tx1"/>
            </a:solidFill>
            <a:miter lim="800000"/>
          </a:ln>
        </p:spPr>
        <p:txBody>
          <a:bodyPr>
            <a:normAutofit/>
          </a:bodyPr>
          <a:lstStyle/>
          <a:p>
            <a:pPr algn="ctr"/>
            <a:r>
              <a:rPr lang="en-US" sz="2400" b="1" dirty="0"/>
              <a:t>Ejection Criteria</a:t>
            </a:r>
            <a:br>
              <a:rPr lang="en-US" sz="2400" dirty="0"/>
            </a:br>
            <a:r>
              <a:rPr lang="en-US" sz="2400" dirty="0"/>
              <a:t>Flagrant Contact</a:t>
            </a:r>
          </a:p>
        </p:txBody>
      </p:sp>
      <p:sp>
        <p:nvSpPr>
          <p:cNvPr id="3" name="Content Placeholder 2">
            <a:extLst>
              <a:ext uri="{FF2B5EF4-FFF2-40B4-BE49-F238E27FC236}">
                <a16:creationId xmlns:a16="http://schemas.microsoft.com/office/drawing/2014/main" id="{0BD586EE-F708-4C6F-A97A-A36A5C253016}"/>
              </a:ext>
            </a:extLst>
          </p:cNvPr>
          <p:cNvSpPr>
            <a:spLocks noGrp="1"/>
          </p:cNvSpPr>
          <p:nvPr>
            <p:ph idx="1"/>
          </p:nvPr>
        </p:nvSpPr>
        <p:spPr>
          <a:xfrm>
            <a:off x="4251960" y="1131570"/>
            <a:ext cx="4576157" cy="4650971"/>
          </a:xfrm>
        </p:spPr>
        <p:txBody>
          <a:bodyPr anchor="ctr">
            <a:normAutofit/>
          </a:bodyPr>
          <a:lstStyle/>
          <a:p>
            <a:r>
              <a:rPr lang="en-US" sz="1875" dirty="0">
                <a:solidFill>
                  <a:schemeClr val="bg1"/>
                </a:solidFill>
              </a:rPr>
              <a:t>Maliciously running over the catcher/fielder without an attempt to avoid contact</a:t>
            </a:r>
          </a:p>
          <a:p>
            <a:r>
              <a:rPr lang="en-US" sz="1875" dirty="0">
                <a:solidFill>
                  <a:schemeClr val="bg1"/>
                </a:solidFill>
              </a:rPr>
              <a:t>Excessive out-of-bounds or “away-from-the-playing-action” that is unwarranted or extreme in nature</a:t>
            </a:r>
          </a:p>
          <a:p>
            <a:r>
              <a:rPr lang="en-US" sz="1875" dirty="0">
                <a:solidFill>
                  <a:schemeClr val="bg1"/>
                </a:solidFill>
              </a:rPr>
              <a:t>Tackling/contact to the head dangerously in a malicious manner</a:t>
            </a:r>
          </a:p>
          <a:p>
            <a:r>
              <a:rPr lang="en-US" sz="1875" dirty="0">
                <a:solidFill>
                  <a:schemeClr val="bg1"/>
                </a:solidFill>
              </a:rPr>
              <a:t>Illegally hitting or cross-checking an opponent with the stick in Lacrosse</a:t>
            </a:r>
          </a:p>
          <a:p>
            <a:r>
              <a:rPr lang="en-US" sz="1875" dirty="0">
                <a:solidFill>
                  <a:schemeClr val="bg1"/>
                </a:solidFill>
              </a:rPr>
              <a:t>Any flagrant act that is not associated with a legal play associated with that sport</a:t>
            </a:r>
          </a:p>
          <a:p>
            <a:pPr lvl="1"/>
            <a:r>
              <a:rPr lang="en-US" sz="1725" dirty="0">
                <a:solidFill>
                  <a:srgbClr val="00B0F0"/>
                </a:solidFill>
              </a:rPr>
              <a:t>1 game suspension in Football</a:t>
            </a:r>
          </a:p>
          <a:p>
            <a:pPr lvl="1"/>
            <a:r>
              <a:rPr lang="en-US" sz="1725" dirty="0">
                <a:solidFill>
                  <a:srgbClr val="00B0F0"/>
                </a:solidFill>
              </a:rPr>
              <a:t>2 game suspension in all other sports</a:t>
            </a:r>
          </a:p>
        </p:txBody>
      </p:sp>
    </p:spTree>
    <p:extLst>
      <p:ext uri="{BB962C8B-B14F-4D97-AF65-F5344CB8AC3E}">
        <p14:creationId xmlns:p14="http://schemas.microsoft.com/office/powerpoint/2010/main" val="2884656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E257DB-F87D-47BC-B5CC-4314DB282BC5}"/>
              </a:ext>
            </a:extLst>
          </p:cNvPr>
          <p:cNvSpPr>
            <a:spLocks noGrp="1"/>
          </p:cNvSpPr>
          <p:nvPr>
            <p:ph type="title"/>
          </p:nvPr>
        </p:nvSpPr>
        <p:spPr>
          <a:xfrm>
            <a:off x="622336" y="2916552"/>
            <a:ext cx="2774102" cy="1024896"/>
          </a:xfrm>
          <a:solidFill>
            <a:schemeClr val="bg1">
              <a:alpha val="50000"/>
            </a:schemeClr>
          </a:solidFill>
          <a:ln w="25400" cap="sq">
            <a:solidFill>
              <a:schemeClr val="tx1"/>
            </a:solidFill>
            <a:miter lim="800000"/>
          </a:ln>
        </p:spPr>
        <p:txBody>
          <a:bodyPr>
            <a:normAutofit/>
          </a:bodyPr>
          <a:lstStyle/>
          <a:p>
            <a:pPr algn="ctr"/>
            <a:r>
              <a:rPr lang="en-US" sz="2400" b="1" dirty="0"/>
              <a:t>Ejection Criteria</a:t>
            </a:r>
            <a:br>
              <a:rPr lang="en-US" sz="2400" b="1" dirty="0"/>
            </a:br>
            <a:r>
              <a:rPr lang="en-US" sz="2400" dirty="0"/>
              <a:t>Other</a:t>
            </a:r>
            <a:endParaRPr lang="en-US" sz="2400" b="1" dirty="0"/>
          </a:p>
        </p:txBody>
      </p:sp>
      <p:sp>
        <p:nvSpPr>
          <p:cNvPr id="3" name="Content Placeholder 2">
            <a:extLst>
              <a:ext uri="{FF2B5EF4-FFF2-40B4-BE49-F238E27FC236}">
                <a16:creationId xmlns:a16="http://schemas.microsoft.com/office/drawing/2014/main" id="{F08B98EE-A6DF-4BD5-94A3-9E6D076971D8}"/>
              </a:ext>
            </a:extLst>
          </p:cNvPr>
          <p:cNvSpPr>
            <a:spLocks noGrp="1"/>
          </p:cNvSpPr>
          <p:nvPr>
            <p:ph idx="1"/>
          </p:nvPr>
        </p:nvSpPr>
        <p:spPr>
          <a:xfrm>
            <a:off x="4152208" y="1006879"/>
            <a:ext cx="4750724" cy="4763192"/>
          </a:xfrm>
        </p:spPr>
        <p:txBody>
          <a:bodyPr anchor="ctr">
            <a:normAutofit/>
          </a:bodyPr>
          <a:lstStyle/>
          <a:p>
            <a:r>
              <a:rPr lang="en-US" sz="1500" b="1" dirty="0">
                <a:solidFill>
                  <a:schemeClr val="bg2"/>
                </a:solidFill>
              </a:rPr>
              <a:t>Biting Observed or Determined By An Official</a:t>
            </a:r>
          </a:p>
          <a:p>
            <a:r>
              <a:rPr lang="en-US" sz="1500" b="1" dirty="0">
                <a:solidFill>
                  <a:schemeClr val="bg2"/>
                </a:solidFill>
              </a:rPr>
              <a:t>Taunting, Baiting, Or Spitting Toward An Opponent Or Official</a:t>
            </a:r>
          </a:p>
          <a:p>
            <a:pPr lvl="1"/>
            <a:r>
              <a:rPr lang="en-US" sz="1200" b="1" dirty="0">
                <a:solidFill>
                  <a:srgbClr val="FFFF00"/>
                </a:solidFill>
              </a:rPr>
              <a:t>Flag/Technical Foul/Technical Violation vs. Ejection</a:t>
            </a:r>
          </a:p>
          <a:p>
            <a:r>
              <a:rPr lang="en-US" sz="1500" b="1" dirty="0">
                <a:solidFill>
                  <a:schemeClr val="bg2"/>
                </a:solidFill>
              </a:rPr>
              <a:t>Profanity</a:t>
            </a:r>
          </a:p>
          <a:p>
            <a:pPr marL="342900" lvl="1" indent="0">
              <a:buNone/>
            </a:pPr>
            <a:r>
              <a:rPr lang="en-US" sz="1500" dirty="0">
                <a:solidFill>
                  <a:schemeClr val="bg1"/>
                </a:solidFill>
              </a:rPr>
              <a:t>The NCHSAA will have Zero Tolerance within the confines of an NCHSAA event for the following:  </a:t>
            </a:r>
            <a:r>
              <a:rPr lang="en-US" sz="1500" dirty="0">
                <a:solidFill>
                  <a:srgbClr val="FFFF00"/>
                </a:solidFill>
              </a:rPr>
              <a:t>“Profanity of any kind, inappropriate language, racial or ethnic slurs, sexist or homophobic language.”</a:t>
            </a:r>
          </a:p>
          <a:p>
            <a:pPr marL="342900" lvl="1" indent="0">
              <a:buNone/>
            </a:pPr>
            <a:br>
              <a:rPr lang="en-US" sz="1500" b="1" dirty="0">
                <a:solidFill>
                  <a:schemeClr val="bg1"/>
                </a:solidFill>
              </a:rPr>
            </a:br>
            <a:r>
              <a:rPr lang="en-US" sz="1500" b="1" dirty="0">
                <a:solidFill>
                  <a:schemeClr val="bg1"/>
                </a:solidFill>
              </a:rPr>
              <a:t>For the above </a:t>
            </a:r>
          </a:p>
          <a:p>
            <a:r>
              <a:rPr lang="en-US" sz="1500" dirty="0">
                <a:solidFill>
                  <a:srgbClr val="00B0F0"/>
                </a:solidFill>
              </a:rPr>
              <a:t>1 game suspension in Football</a:t>
            </a:r>
          </a:p>
          <a:p>
            <a:r>
              <a:rPr lang="en-US" sz="1500" dirty="0">
                <a:solidFill>
                  <a:srgbClr val="00B0F0"/>
                </a:solidFill>
              </a:rPr>
              <a:t>2 game suspension in all other sports</a:t>
            </a:r>
          </a:p>
        </p:txBody>
      </p:sp>
    </p:spTree>
    <p:extLst>
      <p:ext uri="{BB962C8B-B14F-4D97-AF65-F5344CB8AC3E}">
        <p14:creationId xmlns:p14="http://schemas.microsoft.com/office/powerpoint/2010/main" val="3410731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06CF66-FFEE-495B-899B-5D9DB9644CA0}"/>
              </a:ext>
            </a:extLst>
          </p:cNvPr>
          <p:cNvSpPr>
            <a:spLocks noGrp="1"/>
          </p:cNvSpPr>
          <p:nvPr>
            <p:ph type="title"/>
          </p:nvPr>
        </p:nvSpPr>
        <p:spPr>
          <a:xfrm>
            <a:off x="622336" y="2916552"/>
            <a:ext cx="2774102" cy="1024896"/>
          </a:xfrm>
          <a:solidFill>
            <a:schemeClr val="bg1">
              <a:alpha val="50000"/>
            </a:schemeClr>
          </a:solidFill>
          <a:ln w="25400" cap="sq">
            <a:solidFill>
              <a:schemeClr val="tx1"/>
            </a:solidFill>
            <a:miter lim="800000"/>
          </a:ln>
        </p:spPr>
        <p:txBody>
          <a:bodyPr>
            <a:normAutofit/>
          </a:bodyPr>
          <a:lstStyle/>
          <a:p>
            <a:pPr algn="ctr"/>
            <a:r>
              <a:rPr lang="en-US" sz="2400" b="1" dirty="0"/>
              <a:t>Ejection Criteria</a:t>
            </a:r>
            <a:br>
              <a:rPr lang="en-US" sz="2400" dirty="0"/>
            </a:br>
            <a:r>
              <a:rPr lang="en-US" sz="2400" dirty="0"/>
              <a:t> Continued Other</a:t>
            </a:r>
          </a:p>
        </p:txBody>
      </p:sp>
      <p:sp>
        <p:nvSpPr>
          <p:cNvPr id="3" name="Content Placeholder 2">
            <a:extLst>
              <a:ext uri="{FF2B5EF4-FFF2-40B4-BE49-F238E27FC236}">
                <a16:creationId xmlns:a16="http://schemas.microsoft.com/office/drawing/2014/main" id="{0C74207D-2688-43D4-9703-6A67A0FAB4C8}"/>
              </a:ext>
            </a:extLst>
          </p:cNvPr>
          <p:cNvSpPr>
            <a:spLocks noGrp="1"/>
          </p:cNvSpPr>
          <p:nvPr>
            <p:ph idx="1"/>
          </p:nvPr>
        </p:nvSpPr>
        <p:spPr>
          <a:xfrm>
            <a:off x="4164676" y="857250"/>
            <a:ext cx="4979324" cy="5143500"/>
          </a:xfrm>
        </p:spPr>
        <p:txBody>
          <a:bodyPr anchor="ctr">
            <a:normAutofit/>
          </a:bodyPr>
          <a:lstStyle/>
          <a:p>
            <a:r>
              <a:rPr lang="en-US" sz="1500" b="1" dirty="0">
                <a:solidFill>
                  <a:schemeClr val="bg2"/>
                </a:solidFill>
              </a:rPr>
              <a:t>Obscene Gestures, Including Gesturing In Such A Manner As To Intimidate Or Instigate</a:t>
            </a:r>
          </a:p>
          <a:p>
            <a:r>
              <a:rPr lang="en-US" sz="1500" b="1" dirty="0">
                <a:solidFill>
                  <a:schemeClr val="bg2"/>
                </a:solidFill>
              </a:rPr>
              <a:t>Disrespectfully Address An Official </a:t>
            </a:r>
            <a:br>
              <a:rPr lang="en-US" sz="1500" b="1" dirty="0">
                <a:solidFill>
                  <a:schemeClr val="bg1"/>
                </a:solidFill>
              </a:rPr>
            </a:br>
            <a:r>
              <a:rPr lang="en-US" sz="1500" dirty="0">
                <a:solidFill>
                  <a:schemeClr val="bg1"/>
                </a:solidFill>
              </a:rPr>
              <a:t>Physically contacting an official is subject to automatic expulsion and can result in ineligibility for remainder of a career</a:t>
            </a:r>
          </a:p>
          <a:p>
            <a:pPr lvl="1"/>
            <a:r>
              <a:rPr lang="en-US" sz="1500" dirty="0">
                <a:solidFill>
                  <a:srgbClr val="FFFF00"/>
                </a:solidFill>
              </a:rPr>
              <a:t>This includes school administrators.  Expect/require role modeling excellence from this level of personnel.</a:t>
            </a:r>
            <a:endParaRPr lang="en-US" sz="1500" b="1" dirty="0">
              <a:solidFill>
                <a:srgbClr val="FFFF00"/>
              </a:solidFill>
            </a:endParaRPr>
          </a:p>
          <a:p>
            <a:pPr marL="0" indent="0">
              <a:buNone/>
            </a:pPr>
            <a:br>
              <a:rPr lang="en-US" sz="1500" b="1" dirty="0">
                <a:solidFill>
                  <a:schemeClr val="bg1"/>
                </a:solidFill>
              </a:rPr>
            </a:br>
            <a:r>
              <a:rPr lang="en-US" sz="1500" b="1" dirty="0">
                <a:solidFill>
                  <a:schemeClr val="bg1"/>
                </a:solidFill>
              </a:rPr>
              <a:t>For the above:</a:t>
            </a:r>
          </a:p>
          <a:p>
            <a:r>
              <a:rPr lang="en-US" sz="1500" dirty="0">
                <a:solidFill>
                  <a:srgbClr val="00B0F0"/>
                </a:solidFill>
              </a:rPr>
              <a:t>1 game suspension in Football</a:t>
            </a:r>
          </a:p>
          <a:p>
            <a:r>
              <a:rPr lang="en-US" sz="1500" dirty="0">
                <a:solidFill>
                  <a:srgbClr val="00B0F0"/>
                </a:solidFill>
              </a:rPr>
              <a:t>2 game suspension in all other sports</a:t>
            </a:r>
          </a:p>
          <a:p>
            <a:pPr marL="0" indent="0">
              <a:buNone/>
            </a:pPr>
            <a:r>
              <a:rPr lang="en-US" b="1" dirty="0">
                <a:solidFill>
                  <a:schemeClr val="accent4"/>
                </a:solidFill>
              </a:rPr>
              <a:t>“Give the respect you expect…and expect it in return.”</a:t>
            </a:r>
          </a:p>
        </p:txBody>
      </p:sp>
    </p:spTree>
    <p:extLst>
      <p:ext uri="{BB962C8B-B14F-4D97-AF65-F5344CB8AC3E}">
        <p14:creationId xmlns:p14="http://schemas.microsoft.com/office/powerpoint/2010/main" val="914998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06CF66-FFEE-495B-899B-5D9DB9644CA0}"/>
              </a:ext>
            </a:extLst>
          </p:cNvPr>
          <p:cNvSpPr>
            <a:spLocks noGrp="1"/>
          </p:cNvSpPr>
          <p:nvPr>
            <p:ph type="title"/>
          </p:nvPr>
        </p:nvSpPr>
        <p:spPr>
          <a:xfrm>
            <a:off x="622336" y="2916552"/>
            <a:ext cx="2774102" cy="1024896"/>
          </a:xfrm>
          <a:solidFill>
            <a:schemeClr val="bg1">
              <a:alpha val="50000"/>
            </a:schemeClr>
          </a:solidFill>
          <a:ln w="25400" cap="sq">
            <a:solidFill>
              <a:schemeClr val="tx1"/>
            </a:solidFill>
            <a:miter lim="800000"/>
          </a:ln>
        </p:spPr>
        <p:txBody>
          <a:bodyPr>
            <a:normAutofit/>
          </a:bodyPr>
          <a:lstStyle/>
          <a:p>
            <a:pPr algn="ctr"/>
            <a:r>
              <a:rPr lang="en-US" sz="2400" b="1" dirty="0"/>
              <a:t>Coach Ejection</a:t>
            </a:r>
          </a:p>
        </p:txBody>
      </p:sp>
      <p:sp>
        <p:nvSpPr>
          <p:cNvPr id="3" name="Content Placeholder 2">
            <a:extLst>
              <a:ext uri="{FF2B5EF4-FFF2-40B4-BE49-F238E27FC236}">
                <a16:creationId xmlns:a16="http://schemas.microsoft.com/office/drawing/2014/main" id="{0C74207D-2688-43D4-9703-6A67A0FAB4C8}"/>
              </a:ext>
            </a:extLst>
          </p:cNvPr>
          <p:cNvSpPr>
            <a:spLocks noGrp="1"/>
          </p:cNvSpPr>
          <p:nvPr>
            <p:ph idx="1"/>
          </p:nvPr>
        </p:nvSpPr>
        <p:spPr>
          <a:xfrm>
            <a:off x="4164676" y="857250"/>
            <a:ext cx="4979324" cy="5143500"/>
          </a:xfrm>
        </p:spPr>
        <p:txBody>
          <a:bodyPr anchor="ctr">
            <a:normAutofit fontScale="92500"/>
          </a:bodyPr>
          <a:lstStyle/>
          <a:p>
            <a:pPr marL="0" indent="0">
              <a:buNone/>
            </a:pPr>
            <a:r>
              <a:rPr lang="en-US" dirty="0">
                <a:solidFill>
                  <a:schemeClr val="bg1"/>
                </a:solidFill>
              </a:rPr>
              <a:t>Handbook Regulation 2.4.3 (j):</a:t>
            </a:r>
          </a:p>
          <a:p>
            <a:r>
              <a:rPr lang="en-US" dirty="0">
                <a:solidFill>
                  <a:schemeClr val="bg1"/>
                </a:solidFill>
              </a:rPr>
              <a:t>Anytime a coach is ejected from a contest, he/she does not participate the remainder of that day.  The coach is also suspended from the next two scheduled, re-scheduled or contracted dates at that level of competition (one in Football) and all games in the interim at other levels of competition.</a:t>
            </a:r>
          </a:p>
          <a:p>
            <a:pPr lvl="1"/>
            <a:r>
              <a:rPr lang="en-US" dirty="0">
                <a:solidFill>
                  <a:schemeClr val="bg1"/>
                </a:solidFill>
              </a:rPr>
              <a:t>EXAMPLE:  JV coach ejected from game.  Misses the next 2 JV games and all Varsity games until the 2-game JV suspension is served.</a:t>
            </a:r>
          </a:p>
          <a:p>
            <a:pPr lvl="1"/>
            <a:endParaRPr lang="en-US" dirty="0">
              <a:solidFill>
                <a:schemeClr val="bg1"/>
              </a:solidFill>
            </a:endParaRPr>
          </a:p>
          <a:p>
            <a:pPr marL="0" indent="0">
              <a:buNone/>
            </a:pPr>
            <a:r>
              <a:rPr lang="en-US" dirty="0">
                <a:solidFill>
                  <a:schemeClr val="bg1"/>
                </a:solidFill>
              </a:rPr>
              <a:t>Handbook Regulation 2.4.3 (k):</a:t>
            </a:r>
          </a:p>
          <a:p>
            <a:r>
              <a:rPr lang="en-US" dirty="0">
                <a:solidFill>
                  <a:schemeClr val="bg1"/>
                </a:solidFill>
              </a:rPr>
              <a:t>The </a:t>
            </a:r>
            <a:r>
              <a:rPr lang="en-US" u="sng" dirty="0">
                <a:solidFill>
                  <a:schemeClr val="bg1"/>
                </a:solidFill>
              </a:rPr>
              <a:t>coach</a:t>
            </a:r>
            <a:r>
              <a:rPr lang="en-US" dirty="0">
                <a:solidFill>
                  <a:schemeClr val="bg1"/>
                </a:solidFill>
              </a:rPr>
              <a:t> is not permitted to be at the game during his/her suspension.  </a:t>
            </a:r>
            <a:r>
              <a:rPr lang="en-US" dirty="0">
                <a:solidFill>
                  <a:srgbClr val="FFC000"/>
                </a:solidFill>
              </a:rPr>
              <a:t>A </a:t>
            </a:r>
            <a:r>
              <a:rPr lang="en-US" u="sng" dirty="0">
                <a:solidFill>
                  <a:srgbClr val="FFC000"/>
                </a:solidFill>
              </a:rPr>
              <a:t>student</a:t>
            </a:r>
            <a:r>
              <a:rPr lang="en-US" dirty="0">
                <a:solidFill>
                  <a:srgbClr val="FFC000"/>
                </a:solidFill>
              </a:rPr>
              <a:t> who is ejected is allowed at the game site but may not be dressed in uniform.</a:t>
            </a:r>
          </a:p>
        </p:txBody>
      </p:sp>
    </p:spTree>
    <p:extLst>
      <p:ext uri="{BB962C8B-B14F-4D97-AF65-F5344CB8AC3E}">
        <p14:creationId xmlns:p14="http://schemas.microsoft.com/office/powerpoint/2010/main" val="2293910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13DD819-0B7A-924B-B2CC-7FD296C57038}"/>
              </a:ext>
            </a:extLst>
          </p:cNvPr>
          <p:cNvPicPr>
            <a:picLocks noGrp="1" noChangeAspect="1"/>
          </p:cNvPicPr>
          <p:nvPr>
            <p:ph sz="half" idx="2"/>
          </p:nvPr>
        </p:nvPicPr>
        <p:blipFill rotWithShape="1">
          <a:blip r:embed="rId3"/>
          <a:srcRect t="14023" b="1708"/>
          <a:stretch/>
        </p:blipFill>
        <p:spPr>
          <a:xfrm>
            <a:off x="0" y="342900"/>
            <a:ext cx="10058415" cy="5657850"/>
          </a:xfrm>
          <a:prstGeom prst="rect">
            <a:avLst/>
          </a:prstGeom>
        </p:spPr>
      </p:pic>
      <p:sp>
        <p:nvSpPr>
          <p:cNvPr id="11" name="Freeform 5">
            <a:extLst>
              <a:ext uri="{FF2B5EF4-FFF2-40B4-BE49-F238E27FC236}">
                <a16:creationId xmlns:a16="http://schemas.microsoft.com/office/drawing/2014/main" id="{3CD9DF72-87A3-404E-A828-84CBF11A830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1605882"/>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marL="0" marR="0" lvl="0" indent="0" algn="ctr" defTabSz="342900" rtl="0" eaLnBrk="1" fontAlgn="auto" latinLnBrk="0" hangingPunct="1">
              <a:lnSpc>
                <a:spcPct val="100000"/>
              </a:lnSpc>
              <a:spcBef>
                <a:spcPts val="0"/>
              </a:spcBef>
              <a:spcAft>
                <a:spcPts val="750"/>
              </a:spcAft>
              <a:buClr>
                <a:prstClr val="black"/>
              </a:buClr>
              <a:buSzPct val="100000"/>
              <a:buFontTx/>
              <a:buNone/>
              <a:tabLst/>
              <a:defRPr/>
            </a:pPr>
            <a:endParaRPr kumimoji="0" lang="en-US" sz="1200" b="0" i="0" u="none" strike="noStrike" kern="1200" cap="all" spc="0" normalizeH="0" baseline="0" noProof="0">
              <a:ln>
                <a:noFill/>
              </a:ln>
              <a:solidFill>
                <a:prstClr val="black"/>
              </a:solidFill>
              <a:effectLst/>
              <a:uLnTx/>
              <a:uFillTx/>
              <a:latin typeface="Calibri" panose="020F0502020204030204"/>
              <a:ea typeface="+mn-ea"/>
              <a:cs typeface="Arial" pitchFamily="34" charset="0"/>
            </a:endParaRPr>
          </a:p>
        </p:txBody>
      </p:sp>
      <p:cxnSp>
        <p:nvCxnSpPr>
          <p:cNvPr id="13" name="Straight Connector 12">
            <a:extLst>
              <a:ext uri="{FF2B5EF4-FFF2-40B4-BE49-F238E27FC236}">
                <a16:creationId xmlns:a16="http://schemas.microsoft.com/office/drawing/2014/main" id="{20E3A342-4D61-4E3F-AF90-1AB42AEB96C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60104"/>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62E03E6-3759-403E-952C-8AFBF900A1BB}"/>
              </a:ext>
            </a:extLst>
          </p:cNvPr>
          <p:cNvSpPr>
            <a:spLocks noGrp="1"/>
          </p:cNvSpPr>
          <p:nvPr>
            <p:ph type="title"/>
          </p:nvPr>
        </p:nvSpPr>
        <p:spPr>
          <a:xfrm>
            <a:off x="489519" y="1605881"/>
            <a:ext cx="3153103" cy="1007066"/>
          </a:xfrm>
        </p:spPr>
        <p:txBody>
          <a:bodyPr vert="horz" lIns="68580" tIns="34290" rIns="68580" bIns="34290" rtlCol="0" anchor="ctr">
            <a:normAutofit/>
          </a:bodyPr>
          <a:lstStyle/>
          <a:p>
            <a:pPr algn="ctr"/>
            <a:r>
              <a:rPr lang="en-US" sz="2700" dirty="0"/>
              <a:t>Fan Behavior</a:t>
            </a:r>
          </a:p>
        </p:txBody>
      </p:sp>
      <p:graphicFrame>
        <p:nvGraphicFramePr>
          <p:cNvPr id="5" name="Content Placeholder 2">
            <a:extLst>
              <a:ext uri="{FF2B5EF4-FFF2-40B4-BE49-F238E27FC236}">
                <a16:creationId xmlns:a16="http://schemas.microsoft.com/office/drawing/2014/main" id="{E002BF74-56DB-4C42-8CFD-7041F4637E46}"/>
              </a:ext>
            </a:extLst>
          </p:cNvPr>
          <p:cNvGraphicFramePr>
            <a:graphicFrameLocks noGrp="1"/>
          </p:cNvGraphicFramePr>
          <p:nvPr>
            <p:ph sz="half" idx="1"/>
            <p:extLst/>
          </p:nvPr>
        </p:nvGraphicFramePr>
        <p:xfrm>
          <a:off x="318407" y="2474082"/>
          <a:ext cx="7480317" cy="33555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30949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477006"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1">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3086100"/>
            <a:ext cx="0" cy="6858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2A0895D-F914-4DFF-8B90-2D07609AD501}"/>
              </a:ext>
            </a:extLst>
          </p:cNvPr>
          <p:cNvSpPr>
            <a:spLocks noGrp="1"/>
          </p:cNvSpPr>
          <p:nvPr>
            <p:ph type="title"/>
          </p:nvPr>
        </p:nvSpPr>
        <p:spPr>
          <a:xfrm>
            <a:off x="707458" y="1391452"/>
            <a:ext cx="2528249" cy="4126698"/>
          </a:xfrm>
        </p:spPr>
        <p:txBody>
          <a:bodyPr>
            <a:normAutofit/>
          </a:bodyPr>
          <a:lstStyle/>
          <a:p>
            <a:r>
              <a:rPr lang="en-US">
                <a:solidFill>
                  <a:srgbClr val="FFFFFF"/>
                </a:solidFill>
              </a:rPr>
              <a:t>Filing An Ejection Report</a:t>
            </a:r>
            <a:br>
              <a:rPr lang="en-US">
                <a:solidFill>
                  <a:srgbClr val="FFFFFF"/>
                </a:solidFill>
              </a:rPr>
            </a:br>
            <a:endParaRPr lang="en-US">
              <a:solidFill>
                <a:srgbClr val="FFFFFF"/>
              </a:solidFill>
            </a:endParaRPr>
          </a:p>
        </p:txBody>
      </p:sp>
      <p:graphicFrame>
        <p:nvGraphicFramePr>
          <p:cNvPr id="16" name="Content Placeholder 2">
            <a:extLst>
              <a:ext uri="{FF2B5EF4-FFF2-40B4-BE49-F238E27FC236}">
                <a16:creationId xmlns:a16="http://schemas.microsoft.com/office/drawing/2014/main" id="{4D6C0EF2-FFE4-49C5-BABA-C9782687FE3E}"/>
              </a:ext>
            </a:extLst>
          </p:cNvPr>
          <p:cNvGraphicFramePr>
            <a:graphicFrameLocks noGrp="1"/>
          </p:cNvGraphicFramePr>
          <p:nvPr>
            <p:ph idx="1"/>
            <p:extLst/>
          </p:nvPr>
        </p:nvGraphicFramePr>
        <p:xfrm>
          <a:off x="3960019" y="1339454"/>
          <a:ext cx="4701779" cy="4179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469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477006"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3086100"/>
            <a:ext cx="0" cy="6858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2A0895D-F914-4DFF-8B90-2D07609AD501}"/>
              </a:ext>
            </a:extLst>
          </p:cNvPr>
          <p:cNvSpPr>
            <a:spLocks noGrp="1"/>
          </p:cNvSpPr>
          <p:nvPr>
            <p:ph type="title"/>
          </p:nvPr>
        </p:nvSpPr>
        <p:spPr>
          <a:xfrm>
            <a:off x="707458" y="1391452"/>
            <a:ext cx="2528249" cy="4126698"/>
          </a:xfrm>
        </p:spPr>
        <p:txBody>
          <a:bodyPr>
            <a:normAutofit/>
          </a:bodyPr>
          <a:lstStyle/>
          <a:p>
            <a:r>
              <a:rPr lang="en-US">
                <a:solidFill>
                  <a:srgbClr val="FFFFFF"/>
                </a:solidFill>
              </a:rPr>
              <a:t>Filing An Ejection Report</a:t>
            </a:r>
            <a:br>
              <a:rPr lang="en-US">
                <a:solidFill>
                  <a:srgbClr val="FFFFFF"/>
                </a:solidFill>
              </a:rPr>
            </a:br>
            <a:endParaRPr lang="en-US">
              <a:solidFill>
                <a:srgbClr val="FFFFFF"/>
              </a:solidFill>
            </a:endParaRPr>
          </a:p>
        </p:txBody>
      </p:sp>
      <p:graphicFrame>
        <p:nvGraphicFramePr>
          <p:cNvPr id="16" name="Content Placeholder 2">
            <a:extLst>
              <a:ext uri="{FF2B5EF4-FFF2-40B4-BE49-F238E27FC236}">
                <a16:creationId xmlns:a16="http://schemas.microsoft.com/office/drawing/2014/main" id="{4D6C0EF2-FFE4-49C5-BABA-C9782687FE3E}"/>
              </a:ext>
            </a:extLst>
          </p:cNvPr>
          <p:cNvGraphicFramePr>
            <a:graphicFrameLocks noGrp="1"/>
          </p:cNvGraphicFramePr>
          <p:nvPr>
            <p:ph idx="1"/>
            <p:extLst/>
          </p:nvPr>
        </p:nvGraphicFramePr>
        <p:xfrm>
          <a:off x="3960019" y="1131570"/>
          <a:ext cx="4701779" cy="4663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2163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Top Corners Rounded 10">
            <a:extLst>
              <a:ext uri="{FF2B5EF4-FFF2-40B4-BE49-F238E27FC236}">
                <a16:creationId xmlns:a16="http://schemas.microsoft.com/office/drawing/2014/main" id="{76E6212F-EB21-4328-8386-832840CB43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7100" y="1604792"/>
            <a:ext cx="4442616" cy="3648417"/>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Top Corners Rounded 12">
            <a:extLst>
              <a:ext uri="{FF2B5EF4-FFF2-40B4-BE49-F238E27FC236}">
                <a16:creationId xmlns:a16="http://schemas.microsoft.com/office/drawing/2014/main" id="{9E74304E-CF2D-41E1-92CF-7FC508311B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2900" y="1645101"/>
            <a:ext cx="4207048" cy="3567794"/>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4717401F-8127-4697-8085-3D6C69B5D25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053" y="4276898"/>
            <a:ext cx="1198092"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B60747E7-9F9C-384B-8765-AFBC6D08779D}"/>
              </a:ext>
            </a:extLst>
          </p:cNvPr>
          <p:cNvPicPr>
            <a:picLocks noGrp="1" noChangeAspect="1"/>
          </p:cNvPicPr>
          <p:nvPr>
            <p:ph idx="1"/>
          </p:nvPr>
        </p:nvPicPr>
        <p:blipFill>
          <a:blip r:embed="rId2"/>
          <a:stretch>
            <a:fillRect/>
          </a:stretch>
        </p:blipFill>
        <p:spPr>
          <a:xfrm>
            <a:off x="4216037" y="857250"/>
            <a:ext cx="4840679" cy="5516444"/>
          </a:xfrm>
          <a:prstGeom prst="rect">
            <a:avLst/>
          </a:prstGeom>
        </p:spPr>
      </p:pic>
      <p:sp>
        <p:nvSpPr>
          <p:cNvPr id="2" name="Title 1">
            <a:extLst>
              <a:ext uri="{FF2B5EF4-FFF2-40B4-BE49-F238E27FC236}">
                <a16:creationId xmlns:a16="http://schemas.microsoft.com/office/drawing/2014/main" id="{1C4C387D-8DD4-4E12-A8AD-DCF864149CD8}"/>
              </a:ext>
            </a:extLst>
          </p:cNvPr>
          <p:cNvSpPr>
            <a:spLocks noGrp="1"/>
          </p:cNvSpPr>
          <p:nvPr>
            <p:ph type="title"/>
          </p:nvPr>
        </p:nvSpPr>
        <p:spPr>
          <a:xfrm>
            <a:off x="249236" y="1699022"/>
            <a:ext cx="2978415" cy="2437040"/>
          </a:xfrm>
        </p:spPr>
        <p:txBody>
          <a:bodyPr vert="horz" lIns="68580" tIns="34290" rIns="68580" bIns="34290" rtlCol="0" anchor="ctr">
            <a:normAutofit/>
          </a:bodyPr>
          <a:lstStyle/>
          <a:p>
            <a:r>
              <a:rPr lang="en-US" sz="4050">
                <a:solidFill>
                  <a:schemeClr val="bg1"/>
                </a:solidFill>
              </a:rPr>
              <a:t>Filing An Ejection Report</a:t>
            </a:r>
          </a:p>
        </p:txBody>
      </p:sp>
    </p:spTree>
    <p:extLst>
      <p:ext uri="{BB962C8B-B14F-4D97-AF65-F5344CB8AC3E}">
        <p14:creationId xmlns:p14="http://schemas.microsoft.com/office/powerpoint/2010/main" val="2292187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42BEC-7520-448D-A35F-4304A105249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3BB04F8-57FC-4B56-A6DA-537AC7B4DA35}"/>
              </a:ext>
            </a:extLst>
          </p:cNvPr>
          <p:cNvPicPr>
            <a:picLocks noGrp="1" noChangeAspect="1"/>
          </p:cNvPicPr>
          <p:nvPr>
            <p:ph idx="1"/>
          </p:nvPr>
        </p:nvPicPr>
        <p:blipFill>
          <a:blip r:embed="rId2"/>
          <a:stretch>
            <a:fillRect/>
          </a:stretch>
        </p:blipFill>
        <p:spPr>
          <a:xfrm>
            <a:off x="1523736" y="2286645"/>
            <a:ext cx="6096528" cy="3429297"/>
          </a:xfrm>
          <a:prstGeom prst="rect">
            <a:avLst/>
          </a:prstGeom>
        </p:spPr>
      </p:pic>
    </p:spTree>
    <p:extLst>
      <p:ext uri="{BB962C8B-B14F-4D97-AF65-F5344CB8AC3E}">
        <p14:creationId xmlns:p14="http://schemas.microsoft.com/office/powerpoint/2010/main" val="2181686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Top Corners Rounded 9">
            <a:extLst>
              <a:ext uri="{FF2B5EF4-FFF2-40B4-BE49-F238E27FC236}">
                <a16:creationId xmlns:a16="http://schemas.microsoft.com/office/drawing/2014/main" id="{76E6212F-EB21-4328-8386-832840CB43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7100" y="1604792"/>
            <a:ext cx="4442616" cy="3648417"/>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Top Corners Rounded 11">
            <a:extLst>
              <a:ext uri="{FF2B5EF4-FFF2-40B4-BE49-F238E27FC236}">
                <a16:creationId xmlns:a16="http://schemas.microsoft.com/office/drawing/2014/main" id="{9E74304E-CF2D-41E1-92CF-7FC508311B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2900" y="1645101"/>
            <a:ext cx="4207048" cy="3567794"/>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4717401F-8127-4697-8085-3D6C69B5D25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053" y="4276898"/>
            <a:ext cx="1198092"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2154C334-A158-3F45-AA17-B24671BE7ACA}"/>
              </a:ext>
            </a:extLst>
          </p:cNvPr>
          <p:cNvPicPr>
            <a:picLocks noGrp="1" noChangeAspect="1"/>
          </p:cNvPicPr>
          <p:nvPr>
            <p:ph idx="1"/>
          </p:nvPr>
        </p:nvPicPr>
        <p:blipFill rotWithShape="1">
          <a:blip r:embed="rId2"/>
          <a:srcRect r="3356"/>
          <a:stretch/>
        </p:blipFill>
        <p:spPr>
          <a:xfrm>
            <a:off x="3904314" y="844782"/>
            <a:ext cx="5224597" cy="5237689"/>
          </a:xfrm>
          <a:prstGeom prst="rect">
            <a:avLst/>
          </a:prstGeom>
        </p:spPr>
      </p:pic>
      <p:sp>
        <p:nvSpPr>
          <p:cNvPr id="2" name="Title 1">
            <a:extLst>
              <a:ext uri="{FF2B5EF4-FFF2-40B4-BE49-F238E27FC236}">
                <a16:creationId xmlns:a16="http://schemas.microsoft.com/office/drawing/2014/main" id="{A3EE8538-C2ED-4477-B6D1-C6C84AE1341B}"/>
              </a:ext>
            </a:extLst>
          </p:cNvPr>
          <p:cNvSpPr>
            <a:spLocks noGrp="1"/>
          </p:cNvSpPr>
          <p:nvPr>
            <p:ph type="title"/>
          </p:nvPr>
        </p:nvSpPr>
        <p:spPr>
          <a:xfrm>
            <a:off x="249236" y="1699022"/>
            <a:ext cx="2978415" cy="2437040"/>
          </a:xfrm>
        </p:spPr>
        <p:txBody>
          <a:bodyPr vert="horz" lIns="68580" tIns="34290" rIns="68580" bIns="34290" rtlCol="0" anchor="ctr">
            <a:normAutofit/>
          </a:bodyPr>
          <a:lstStyle/>
          <a:p>
            <a:r>
              <a:rPr lang="en-US" sz="4050" dirty="0">
                <a:solidFill>
                  <a:schemeClr val="bg1"/>
                </a:solidFill>
              </a:rPr>
              <a:t>Filing A DQ Report</a:t>
            </a:r>
          </a:p>
        </p:txBody>
      </p:sp>
    </p:spTree>
    <p:extLst>
      <p:ext uri="{BB962C8B-B14F-4D97-AF65-F5344CB8AC3E}">
        <p14:creationId xmlns:p14="http://schemas.microsoft.com/office/powerpoint/2010/main" val="2068506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6296" y="857248"/>
            <a:ext cx="5157704" cy="51435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7A26BD7-1266-4489-980F-57ECF878346E}"/>
              </a:ext>
            </a:extLst>
          </p:cNvPr>
          <p:cNvSpPr>
            <a:spLocks noGrp="1"/>
          </p:cNvSpPr>
          <p:nvPr>
            <p:ph type="title"/>
          </p:nvPr>
        </p:nvSpPr>
        <p:spPr>
          <a:xfrm>
            <a:off x="622336" y="2916552"/>
            <a:ext cx="2774102" cy="1024896"/>
          </a:xfrm>
          <a:solidFill>
            <a:schemeClr val="bg1">
              <a:alpha val="50000"/>
            </a:schemeClr>
          </a:solidFill>
          <a:ln w="25400" cap="sq">
            <a:solidFill>
              <a:schemeClr val="tx1"/>
            </a:solidFill>
            <a:miter lim="800000"/>
          </a:ln>
        </p:spPr>
        <p:txBody>
          <a:bodyPr>
            <a:normAutofit/>
          </a:bodyPr>
          <a:lstStyle/>
          <a:p>
            <a:pPr algn="ctr"/>
            <a:r>
              <a:rPr lang="en-US" sz="2400" b="1" dirty="0"/>
              <a:t>Ejection Criteria</a:t>
            </a:r>
            <a:br>
              <a:rPr lang="en-US" sz="2400" dirty="0"/>
            </a:br>
            <a:r>
              <a:rPr lang="en-US" sz="2400" dirty="0"/>
              <a:t>Post-Game Ejections</a:t>
            </a:r>
          </a:p>
        </p:txBody>
      </p:sp>
      <p:sp>
        <p:nvSpPr>
          <p:cNvPr id="3" name="Content Placeholder 2">
            <a:extLst>
              <a:ext uri="{FF2B5EF4-FFF2-40B4-BE49-F238E27FC236}">
                <a16:creationId xmlns:a16="http://schemas.microsoft.com/office/drawing/2014/main" id="{9BD5185C-F77A-4D48-A205-92F858241C87}"/>
              </a:ext>
            </a:extLst>
          </p:cNvPr>
          <p:cNvSpPr>
            <a:spLocks noGrp="1"/>
          </p:cNvSpPr>
          <p:nvPr>
            <p:ph idx="1"/>
          </p:nvPr>
        </p:nvSpPr>
        <p:spPr>
          <a:xfrm>
            <a:off x="4536887" y="1459228"/>
            <a:ext cx="4056522" cy="3939542"/>
          </a:xfrm>
        </p:spPr>
        <p:txBody>
          <a:bodyPr anchor="ctr">
            <a:normAutofit lnSpcReduction="10000"/>
          </a:bodyPr>
          <a:lstStyle/>
          <a:p>
            <a:r>
              <a:rPr lang="en-US" sz="1800" b="1" dirty="0">
                <a:solidFill>
                  <a:schemeClr val="bg1"/>
                </a:solidFill>
              </a:rPr>
              <a:t>No </a:t>
            </a:r>
            <a:r>
              <a:rPr lang="en-US" sz="1800" b="1" dirty="0">
                <a:solidFill>
                  <a:srgbClr val="FFFF00"/>
                </a:solidFill>
              </a:rPr>
              <a:t>“free shots” </a:t>
            </a:r>
            <a:r>
              <a:rPr lang="en-US" sz="1800" b="1" dirty="0">
                <a:solidFill>
                  <a:schemeClr val="bg1"/>
                </a:solidFill>
              </a:rPr>
              <a:t>after the game/contest…in fact, </a:t>
            </a:r>
            <a:r>
              <a:rPr lang="en-US" sz="1800" b="1" u="sng" dirty="0">
                <a:solidFill>
                  <a:schemeClr val="bg1"/>
                </a:solidFill>
              </a:rPr>
              <a:t>there should be enhanced attention given to post-game ejections</a:t>
            </a:r>
          </a:p>
          <a:p>
            <a:pPr lvl="1"/>
            <a:r>
              <a:rPr lang="en-US" dirty="0">
                <a:solidFill>
                  <a:schemeClr val="bg1"/>
                </a:solidFill>
              </a:rPr>
              <a:t>These are to be enforced same as in-game ejections.</a:t>
            </a:r>
          </a:p>
          <a:p>
            <a:pPr lvl="1"/>
            <a:r>
              <a:rPr lang="en-US" dirty="0">
                <a:solidFill>
                  <a:schemeClr val="bg1"/>
                </a:solidFill>
              </a:rPr>
              <a:t>Do not allow inappropriate language/contact/input after the contest is complete</a:t>
            </a:r>
          </a:p>
          <a:p>
            <a:pPr lvl="1"/>
            <a:r>
              <a:rPr lang="en-US" dirty="0">
                <a:solidFill>
                  <a:schemeClr val="bg1"/>
                </a:solidFill>
              </a:rPr>
              <a:t>Coaches and players are expected to role model excellence at all times</a:t>
            </a:r>
          </a:p>
          <a:p>
            <a:pPr lvl="1"/>
            <a:endParaRPr lang="en-US" dirty="0">
              <a:solidFill>
                <a:schemeClr val="bg1"/>
              </a:solidFill>
            </a:endParaRPr>
          </a:p>
          <a:p>
            <a:pPr marL="397764" lvl="1" indent="0">
              <a:buNone/>
            </a:pPr>
            <a:r>
              <a:rPr lang="en-US" sz="2400" b="1" dirty="0">
                <a:solidFill>
                  <a:schemeClr val="accent4"/>
                </a:solidFill>
              </a:rPr>
              <a:t>“What you permit, you </a:t>
            </a:r>
          </a:p>
          <a:p>
            <a:pPr marL="397764" lvl="1" indent="0">
              <a:buNone/>
            </a:pPr>
            <a:r>
              <a:rPr lang="en-US" sz="2400" b="1" dirty="0">
                <a:solidFill>
                  <a:schemeClr val="accent4"/>
                </a:solidFill>
              </a:rPr>
              <a:t>            promote!”</a:t>
            </a:r>
          </a:p>
        </p:txBody>
      </p:sp>
    </p:spTree>
    <p:extLst>
      <p:ext uri="{BB962C8B-B14F-4D97-AF65-F5344CB8AC3E}">
        <p14:creationId xmlns:p14="http://schemas.microsoft.com/office/powerpoint/2010/main" val="4270931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CDB7903-4CAB-421B-BBCF-C81CFBCF1B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6"/>
          <a:stretch/>
        </p:blipFill>
        <p:spPr>
          <a:xfrm>
            <a:off x="1190574" y="1898968"/>
            <a:ext cx="7953426" cy="4617720"/>
          </a:xfrm>
          <a:prstGeom prst="rect">
            <a:avLst/>
          </a:prstGeom>
        </p:spPr>
      </p:pic>
      <p:pic>
        <p:nvPicPr>
          <p:cNvPr id="3" name="Picture 2">
            <a:extLst>
              <a:ext uri="{FF2B5EF4-FFF2-40B4-BE49-F238E27FC236}">
                <a16:creationId xmlns:a16="http://schemas.microsoft.com/office/drawing/2014/main" id="{88442C0A-167F-4A21-9C59-DF55DF3C9C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0574" y="2953646"/>
            <a:ext cx="6064336" cy="2486001"/>
          </a:xfrm>
          <a:prstGeom prst="rect">
            <a:avLst/>
          </a:prstGeom>
        </p:spPr>
      </p:pic>
      <p:sp>
        <p:nvSpPr>
          <p:cNvPr id="7" name="Title 6"/>
          <p:cNvSpPr>
            <a:spLocks noGrp="1"/>
          </p:cNvSpPr>
          <p:nvPr>
            <p:ph type="title"/>
          </p:nvPr>
        </p:nvSpPr>
        <p:spPr/>
        <p:txBody>
          <a:bodyPr/>
          <a:lstStyle/>
          <a:p>
            <a:pPr algn="ctr"/>
            <a:r>
              <a:rPr lang="en-US" sz="3200" dirty="0">
                <a:cs typeface="Frutiger LT Std 57 Cn"/>
              </a:rPr>
              <a:t>EQUIPMENT</a:t>
            </a:r>
            <a:br>
              <a:rPr lang="en-US" sz="3200" dirty="0">
                <a:cs typeface="Frutiger LT Std 57 Cn"/>
              </a:rPr>
            </a:br>
            <a:r>
              <a:rPr lang="en-US" sz="3200" dirty="0">
                <a:cs typeface="Frutiger LT Std 57 Cn"/>
              </a:rPr>
              <a:t>RULES 1-5-4, 1-5-5, 3-5-10</a:t>
            </a:r>
            <a:r>
              <a:rPr lang="en-US" sz="3200" cap="none" dirty="0"/>
              <a:t>e</a:t>
            </a:r>
            <a:r>
              <a:rPr lang="en-US" sz="3200" cap="none" dirty="0">
                <a:cs typeface="Frutiger LT Std 57 Cn"/>
              </a:rPr>
              <a:t> (NEW), </a:t>
            </a:r>
            <a:br>
              <a:rPr lang="en-US" sz="3200" cap="none" dirty="0">
                <a:cs typeface="Frutiger LT Std 57 Cn"/>
              </a:rPr>
            </a:br>
            <a:r>
              <a:rPr lang="en-US" sz="3200" cap="none" dirty="0">
                <a:cs typeface="Frutiger LT Std 57 Cn"/>
              </a:rPr>
              <a:t>3-6-2, 9-8-1h, 9-9</a:t>
            </a:r>
            <a:endParaRPr lang="en-US" sz="3200" cap="none" dirty="0"/>
          </a:p>
        </p:txBody>
      </p:sp>
      <p:sp>
        <p:nvSpPr>
          <p:cNvPr id="10" name="Content Placeholder 9"/>
          <p:cNvSpPr>
            <a:spLocks noGrp="1"/>
          </p:cNvSpPr>
          <p:nvPr>
            <p:ph idx="1"/>
          </p:nvPr>
        </p:nvSpPr>
        <p:spPr>
          <a:xfrm>
            <a:off x="1100138" y="1989139"/>
            <a:ext cx="7798535" cy="501300"/>
          </a:xfrm>
        </p:spPr>
        <p:txBody>
          <a:bodyPr/>
          <a:lstStyle/>
          <a:p>
            <a:pPr marL="0" indent="0">
              <a:buNone/>
            </a:pPr>
            <a:r>
              <a:rPr lang="en-US" sz="2400" dirty="0"/>
              <a:t>Players who fail to wear required equipment during a down (PlayPic A) must be replaced for one down (PlayPic B).</a:t>
            </a:r>
          </a:p>
        </p:txBody>
      </p:sp>
      <p:sp>
        <p:nvSpPr>
          <p:cNvPr id="8"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5" name="TextBox 4">
            <a:extLst>
              <a:ext uri="{FF2B5EF4-FFF2-40B4-BE49-F238E27FC236}">
                <a16:creationId xmlns:a16="http://schemas.microsoft.com/office/drawing/2014/main" id="{87E9C526-9176-497B-8D73-1CFCE961A3CF}"/>
              </a:ext>
            </a:extLst>
          </p:cNvPr>
          <p:cNvSpPr txBox="1"/>
          <p:nvPr/>
        </p:nvSpPr>
        <p:spPr>
          <a:xfrm>
            <a:off x="2921955" y="3345576"/>
            <a:ext cx="1567543"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No thigh pads.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No knee pads.</a:t>
            </a:r>
          </a:p>
        </p:txBody>
      </p:sp>
    </p:spTree>
    <p:extLst>
      <p:ext uri="{BB962C8B-B14F-4D97-AF65-F5344CB8AC3E}">
        <p14:creationId xmlns:p14="http://schemas.microsoft.com/office/powerpoint/2010/main" val="3482776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cap="none" dirty="0"/>
              <a:t>DEFENSELESS PLAYER</a:t>
            </a:r>
            <a:br>
              <a:rPr lang="en-US" cap="none" dirty="0"/>
            </a:br>
            <a:r>
              <a:rPr lang="en-US" cap="none" dirty="0"/>
              <a:t>RULE 2-32-16a</a:t>
            </a:r>
            <a:endParaRPr lang="en-US" dirty="0"/>
          </a:p>
        </p:txBody>
      </p:sp>
      <p:sp>
        <p:nvSpPr>
          <p:cNvPr id="9" name="Content Placeholder 8"/>
          <p:cNvSpPr>
            <a:spLocks noGrp="1"/>
          </p:cNvSpPr>
          <p:nvPr>
            <p:ph idx="1"/>
          </p:nvPr>
        </p:nvSpPr>
        <p:spPr>
          <a:xfrm>
            <a:off x="1100138" y="1989138"/>
            <a:ext cx="7875587" cy="806101"/>
          </a:xfrm>
        </p:spPr>
        <p:txBody>
          <a:bodyPr/>
          <a:lstStyle/>
          <a:p>
            <a:pPr marL="0" indent="0">
              <a:buNone/>
            </a:pPr>
            <a:r>
              <a:rPr lang="en-US" sz="2800" dirty="0"/>
              <a:t>Player in PlayPic A is defined as a runner and is not defenseless. Once the ball is thrown, he is a passer and </a:t>
            </a:r>
            <a:r>
              <a:rPr lang="en-US" sz="2800"/>
              <a:t>is defined </a:t>
            </a:r>
            <a:r>
              <a:rPr lang="en-US" sz="2800" dirty="0"/>
              <a:t>as a defenseless player (PlayPic B).</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10" name="Picture 9">
            <a:extLst>
              <a:ext uri="{FF2B5EF4-FFF2-40B4-BE49-F238E27FC236}">
                <a16:creationId xmlns:a16="http://schemas.microsoft.com/office/drawing/2014/main" id="{6AFDE8BD-8418-42EE-B8EB-4C232ABAF2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2937" y="3361592"/>
            <a:ext cx="7348186" cy="3027014"/>
          </a:xfrm>
          <a:prstGeom prst="rect">
            <a:avLst/>
          </a:prstGeom>
        </p:spPr>
      </p:pic>
    </p:spTree>
    <p:extLst>
      <p:ext uri="{BB962C8B-B14F-4D97-AF65-F5344CB8AC3E}">
        <p14:creationId xmlns:p14="http://schemas.microsoft.com/office/powerpoint/2010/main" val="1116695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a:t>SIGNAL </a:t>
            </a:r>
            <a:br>
              <a:rPr lang="en-US" dirty="0"/>
            </a:br>
            <a:r>
              <a:rPr lang="en-US" dirty="0"/>
              <a:t>RULES 6-1-3</a:t>
            </a:r>
            <a:r>
              <a:rPr lang="en-US" cap="none" dirty="0"/>
              <a:t>b PENALTY, </a:t>
            </a:r>
            <a:br>
              <a:rPr lang="en-US" cap="none" dirty="0"/>
            </a:br>
            <a:r>
              <a:rPr lang="en-US" cap="none" dirty="0"/>
              <a:t>6-1-4 PENALTY</a:t>
            </a:r>
            <a:endParaRPr lang="en-US" dirty="0"/>
          </a:p>
        </p:txBody>
      </p:sp>
      <p:sp>
        <p:nvSpPr>
          <p:cNvPr id="7" name="Content Placeholder 6"/>
          <p:cNvSpPr>
            <a:spLocks noGrp="1"/>
          </p:cNvSpPr>
          <p:nvPr>
            <p:ph idx="1"/>
          </p:nvPr>
        </p:nvSpPr>
        <p:spPr>
          <a:xfrm>
            <a:off x="1100138" y="1989139"/>
            <a:ext cx="4363960" cy="3586472"/>
          </a:xfrm>
        </p:spPr>
        <p:txBody>
          <a:bodyPr/>
          <a:lstStyle/>
          <a:p>
            <a:pPr marL="0" indent="0">
              <a:buNone/>
            </a:pPr>
            <a:r>
              <a:rPr lang="en-US" sz="2400" b="1" dirty="0"/>
              <a:t>Signal 19 used for:</a:t>
            </a:r>
          </a:p>
          <a:p>
            <a:r>
              <a:rPr lang="en-US" sz="2400" dirty="0"/>
              <a:t>K player(s) more than 5 yards behind its free-kick line</a:t>
            </a:r>
          </a:p>
          <a:p>
            <a:r>
              <a:rPr lang="en-US" sz="2400" dirty="0"/>
              <a:t>K player more than 5 yards behind its free-kick line and any other player kicks the ball</a:t>
            </a:r>
          </a:p>
          <a:p>
            <a:r>
              <a:rPr lang="en-US" sz="2400" dirty="0"/>
              <a:t>At time of kick, K does not have at least 4 players on each side of kicker</a:t>
            </a:r>
          </a:p>
        </p:txBody>
      </p:sp>
      <p:sp>
        <p:nvSpPr>
          <p:cNvPr id="8"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4" name="Picture 3">
            <a:extLst>
              <a:ext uri="{FF2B5EF4-FFF2-40B4-BE49-F238E27FC236}">
                <a16:creationId xmlns:a16="http://schemas.microsoft.com/office/drawing/2014/main" id="{39AE5738-99DB-481B-A807-B575ECA7C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241" y="2090146"/>
            <a:ext cx="2884430" cy="4020721"/>
          </a:xfrm>
          <a:prstGeom prst="rect">
            <a:avLst/>
          </a:prstGeom>
        </p:spPr>
      </p:pic>
      <p:sp>
        <p:nvSpPr>
          <p:cNvPr id="2" name="TextBox 1">
            <a:extLst>
              <a:ext uri="{FF2B5EF4-FFF2-40B4-BE49-F238E27FC236}">
                <a16:creationId xmlns:a16="http://schemas.microsoft.com/office/drawing/2014/main" id="{E5EABD64-67D0-456C-85AF-93A784E64178}"/>
              </a:ext>
            </a:extLst>
          </p:cNvPr>
          <p:cNvSpPr txBox="1"/>
          <p:nvPr/>
        </p:nvSpPr>
        <p:spPr>
          <a:xfrm>
            <a:off x="6010274" y="2343150"/>
            <a:ext cx="771525"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19</a:t>
            </a:r>
          </a:p>
        </p:txBody>
      </p:sp>
    </p:spTree>
    <p:extLst>
      <p:ext uri="{BB962C8B-B14F-4D97-AF65-F5344CB8AC3E}">
        <p14:creationId xmlns:p14="http://schemas.microsoft.com/office/powerpoint/2010/main" val="902771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959877-EE66-4A31-BDB3-BEC6A3512F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2942" y="2110035"/>
            <a:ext cx="3683650" cy="4230616"/>
          </a:xfrm>
          <a:prstGeom prst="rect">
            <a:avLst/>
          </a:prstGeom>
        </p:spPr>
      </p:pic>
      <p:sp>
        <p:nvSpPr>
          <p:cNvPr id="3" name="Title 2"/>
          <p:cNvSpPr>
            <a:spLocks noGrp="1"/>
          </p:cNvSpPr>
          <p:nvPr>
            <p:ph type="title"/>
          </p:nvPr>
        </p:nvSpPr>
        <p:spPr/>
        <p:txBody>
          <a:bodyPr/>
          <a:lstStyle/>
          <a:p>
            <a:pPr algn="ctr">
              <a:lnSpc>
                <a:spcPct val="100000"/>
              </a:lnSpc>
            </a:pPr>
            <a:r>
              <a:rPr lang="en-US" sz="3000" dirty="0"/>
              <a:t>PENALTY ENFORCEMENT</a:t>
            </a:r>
            <a:br>
              <a:rPr lang="en-US" sz="3000" dirty="0"/>
            </a:br>
            <a:r>
              <a:rPr lang="en-US" sz="3000" dirty="0"/>
              <a:t>RULES 6-1-9</a:t>
            </a:r>
            <a:r>
              <a:rPr lang="en-US" sz="3000" cap="none" dirty="0"/>
              <a:t>b (NEW), 6-1-9b PENALTY (NEW), 10-4-2 EXCEPTION (NEW) 10-5-1j (NEW)</a:t>
            </a:r>
            <a:endParaRPr lang="en-US" sz="3000" b="0" dirty="0"/>
          </a:p>
        </p:txBody>
      </p:sp>
      <p:sp>
        <p:nvSpPr>
          <p:cNvPr id="8"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5" name="Content Placeholder 6">
            <a:extLst>
              <a:ext uri="{FF2B5EF4-FFF2-40B4-BE49-F238E27FC236}">
                <a16:creationId xmlns:a16="http://schemas.microsoft.com/office/drawing/2014/main" id="{F35BB46B-58F2-4CBA-8E86-CF66F9157075}"/>
              </a:ext>
            </a:extLst>
          </p:cNvPr>
          <p:cNvSpPr>
            <a:spLocks noGrp="1"/>
          </p:cNvSpPr>
          <p:nvPr>
            <p:ph idx="1"/>
          </p:nvPr>
        </p:nvSpPr>
        <p:spPr>
          <a:xfrm>
            <a:off x="1100138" y="1989139"/>
            <a:ext cx="3836135" cy="3586472"/>
          </a:xfrm>
        </p:spPr>
        <p:txBody>
          <a:bodyPr/>
          <a:lstStyle/>
          <a:p>
            <a:pPr marL="0" indent="0">
              <a:buNone/>
            </a:pPr>
            <a:r>
              <a:rPr lang="en-US" dirty="0"/>
              <a:t>R has additional option when K fouls during a free or scrimmage kick down. Penalty may be enforced from succeeding spot if K is not next to put the ball in play.</a:t>
            </a:r>
          </a:p>
        </p:txBody>
      </p:sp>
    </p:spTree>
    <p:extLst>
      <p:ext uri="{BB962C8B-B14F-4D97-AF65-F5344CB8AC3E}">
        <p14:creationId xmlns:p14="http://schemas.microsoft.com/office/powerpoint/2010/main" val="2693881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3F9471-50F2-4051-9C66-D739D212D8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308" y="2063747"/>
            <a:ext cx="3695892" cy="4261896"/>
          </a:xfrm>
          <a:prstGeom prst="rect">
            <a:avLst/>
          </a:prstGeom>
        </p:spPr>
      </p:pic>
      <p:sp>
        <p:nvSpPr>
          <p:cNvPr id="8" name="Title 7"/>
          <p:cNvSpPr>
            <a:spLocks noGrp="1"/>
          </p:cNvSpPr>
          <p:nvPr>
            <p:ph type="title"/>
          </p:nvPr>
        </p:nvSpPr>
        <p:spPr>
          <a:xfrm>
            <a:off x="1455738" y="525463"/>
            <a:ext cx="7636223" cy="1204912"/>
          </a:xfrm>
        </p:spPr>
        <p:txBody>
          <a:bodyPr/>
          <a:lstStyle/>
          <a:p>
            <a:pPr algn="ctr"/>
            <a:r>
              <a:rPr lang="en-US" sz="3000" dirty="0"/>
              <a:t>PENALTY ENFORCEMENT</a:t>
            </a:r>
            <a:br>
              <a:rPr lang="en-US" sz="3000" dirty="0"/>
            </a:br>
            <a:r>
              <a:rPr lang="en-US" sz="3000" dirty="0"/>
              <a:t>RULES 6-1-9</a:t>
            </a:r>
            <a:r>
              <a:rPr lang="en-US" sz="3000" cap="none" dirty="0"/>
              <a:t>b (NEW), 6-1-9b PENALTY (NEW), 10-4-2 EXCEPTION (NEW) 10-5-1j (NEW)</a:t>
            </a:r>
            <a:endParaRPr lang="en-US" sz="3000" dirty="0"/>
          </a:p>
        </p:txBody>
      </p:sp>
      <p:sp>
        <p:nvSpPr>
          <p:cNvPr id="9" name="Content Placeholder 8"/>
          <p:cNvSpPr>
            <a:spLocks noGrp="1"/>
          </p:cNvSpPr>
          <p:nvPr>
            <p:ph idx="1"/>
          </p:nvPr>
        </p:nvSpPr>
        <p:spPr>
          <a:xfrm>
            <a:off x="1100139" y="1989138"/>
            <a:ext cx="3821266" cy="4338637"/>
          </a:xfrm>
        </p:spPr>
        <p:txBody>
          <a:bodyPr/>
          <a:lstStyle/>
          <a:p>
            <a:pPr marL="0" indent="0">
              <a:buNone/>
            </a:pPr>
            <a:r>
              <a:rPr lang="en-US" dirty="0"/>
              <a:t>K fouls during the kick. R returns the kick for a touchdown. Because the foul occurred during the kick and the succeeding spot is the goal line, R may only have the penalty enforced on the try.</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4225645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A2B3F41-F281-4D11-84FB-F14AE1A7D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5583" y="2098584"/>
            <a:ext cx="3701009" cy="4229189"/>
          </a:xfrm>
          <a:prstGeom prst="rect">
            <a:avLst/>
          </a:prstGeom>
        </p:spPr>
      </p:pic>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8" name="Content Placeholder 8">
            <a:extLst>
              <a:ext uri="{FF2B5EF4-FFF2-40B4-BE49-F238E27FC236}">
                <a16:creationId xmlns:a16="http://schemas.microsoft.com/office/drawing/2014/main" id="{D49A6643-04D8-47DF-874D-B712E1BA36AC}"/>
              </a:ext>
            </a:extLst>
          </p:cNvPr>
          <p:cNvSpPr>
            <a:spLocks noGrp="1"/>
          </p:cNvSpPr>
          <p:nvPr>
            <p:ph idx="1"/>
          </p:nvPr>
        </p:nvSpPr>
        <p:spPr>
          <a:xfrm>
            <a:off x="1100139" y="1989138"/>
            <a:ext cx="3821266" cy="4338637"/>
          </a:xfrm>
        </p:spPr>
        <p:txBody>
          <a:bodyPr/>
          <a:lstStyle/>
          <a:p>
            <a:pPr marL="0" indent="0">
              <a:buNone/>
            </a:pPr>
            <a:r>
              <a:rPr lang="en-US" dirty="0"/>
              <a:t>R has additional option when K fouls during a free or scrimmage kick down. Even though R fumbled, since R will be next to put the ball in play, the penalty may be enforced from the succeeding spot.</a:t>
            </a:r>
          </a:p>
        </p:txBody>
      </p:sp>
      <p:sp>
        <p:nvSpPr>
          <p:cNvPr id="11" name="Title 7">
            <a:extLst>
              <a:ext uri="{FF2B5EF4-FFF2-40B4-BE49-F238E27FC236}">
                <a16:creationId xmlns:a16="http://schemas.microsoft.com/office/drawing/2014/main" id="{4E8147C1-AB3F-49E7-8599-6E823567BD6A}"/>
              </a:ext>
            </a:extLst>
          </p:cNvPr>
          <p:cNvSpPr>
            <a:spLocks noGrp="1"/>
          </p:cNvSpPr>
          <p:nvPr>
            <p:ph type="title"/>
          </p:nvPr>
        </p:nvSpPr>
        <p:spPr>
          <a:xfrm>
            <a:off x="1455738" y="525463"/>
            <a:ext cx="7519987" cy="1204912"/>
          </a:xfrm>
        </p:spPr>
        <p:txBody>
          <a:bodyPr/>
          <a:lstStyle/>
          <a:p>
            <a:pPr algn="ctr"/>
            <a:r>
              <a:rPr lang="en-US" sz="3000" dirty="0"/>
              <a:t>PENALTY ENFORCEMENT</a:t>
            </a:r>
            <a:br>
              <a:rPr lang="en-US" sz="3000" dirty="0"/>
            </a:br>
            <a:r>
              <a:rPr lang="en-US" sz="3000" dirty="0"/>
              <a:t>RULES 6-1-9</a:t>
            </a:r>
            <a:r>
              <a:rPr lang="en-US" sz="3000" cap="none" dirty="0"/>
              <a:t>b (NEW), 6-1-9b PENALTY (NEW), 10-4-2 EXCEPTION (NEW) 10-5-1j (NEW)</a:t>
            </a:r>
            <a:endParaRPr lang="en-US" sz="3000" dirty="0"/>
          </a:p>
        </p:txBody>
      </p:sp>
    </p:spTree>
    <p:extLst>
      <p:ext uri="{BB962C8B-B14F-4D97-AF65-F5344CB8AC3E}">
        <p14:creationId xmlns:p14="http://schemas.microsoft.com/office/powerpoint/2010/main" val="2102546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5BE7AC-2714-4F7B-8DB5-A215B14771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9034" y="2035871"/>
            <a:ext cx="3770937" cy="4351958"/>
          </a:xfrm>
          <a:prstGeom prst="rect">
            <a:avLst/>
          </a:prstGeom>
        </p:spPr>
      </p:pic>
      <p:sp>
        <p:nvSpPr>
          <p:cNvPr id="3" name="Title 2"/>
          <p:cNvSpPr>
            <a:spLocks noGrp="1"/>
          </p:cNvSpPr>
          <p:nvPr>
            <p:ph type="title"/>
          </p:nvPr>
        </p:nvSpPr>
        <p:spPr/>
        <p:txBody>
          <a:bodyPr/>
          <a:lstStyle/>
          <a:p>
            <a:pPr algn="ctr">
              <a:lnSpc>
                <a:spcPct val="100000"/>
              </a:lnSpc>
            </a:pPr>
            <a:r>
              <a:rPr lang="en-US" sz="3000" dirty="0"/>
              <a:t>PENALTY ENFORCEMENT</a:t>
            </a:r>
            <a:br>
              <a:rPr lang="en-US" sz="3000" dirty="0"/>
            </a:br>
            <a:r>
              <a:rPr lang="en-US" sz="3000" dirty="0"/>
              <a:t>RULES 6-1-9</a:t>
            </a:r>
            <a:r>
              <a:rPr lang="en-US" sz="3000" cap="none" dirty="0"/>
              <a:t>b (NEW), 6-1-9b PENALTY (NEW), 10-4-2 EXCEPTION (NEW) 10-5-1j (NEW)</a:t>
            </a:r>
            <a:endParaRPr lang="en-US" sz="3000" b="0" dirty="0"/>
          </a:p>
        </p:txBody>
      </p:sp>
      <p:sp>
        <p:nvSpPr>
          <p:cNvPr id="8"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5" name="Content Placeholder 6">
            <a:extLst>
              <a:ext uri="{FF2B5EF4-FFF2-40B4-BE49-F238E27FC236}">
                <a16:creationId xmlns:a16="http://schemas.microsoft.com/office/drawing/2014/main" id="{F35BB46B-58F2-4CBA-8E86-CF66F9157075}"/>
              </a:ext>
            </a:extLst>
          </p:cNvPr>
          <p:cNvSpPr>
            <a:spLocks noGrp="1"/>
          </p:cNvSpPr>
          <p:nvPr>
            <p:ph idx="1"/>
          </p:nvPr>
        </p:nvSpPr>
        <p:spPr>
          <a:xfrm>
            <a:off x="1100138" y="1989139"/>
            <a:ext cx="3836135" cy="3586472"/>
          </a:xfrm>
        </p:spPr>
        <p:txBody>
          <a:bodyPr/>
          <a:lstStyle/>
          <a:p>
            <a:pPr marL="0" indent="0">
              <a:buNone/>
            </a:pPr>
            <a:r>
              <a:rPr lang="en-US" dirty="0"/>
              <a:t>R has additional option when K fouls during a free or scrimmage kick down. Penalty may be enforced from succeeding spot if K is not next to put the ball in play.</a:t>
            </a:r>
          </a:p>
        </p:txBody>
      </p:sp>
    </p:spTree>
    <p:extLst>
      <p:ext uri="{BB962C8B-B14F-4D97-AF65-F5344CB8AC3E}">
        <p14:creationId xmlns:p14="http://schemas.microsoft.com/office/powerpoint/2010/main" val="2798697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a:t>
            </a:r>
            <a:r>
              <a:rPr lang="en-US" dirty="0" err="1"/>
              <a:t>nfhs</a:t>
            </a:r>
            <a:r>
              <a:rPr lang="en-US" dirty="0"/>
              <a:t> Football editorial changes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99046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08EC687-AFE7-434D-B1BE-C16EEFCCB4A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5" name="Title 6">
            <a:extLst>
              <a:ext uri="{FF2B5EF4-FFF2-40B4-BE49-F238E27FC236}">
                <a16:creationId xmlns:a16="http://schemas.microsoft.com/office/drawing/2014/main" id="{14D32E8B-BB1A-40C2-94A5-08F60949CF27}"/>
              </a:ext>
            </a:extLst>
          </p:cNvPr>
          <p:cNvSpPr>
            <a:spLocks noGrp="1"/>
          </p:cNvSpPr>
          <p:nvPr>
            <p:ph type="title"/>
          </p:nvPr>
        </p:nvSpPr>
        <p:spPr>
          <a:xfrm>
            <a:off x="1455738" y="525463"/>
            <a:ext cx="7519987" cy="1204912"/>
          </a:xfrm>
        </p:spPr>
        <p:txBody>
          <a:bodyPr/>
          <a:lstStyle/>
          <a:p>
            <a:r>
              <a:rPr lang="en-US" dirty="0"/>
              <a:t>NEW OFFICIAL FOOTBALL SIGNAL - #26 (ILLEGAL BLINDSIDE BLOCK)</a:t>
            </a:r>
            <a:endParaRPr lang="en-US" cap="none" dirty="0"/>
          </a:p>
        </p:txBody>
      </p:sp>
      <p:sp>
        <p:nvSpPr>
          <p:cNvPr id="6" name="Content Placeholder 7">
            <a:extLst>
              <a:ext uri="{FF2B5EF4-FFF2-40B4-BE49-F238E27FC236}">
                <a16:creationId xmlns:a16="http://schemas.microsoft.com/office/drawing/2014/main" id="{AA03C74F-EF2D-4E2D-A244-C3B7F455EFBE}"/>
              </a:ext>
            </a:extLst>
          </p:cNvPr>
          <p:cNvSpPr>
            <a:spLocks noGrp="1"/>
          </p:cNvSpPr>
          <p:nvPr>
            <p:ph idx="1"/>
          </p:nvPr>
        </p:nvSpPr>
        <p:spPr>
          <a:xfrm>
            <a:off x="1100139" y="1989138"/>
            <a:ext cx="3962516" cy="4338637"/>
          </a:xfrm>
        </p:spPr>
        <p:txBody>
          <a:bodyPr/>
          <a:lstStyle/>
          <a:p>
            <a:r>
              <a:rPr lang="en-US" dirty="0"/>
              <a:t>Signal 26 is a new signal and has been added to the NFHS Official Football Signals chart.</a:t>
            </a:r>
          </a:p>
          <a:p>
            <a:pPr marL="0" indent="0">
              <a:buNone/>
            </a:pPr>
            <a:r>
              <a:rPr lang="en-US" dirty="0"/>
              <a:t> </a:t>
            </a:r>
          </a:p>
          <a:p>
            <a:r>
              <a:rPr lang="en-US" dirty="0"/>
              <a:t>To indicate an illegal blindside block, the fists are bumped together at chest level. </a:t>
            </a:r>
          </a:p>
        </p:txBody>
      </p:sp>
      <p:pic>
        <p:nvPicPr>
          <p:cNvPr id="7" name="Picture 6">
            <a:extLst>
              <a:ext uri="{FF2B5EF4-FFF2-40B4-BE49-F238E27FC236}">
                <a16:creationId xmlns:a16="http://schemas.microsoft.com/office/drawing/2014/main" id="{A9154771-B63A-4A07-847D-7DBB71E8DA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929" y="2088401"/>
            <a:ext cx="3736397" cy="4239374"/>
          </a:xfrm>
          <a:prstGeom prst="rect">
            <a:avLst/>
          </a:prstGeom>
        </p:spPr>
      </p:pic>
      <p:sp>
        <p:nvSpPr>
          <p:cNvPr id="8" name="TextBox 7">
            <a:extLst>
              <a:ext uri="{FF2B5EF4-FFF2-40B4-BE49-F238E27FC236}">
                <a16:creationId xmlns:a16="http://schemas.microsoft.com/office/drawing/2014/main" id="{7D02FCF8-F98D-4D04-80E9-C8EE825F70C5}"/>
              </a:ext>
            </a:extLst>
          </p:cNvPr>
          <p:cNvSpPr txBox="1"/>
          <p:nvPr/>
        </p:nvSpPr>
        <p:spPr>
          <a:xfrm>
            <a:off x="5295899" y="2362200"/>
            <a:ext cx="771525"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26</a:t>
            </a:r>
          </a:p>
        </p:txBody>
      </p:sp>
    </p:spTree>
    <p:extLst>
      <p:ext uri="{BB962C8B-B14F-4D97-AF65-F5344CB8AC3E}">
        <p14:creationId xmlns:p14="http://schemas.microsoft.com/office/powerpoint/2010/main" val="2649012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a:t>
            </a:r>
            <a:r>
              <a:rPr lang="en-US" dirty="0" err="1"/>
              <a:t>nfhs</a:t>
            </a:r>
            <a:r>
              <a:rPr lang="en-US" dirty="0"/>
              <a:t> Football </a:t>
            </a:r>
            <a:br>
              <a:rPr lang="en-US" dirty="0"/>
            </a:br>
            <a:r>
              <a:rPr lang="en-US" dirty="0"/>
              <a:t>points of emphasis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11051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2018 NFHS FOOTBALL </a:t>
            </a:r>
            <a:br>
              <a:rPr lang="en-US" dirty="0"/>
            </a:br>
            <a:r>
              <a:rPr lang="en-US" dirty="0"/>
              <a:t>POINTS OF EMPHASIS</a:t>
            </a:r>
          </a:p>
        </p:txBody>
      </p:sp>
      <p:sp>
        <p:nvSpPr>
          <p:cNvPr id="3" name="Content Placeholder 2"/>
          <p:cNvSpPr>
            <a:spLocks noGrp="1"/>
          </p:cNvSpPr>
          <p:nvPr>
            <p:ph idx="1"/>
          </p:nvPr>
        </p:nvSpPr>
        <p:spPr/>
        <p:txBody>
          <a:bodyPr/>
          <a:lstStyle/>
          <a:p>
            <a:pPr marL="514350" indent="-514350">
              <a:buAutoNum type="arabicPeriod"/>
            </a:pPr>
            <a:r>
              <a:rPr lang="en-US" sz="3200" b="1" dirty="0"/>
              <a:t>Proper Wearing and Use of Required Equipment</a:t>
            </a:r>
          </a:p>
          <a:p>
            <a:pPr marL="0" indent="0">
              <a:buNone/>
            </a:pPr>
            <a:endParaRPr lang="en-US" sz="1200" b="1" dirty="0"/>
          </a:p>
          <a:p>
            <a:pPr marL="0" indent="0">
              <a:buNone/>
            </a:pPr>
            <a:r>
              <a:rPr lang="en-US" sz="3200" b="1" dirty="0"/>
              <a:t>2.  Pace of Play and Timing Issues</a:t>
            </a:r>
          </a:p>
          <a:p>
            <a:pPr marL="0" indent="0">
              <a:buNone/>
            </a:pPr>
            <a:endParaRPr lang="en-US" sz="1200" b="1" dirty="0"/>
          </a:p>
          <a:p>
            <a:pPr marL="514350" indent="-514350">
              <a:buAutoNum type="arabicPeriod" startAt="3"/>
            </a:pPr>
            <a:r>
              <a:rPr lang="en-US" sz="3200" b="1" dirty="0"/>
              <a:t>Enforcement of Penalties for Personal</a:t>
            </a:r>
          </a:p>
          <a:p>
            <a:pPr marL="0" lvl="0" indent="0">
              <a:buNone/>
            </a:pPr>
            <a:r>
              <a:rPr lang="en-US" sz="3200" b="1" dirty="0"/>
              <a:t>      </a:t>
            </a:r>
            <a:r>
              <a:rPr lang="en-US" sz="3200" b="1" dirty="0">
                <a:solidFill>
                  <a:srgbClr val="414B56"/>
                </a:solidFill>
              </a:rPr>
              <a:t>Fouls and Unsportsmanlike Conduct Fouls</a:t>
            </a:r>
          </a:p>
          <a:p>
            <a:pPr marL="0" indent="0">
              <a:buNone/>
            </a:pPr>
            <a:endParaRPr lang="en-US" sz="1200" b="1" dirty="0"/>
          </a:p>
          <a:p>
            <a:pPr marL="0" indent="0">
              <a:buNone/>
            </a:pPr>
            <a:r>
              <a:rPr lang="en-US" sz="3200" b="1" dirty="0"/>
              <a:t>4.  Defenseless Player and Blindside Blocks </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084024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US" dirty="0"/>
              <a:t>Proper wearing and use of required equipment</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7" name="Picture 6">
            <a:extLst>
              <a:ext uri="{FF2B5EF4-FFF2-40B4-BE49-F238E27FC236}">
                <a16:creationId xmlns:a16="http://schemas.microsoft.com/office/drawing/2014/main" id="{739B23CF-7C4D-48DC-B1D6-CFAF4FF51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8434" y="2170176"/>
            <a:ext cx="6034594" cy="4059100"/>
          </a:xfrm>
          <a:prstGeom prst="rect">
            <a:avLst/>
          </a:prstGeom>
        </p:spPr>
      </p:pic>
    </p:spTree>
    <p:extLst>
      <p:ext uri="{BB962C8B-B14F-4D97-AF65-F5344CB8AC3E}">
        <p14:creationId xmlns:p14="http://schemas.microsoft.com/office/powerpoint/2010/main" val="1695573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lnSpc>
                <a:spcPct val="80000"/>
              </a:lnSpc>
            </a:pPr>
            <a:r>
              <a:rPr lang="en-US" dirty="0"/>
              <a:t>Pace of play and </a:t>
            </a:r>
            <a:br>
              <a:rPr lang="en-US" dirty="0"/>
            </a:br>
            <a:r>
              <a:rPr lang="en-US" dirty="0"/>
              <a:t>timing issues</a:t>
            </a:r>
          </a:p>
        </p:txBody>
      </p:sp>
      <p:sp>
        <p:nvSpPr>
          <p:cNvPr id="8" name="Content Placeholder 7"/>
          <p:cNvSpPr>
            <a:spLocks noGrp="1"/>
          </p:cNvSpPr>
          <p:nvPr>
            <p:ph idx="1"/>
          </p:nvPr>
        </p:nvSpPr>
        <p:spPr/>
        <p:txBody>
          <a:bodyPr/>
          <a:lstStyle/>
          <a:p>
            <a:pPr marL="0" indent="0">
              <a:buNone/>
            </a:pPr>
            <a:r>
              <a:rPr lang="en-US" dirty="0"/>
              <a:t>After the ball is dead on the previous play (PlayPic A), the ready-for-play signal should be given between 12 and 15 seconds later. </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5" name="Picture 4">
            <a:extLst>
              <a:ext uri="{FF2B5EF4-FFF2-40B4-BE49-F238E27FC236}">
                <a16:creationId xmlns:a16="http://schemas.microsoft.com/office/drawing/2014/main" id="{CF456CE1-68AB-4DA0-8451-80E0631B11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282" y="3422935"/>
            <a:ext cx="7051605" cy="2904840"/>
          </a:xfrm>
          <a:prstGeom prst="rect">
            <a:avLst/>
          </a:prstGeom>
        </p:spPr>
      </p:pic>
    </p:spTree>
    <p:extLst>
      <p:ext uri="{BB962C8B-B14F-4D97-AF65-F5344CB8AC3E}">
        <p14:creationId xmlns:p14="http://schemas.microsoft.com/office/powerpoint/2010/main" val="4204024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dirty="0"/>
              <a:t>ENFORCEMENT OF PENALTIES FOR PERSONAL FOULS AND UNSPORTSMANLIKE CONDUCT FOULS</a:t>
            </a:r>
          </a:p>
        </p:txBody>
      </p:sp>
      <p:sp>
        <p:nvSpPr>
          <p:cNvPr id="9" name="Content Placeholder 8"/>
          <p:cNvSpPr>
            <a:spLocks noGrp="1"/>
          </p:cNvSpPr>
          <p:nvPr>
            <p:ph idx="1"/>
          </p:nvPr>
        </p:nvSpPr>
        <p:spPr>
          <a:xfrm>
            <a:off x="1100138" y="1989138"/>
            <a:ext cx="7875587" cy="1363662"/>
          </a:xfrm>
        </p:spPr>
        <p:txBody>
          <a:bodyPr/>
          <a:lstStyle/>
          <a:p>
            <a:pPr marL="0" indent="0">
              <a:buNone/>
            </a:pPr>
            <a:r>
              <a:rPr lang="en-US" sz="2400" dirty="0"/>
              <a:t>Illegal personal contact fouls involve potential for injury to an opponent (PlayPic A). Unsportsmanlike conduct (non-contact fouls) includes profanity and vulgar language (PlayPic B).</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11" name="Picture 10">
            <a:extLst>
              <a:ext uri="{FF2B5EF4-FFF2-40B4-BE49-F238E27FC236}">
                <a16:creationId xmlns:a16="http://schemas.microsoft.com/office/drawing/2014/main" id="{F5B15ED7-353F-4CD0-8B0A-3E1CD6F31A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8828" y="3448438"/>
            <a:ext cx="7018206" cy="2884099"/>
          </a:xfrm>
          <a:prstGeom prst="rect">
            <a:avLst/>
          </a:prstGeom>
        </p:spPr>
      </p:pic>
    </p:spTree>
    <p:extLst>
      <p:ext uri="{BB962C8B-B14F-4D97-AF65-F5344CB8AC3E}">
        <p14:creationId xmlns:p14="http://schemas.microsoft.com/office/powerpoint/2010/main" val="739506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t>Defenseless player and blindside blocks</a:t>
            </a:r>
          </a:p>
        </p:txBody>
      </p:sp>
      <p:sp>
        <p:nvSpPr>
          <p:cNvPr id="9" name="Content Placeholder 8"/>
          <p:cNvSpPr>
            <a:spLocks noGrp="1"/>
          </p:cNvSpPr>
          <p:nvPr>
            <p:ph idx="1"/>
          </p:nvPr>
        </p:nvSpPr>
        <p:spPr>
          <a:xfrm>
            <a:off x="1100138" y="1989139"/>
            <a:ext cx="7875587" cy="1337641"/>
          </a:xfrm>
        </p:spPr>
        <p:txBody>
          <a:bodyPr/>
          <a:lstStyle/>
          <a:p>
            <a:pPr marL="0" indent="0">
              <a:lnSpc>
                <a:spcPct val="90000"/>
              </a:lnSpc>
              <a:buNone/>
            </a:pPr>
            <a:r>
              <a:rPr lang="en-US" sz="2200" dirty="0"/>
              <a:t>A downed runner is defenseless and cannot protect himself against unnecessary contact (PlayPic A). An Illegal blindside block is a forceful block outside the free-blocking zone when the blocker does not initiate the block with open hands (PlayPic B).</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5" name="Picture 4">
            <a:extLst>
              <a:ext uri="{FF2B5EF4-FFF2-40B4-BE49-F238E27FC236}">
                <a16:creationId xmlns:a16="http://schemas.microsoft.com/office/drawing/2014/main" id="{F9EB18B7-3B1D-4434-B75E-BE2E487CF5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7045" y="3397404"/>
            <a:ext cx="7541771" cy="2891012"/>
          </a:xfrm>
          <a:prstGeom prst="rect">
            <a:avLst/>
          </a:prstGeom>
        </p:spPr>
      </p:pic>
    </p:spTree>
    <p:extLst>
      <p:ext uri="{BB962C8B-B14F-4D97-AF65-F5344CB8AC3E}">
        <p14:creationId xmlns:p14="http://schemas.microsoft.com/office/powerpoint/2010/main" val="4149615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t>Defenseless player and blindside blocks</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5" name="Content Placeholder 4">
            <a:extLst>
              <a:ext uri="{FF2B5EF4-FFF2-40B4-BE49-F238E27FC236}">
                <a16:creationId xmlns:a16="http://schemas.microsoft.com/office/drawing/2014/main" id="{E979948A-A1D8-4D9D-998D-F844858A1F13}"/>
              </a:ext>
            </a:extLst>
          </p:cNvPr>
          <p:cNvPicPr>
            <a:picLocks noGrp="1" noChangeAspect="1"/>
          </p:cNvPicPr>
          <p:nvPr>
            <p:ph idx="1"/>
          </p:nvPr>
        </p:nvPicPr>
        <p:blipFill>
          <a:blip r:embed="rId3"/>
          <a:stretch>
            <a:fillRect/>
          </a:stretch>
        </p:blipFill>
        <p:spPr>
          <a:xfrm>
            <a:off x="2657478" y="1989137"/>
            <a:ext cx="4416570" cy="4411663"/>
          </a:xfrm>
          <a:prstGeom prst="rect">
            <a:avLst/>
          </a:prstGeom>
        </p:spPr>
      </p:pic>
    </p:spTree>
    <p:extLst>
      <p:ext uri="{BB962C8B-B14F-4D97-AF65-F5344CB8AC3E}">
        <p14:creationId xmlns:p14="http://schemas.microsoft.com/office/powerpoint/2010/main" val="982497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6921361" cy="1362075"/>
          </a:xfrm>
        </p:spPr>
        <p:txBody>
          <a:bodyPr/>
          <a:lstStyle/>
          <a:p>
            <a:r>
              <a:rPr lang="en-US" dirty="0"/>
              <a:t>2018 </a:t>
            </a:r>
            <a:r>
              <a:rPr lang="en-US" dirty="0" err="1"/>
              <a:t>nfhs</a:t>
            </a:r>
            <a:r>
              <a:rPr lang="en-US" dirty="0"/>
              <a:t> football </a:t>
            </a:r>
            <a:br>
              <a:rPr lang="en-US" dirty="0"/>
            </a:br>
            <a:r>
              <a:rPr lang="en-US" dirty="0"/>
              <a:t>rules reminders</a:t>
            </a:r>
            <a:br>
              <a:rPr lang="en-US" dirty="0"/>
            </a:br>
            <a:endParaRPr lang="en-US" dirty="0"/>
          </a:p>
        </p:txBody>
      </p:sp>
      <p:sp>
        <p:nvSpPr>
          <p:cNvPr id="6" name="Text Placeholder 5"/>
          <p:cNvSpPr>
            <a:spLocks noGrp="1"/>
          </p:cNvSpPr>
          <p:nvPr>
            <p:ph type="body" idx="1"/>
          </p:nvPr>
        </p:nvSpPr>
        <p:spPr/>
        <p:txBody>
          <a:bodyPr/>
          <a:lstStyle/>
          <a:p>
            <a:endParaRPr lang="en-US" sz="4000" b="1" dirty="0">
              <a:latin typeface="+mj-lt"/>
            </a:endParaRPr>
          </a:p>
        </p:txBody>
      </p:sp>
    </p:spTree>
    <p:extLst>
      <p:ext uri="{BB962C8B-B14F-4D97-AF65-F5344CB8AC3E}">
        <p14:creationId xmlns:p14="http://schemas.microsoft.com/office/powerpoint/2010/main" val="561544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sz="3600" dirty="0">
                <a:solidFill>
                  <a:srgbClr val="1F497D"/>
                </a:solidFill>
                <a:cs typeface="Frutiger LT Std 87 ExtraBlk Cn"/>
              </a:rPr>
              <a:t>Permissible items on balls</a:t>
            </a:r>
            <a:br>
              <a:rPr lang="en-US" sz="3600" dirty="0">
                <a:solidFill>
                  <a:srgbClr val="1F497D"/>
                </a:solidFill>
                <a:cs typeface="Frutiger LT Std 87 ExtraBlk Cn"/>
              </a:rPr>
            </a:br>
            <a:r>
              <a:rPr lang="en-US" sz="3600" dirty="0">
                <a:solidFill>
                  <a:srgbClr val="1F497D"/>
                </a:solidFill>
                <a:cs typeface="Frutiger LT Std 57 Cn"/>
              </a:rPr>
              <a:t>RULE 1-3-1</a:t>
            </a:r>
            <a:r>
              <a:rPr lang="en-US" sz="3600" cap="none" dirty="0">
                <a:solidFill>
                  <a:srgbClr val="1F497D"/>
                </a:solidFill>
                <a:cs typeface="Frutiger LT Std 57 Cn"/>
              </a:rPr>
              <a:t>h</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The ball may contain </a:t>
            </a:r>
          </a:p>
          <a:p>
            <a:pPr marL="0" lvl="0" indent="0">
              <a:buNone/>
            </a:pPr>
            <a:r>
              <a:rPr lang="en-US" dirty="0">
                <a:solidFill>
                  <a:srgbClr val="414B56"/>
                </a:solidFill>
              </a:rPr>
              <a:t>only the following </a:t>
            </a:r>
          </a:p>
          <a:p>
            <a:pPr marL="0" lvl="0" indent="0">
              <a:buNone/>
            </a:pPr>
            <a:r>
              <a:rPr lang="en-US" dirty="0">
                <a:solidFill>
                  <a:srgbClr val="414B56"/>
                </a:solidFill>
              </a:rPr>
              <a:t>permissible items:</a:t>
            </a:r>
          </a:p>
          <a:p>
            <a:pPr marL="0" lvl="0" indent="0">
              <a:buNone/>
            </a:pPr>
            <a:r>
              <a:rPr lang="en-US" dirty="0">
                <a:solidFill>
                  <a:srgbClr val="414B56"/>
                </a:solidFill>
              </a:rPr>
              <a:t>Ball manufacturer’s </a:t>
            </a:r>
          </a:p>
          <a:p>
            <a:pPr marL="0" lvl="0" indent="0">
              <a:buNone/>
            </a:pPr>
            <a:r>
              <a:rPr lang="en-US" dirty="0">
                <a:solidFill>
                  <a:srgbClr val="414B56"/>
                </a:solidFill>
              </a:rPr>
              <a:t>name and/or logo; </a:t>
            </a:r>
          </a:p>
          <a:p>
            <a:pPr marL="0" lvl="0" indent="0">
              <a:buNone/>
            </a:pPr>
            <a:r>
              <a:rPr lang="en-US" dirty="0">
                <a:solidFill>
                  <a:srgbClr val="414B56"/>
                </a:solidFill>
              </a:rPr>
              <a:t>School name, logo </a:t>
            </a:r>
          </a:p>
          <a:p>
            <a:pPr marL="0" lvl="0" indent="0">
              <a:buNone/>
            </a:pPr>
            <a:r>
              <a:rPr lang="en-US" dirty="0">
                <a:solidFill>
                  <a:srgbClr val="414B56"/>
                </a:solidFill>
              </a:rPr>
              <a:t>and/or mascot; </a:t>
            </a:r>
          </a:p>
          <a:p>
            <a:pPr marL="0" lvl="0" indent="0">
              <a:buNone/>
            </a:pPr>
            <a:r>
              <a:rPr lang="en-US" dirty="0">
                <a:solidFill>
                  <a:srgbClr val="414B56"/>
                </a:solidFill>
              </a:rPr>
              <a:t>Conference name and/or </a:t>
            </a:r>
          </a:p>
          <a:p>
            <a:pPr marL="0" lvl="0" indent="0">
              <a:buNone/>
            </a:pPr>
            <a:r>
              <a:rPr lang="en-US" dirty="0">
                <a:solidFill>
                  <a:srgbClr val="414B56"/>
                </a:solidFill>
              </a:rPr>
              <a:t>logo; State association name </a:t>
            </a:r>
          </a:p>
          <a:p>
            <a:pPr marL="0" lvl="0" indent="0">
              <a:buNone/>
            </a:pPr>
            <a:r>
              <a:rPr lang="en-US" dirty="0">
                <a:solidFill>
                  <a:srgbClr val="414B56"/>
                </a:solidFill>
              </a:rPr>
              <a:t>and/or logos; and NFHS name</a:t>
            </a:r>
          </a:p>
          <a:p>
            <a:pPr marL="0" lvl="0" indent="0">
              <a:buNone/>
            </a:pPr>
            <a:r>
              <a:rPr lang="en-US" dirty="0">
                <a:solidFill>
                  <a:srgbClr val="414B56"/>
                </a:solidFill>
              </a:rPr>
              <a:t>and/or logos.</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01.jpg">
            <a:extLst>
              <a:ext uri="{FF2B5EF4-FFF2-40B4-BE49-F238E27FC236}">
                <a16:creationId xmlns:a16="http://schemas.microsoft.com/office/drawing/2014/main" id="{D17766C6-EF9D-495E-8E8A-81A501B6A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0605" y="2066812"/>
            <a:ext cx="4135120" cy="2766633"/>
          </a:xfrm>
          <a:prstGeom prst="rect">
            <a:avLst/>
          </a:prstGeom>
        </p:spPr>
      </p:pic>
    </p:spTree>
    <p:extLst>
      <p:ext uri="{BB962C8B-B14F-4D97-AF65-F5344CB8AC3E}">
        <p14:creationId xmlns:p14="http://schemas.microsoft.com/office/powerpoint/2010/main" val="19978774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Home team jerseys</a:t>
            </a:r>
            <a:br>
              <a:rPr lang="en-US" dirty="0">
                <a:solidFill>
                  <a:srgbClr val="1F497D"/>
                </a:solidFill>
              </a:rPr>
            </a:br>
            <a:r>
              <a:rPr lang="en-US" dirty="0">
                <a:solidFill>
                  <a:srgbClr val="1F497D"/>
                </a:solidFill>
              </a:rPr>
              <a:t>Rule 1-5-1(</a:t>
            </a:r>
            <a:r>
              <a:rPr lang="en-US" cap="none" dirty="0">
                <a:solidFill>
                  <a:srgbClr val="1F497D"/>
                </a:solidFill>
              </a:rPr>
              <a:t>b</a:t>
            </a:r>
            <a:r>
              <a:rPr lang="en-US" dirty="0">
                <a:solidFill>
                  <a:srgbClr val="1F497D"/>
                </a:solidFill>
              </a:rPr>
              <a:t>)3</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The home jersey is to be a dark color that clearly contrasts with white. The home jersey on the left (A) is currently legal.  The home jersey on the right (B) will be illegal when the rule takes effect in 2021.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02.jpg">
            <a:extLst>
              <a:ext uri="{FF2B5EF4-FFF2-40B4-BE49-F238E27FC236}">
                <a16:creationId xmlns:a16="http://schemas.microsoft.com/office/drawing/2014/main" id="{B949495C-72D0-4AD5-B2D5-142614BF43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5243" y="3907737"/>
            <a:ext cx="4643120" cy="2398035"/>
          </a:xfrm>
          <a:prstGeom prst="rect">
            <a:avLst/>
          </a:prstGeom>
        </p:spPr>
      </p:pic>
      <p:sp>
        <p:nvSpPr>
          <p:cNvPr id="6" name="Rectangle 5">
            <a:extLst>
              <a:ext uri="{FF2B5EF4-FFF2-40B4-BE49-F238E27FC236}">
                <a16:creationId xmlns:a16="http://schemas.microsoft.com/office/drawing/2014/main" id="{AD32B1D2-062F-4994-B828-488A1811FDE3}"/>
              </a:ext>
            </a:extLst>
          </p:cNvPr>
          <p:cNvSpPr/>
          <p:nvPr/>
        </p:nvSpPr>
        <p:spPr>
          <a:xfrm>
            <a:off x="3310378" y="5592324"/>
            <a:ext cx="444352" cy="523220"/>
          </a:xfrm>
          <a:prstGeom prst="rect">
            <a:avLst/>
          </a:prstGeom>
        </p:spPr>
        <p:txBody>
          <a:bodyPr wrap="none">
            <a:spAutoFit/>
          </a:bodyPr>
          <a:lstStyle/>
          <a:p>
            <a:pPr lvl="0">
              <a:defRPr/>
            </a:pPr>
            <a:r>
              <a:rPr lang="en-US" sz="2800" b="1" dirty="0">
                <a:solidFill>
                  <a:srgbClr val="FF0000"/>
                </a:solidFill>
              </a:rPr>
              <a:t>A</a:t>
            </a:r>
          </a:p>
        </p:txBody>
      </p:sp>
      <p:sp>
        <p:nvSpPr>
          <p:cNvPr id="7" name="Rectangle 6">
            <a:extLst>
              <a:ext uri="{FF2B5EF4-FFF2-40B4-BE49-F238E27FC236}">
                <a16:creationId xmlns:a16="http://schemas.microsoft.com/office/drawing/2014/main" id="{00B3919C-6090-40D0-8EA1-67A6A340E2A4}"/>
              </a:ext>
            </a:extLst>
          </p:cNvPr>
          <p:cNvSpPr/>
          <p:nvPr/>
        </p:nvSpPr>
        <p:spPr>
          <a:xfrm>
            <a:off x="5506501" y="5568067"/>
            <a:ext cx="444352" cy="523220"/>
          </a:xfrm>
          <a:prstGeom prst="rect">
            <a:avLst/>
          </a:prstGeom>
        </p:spPr>
        <p:txBody>
          <a:bodyPr wrap="none">
            <a:spAutoFit/>
          </a:bodyPr>
          <a:lstStyle/>
          <a:p>
            <a:pPr lvl="0">
              <a:defRPr/>
            </a:pPr>
            <a:r>
              <a:rPr lang="en-US" sz="2800" b="1" dirty="0">
                <a:solidFill>
                  <a:srgbClr val="FF0000"/>
                </a:solidFill>
              </a:rPr>
              <a:t>B</a:t>
            </a:r>
          </a:p>
        </p:txBody>
      </p:sp>
    </p:spTree>
    <p:extLst>
      <p:ext uri="{BB962C8B-B14F-4D97-AF65-F5344CB8AC3E}">
        <p14:creationId xmlns:p14="http://schemas.microsoft.com/office/powerpoint/2010/main" val="3533469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Home team jerseys</a:t>
            </a:r>
            <a:br>
              <a:rPr lang="en-US" dirty="0">
                <a:solidFill>
                  <a:srgbClr val="1F497D"/>
                </a:solidFill>
              </a:rPr>
            </a:br>
            <a:r>
              <a:rPr lang="en-US" dirty="0">
                <a:solidFill>
                  <a:srgbClr val="1F497D"/>
                </a:solidFill>
              </a:rPr>
              <a:t>Rule 1-5-1(</a:t>
            </a:r>
            <a:r>
              <a:rPr lang="en-US" cap="none" dirty="0">
                <a:solidFill>
                  <a:srgbClr val="1F497D"/>
                </a:solidFill>
              </a:rPr>
              <a:t>b</a:t>
            </a:r>
            <a:r>
              <a:rPr lang="en-US" dirty="0">
                <a:solidFill>
                  <a:srgbClr val="1F497D"/>
                </a:solidFill>
              </a:rPr>
              <a:t>)3</a:t>
            </a: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Content Placeholder 4">
            <a:extLst>
              <a:ext uri="{FF2B5EF4-FFF2-40B4-BE49-F238E27FC236}">
                <a16:creationId xmlns:a16="http://schemas.microsoft.com/office/drawing/2014/main" id="{9D0FF716-440D-4B0C-93C1-F88972EB5C4F}"/>
              </a:ext>
            </a:extLst>
          </p:cNvPr>
          <p:cNvPicPr>
            <a:picLocks noGrp="1"/>
          </p:cNvPicPr>
          <p:nvPr>
            <p:ph idx="1"/>
          </p:nvPr>
        </p:nvPicPr>
        <p:blipFill rotWithShape="1">
          <a:blip r:embed="rId3">
            <a:extLst>
              <a:ext uri="{28A0092B-C50C-407E-A947-70E740481C1C}">
                <a14:useLocalDpi xmlns:a14="http://schemas.microsoft.com/office/drawing/2010/main" val="0"/>
              </a:ext>
            </a:extLst>
          </a:blip>
          <a:srcRect t="13115" b="42951"/>
          <a:stretch/>
        </p:blipFill>
        <p:spPr bwMode="auto">
          <a:xfrm>
            <a:off x="724999" y="2285969"/>
            <a:ext cx="8147294" cy="3189517"/>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3B526712-7B09-4F6E-8840-402E17596ABD}"/>
              </a:ext>
            </a:extLst>
          </p:cNvPr>
          <p:cNvSpPr/>
          <p:nvPr/>
        </p:nvSpPr>
        <p:spPr>
          <a:xfrm>
            <a:off x="1455738" y="4872111"/>
            <a:ext cx="518091" cy="646331"/>
          </a:xfrm>
          <a:prstGeom prst="rect">
            <a:avLst/>
          </a:prstGeom>
        </p:spPr>
        <p:txBody>
          <a:bodyPr wrap="none">
            <a:spAutoFit/>
          </a:bodyPr>
          <a:lstStyle/>
          <a:p>
            <a:pPr lvl="0">
              <a:defRPr/>
            </a:pPr>
            <a:r>
              <a:rPr lang="en-US" sz="3600" b="1" dirty="0">
                <a:solidFill>
                  <a:srgbClr val="414B56"/>
                </a:solidFill>
              </a:rPr>
              <a:t>A</a:t>
            </a:r>
          </a:p>
        </p:txBody>
      </p:sp>
      <p:sp>
        <p:nvSpPr>
          <p:cNvPr id="7" name="Rectangle 6">
            <a:extLst>
              <a:ext uri="{FF2B5EF4-FFF2-40B4-BE49-F238E27FC236}">
                <a16:creationId xmlns:a16="http://schemas.microsoft.com/office/drawing/2014/main" id="{2648D7EC-E3B3-48F0-8401-37BE4B760CD9}"/>
              </a:ext>
            </a:extLst>
          </p:cNvPr>
          <p:cNvSpPr/>
          <p:nvPr/>
        </p:nvSpPr>
        <p:spPr>
          <a:xfrm>
            <a:off x="3343846" y="4872111"/>
            <a:ext cx="518091" cy="646331"/>
          </a:xfrm>
          <a:prstGeom prst="rect">
            <a:avLst/>
          </a:prstGeom>
        </p:spPr>
        <p:txBody>
          <a:bodyPr wrap="none">
            <a:spAutoFit/>
          </a:bodyPr>
          <a:lstStyle/>
          <a:p>
            <a:pPr lvl="0">
              <a:defRPr/>
            </a:pPr>
            <a:r>
              <a:rPr lang="en-US" sz="3600" b="1" dirty="0">
                <a:solidFill>
                  <a:srgbClr val="414B56"/>
                </a:solidFill>
              </a:rPr>
              <a:t>B</a:t>
            </a:r>
          </a:p>
        </p:txBody>
      </p:sp>
      <p:sp>
        <p:nvSpPr>
          <p:cNvPr id="9" name="Rectangle 8">
            <a:extLst>
              <a:ext uri="{FF2B5EF4-FFF2-40B4-BE49-F238E27FC236}">
                <a16:creationId xmlns:a16="http://schemas.microsoft.com/office/drawing/2014/main" id="{97D1A01D-F6E5-4116-AD89-B2EA48A121DB}"/>
              </a:ext>
            </a:extLst>
          </p:cNvPr>
          <p:cNvSpPr/>
          <p:nvPr/>
        </p:nvSpPr>
        <p:spPr>
          <a:xfrm>
            <a:off x="7603231" y="4829155"/>
            <a:ext cx="518091" cy="646331"/>
          </a:xfrm>
          <a:prstGeom prst="rect">
            <a:avLst/>
          </a:prstGeom>
        </p:spPr>
        <p:txBody>
          <a:bodyPr wrap="none">
            <a:spAutoFit/>
          </a:bodyPr>
          <a:lstStyle/>
          <a:p>
            <a:pPr lvl="0">
              <a:defRPr/>
            </a:pPr>
            <a:r>
              <a:rPr lang="en-US" sz="3600" b="1" dirty="0">
                <a:solidFill>
                  <a:prstClr val="white"/>
                </a:solidFill>
              </a:rPr>
              <a:t>D</a:t>
            </a:r>
          </a:p>
        </p:txBody>
      </p:sp>
      <p:sp>
        <p:nvSpPr>
          <p:cNvPr id="10" name="TextBox 9">
            <a:extLst>
              <a:ext uri="{FF2B5EF4-FFF2-40B4-BE49-F238E27FC236}">
                <a16:creationId xmlns:a16="http://schemas.microsoft.com/office/drawing/2014/main" id="{E3F4E025-45ED-4B96-8430-C0FBBA4E4E76}"/>
              </a:ext>
            </a:extLst>
          </p:cNvPr>
          <p:cNvSpPr txBox="1"/>
          <p:nvPr/>
        </p:nvSpPr>
        <p:spPr>
          <a:xfrm>
            <a:off x="5306859" y="4872111"/>
            <a:ext cx="408264" cy="646331"/>
          </a:xfrm>
          <a:prstGeom prst="rect">
            <a:avLst/>
          </a:prstGeom>
          <a:noFill/>
        </p:spPr>
        <p:txBody>
          <a:bodyPr wrap="square" rtlCol="0">
            <a:spAutoFit/>
          </a:bodyPr>
          <a:lstStyle/>
          <a:p>
            <a:pPr lvl="0">
              <a:defRPr/>
            </a:pPr>
            <a:r>
              <a:rPr lang="en-US" sz="3600" b="1">
                <a:solidFill>
                  <a:srgbClr val="414B56"/>
                </a:solidFill>
              </a:rPr>
              <a:t>C</a:t>
            </a:r>
            <a:endParaRPr lang="en-US" sz="3600" b="1" dirty="0">
              <a:solidFill>
                <a:srgbClr val="414B56"/>
              </a:solidFill>
            </a:endParaRPr>
          </a:p>
        </p:txBody>
      </p:sp>
    </p:spTree>
    <p:extLst>
      <p:ext uri="{BB962C8B-B14F-4D97-AF65-F5344CB8AC3E}">
        <p14:creationId xmlns:p14="http://schemas.microsoft.com/office/powerpoint/2010/main" val="3657622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sz="3200" dirty="0">
                <a:solidFill>
                  <a:srgbClr val="1F497D"/>
                </a:solidFill>
              </a:rPr>
              <a:t>Blindside block</a:t>
            </a:r>
            <a:br>
              <a:rPr lang="en-US" sz="3200" dirty="0">
                <a:solidFill>
                  <a:srgbClr val="1F497D"/>
                </a:solidFill>
              </a:rPr>
            </a:br>
            <a:r>
              <a:rPr lang="en-US" sz="3200" dirty="0">
                <a:solidFill>
                  <a:srgbClr val="1F497D"/>
                </a:solidFill>
              </a:rPr>
              <a:t>RULES 2-3-10; 9-4-3</a:t>
            </a:r>
            <a:r>
              <a:rPr lang="en-US" sz="3200" cap="none" dirty="0">
                <a:solidFill>
                  <a:srgbClr val="1F497D"/>
                </a:solidFill>
              </a:rPr>
              <a:t>n</a:t>
            </a:r>
            <a:r>
              <a:rPr lang="en-US" sz="3200" dirty="0">
                <a:solidFill>
                  <a:srgbClr val="1F497D"/>
                </a:solidFill>
              </a:rPr>
              <a:t>; 9-4 PENALTY</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A blindside block is a block against an opponent other than the runner, who does not see the blocker approaching.</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46.jpg">
            <a:extLst>
              <a:ext uri="{FF2B5EF4-FFF2-40B4-BE49-F238E27FC236}">
                <a16:creationId xmlns:a16="http://schemas.microsoft.com/office/drawing/2014/main" id="{6A603A75-BB6A-4036-941A-5E383F19F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738" y="3446770"/>
            <a:ext cx="7281333" cy="2853187"/>
          </a:xfrm>
          <a:prstGeom prst="rect">
            <a:avLst/>
          </a:prstGeom>
        </p:spPr>
      </p:pic>
      <p:sp>
        <p:nvSpPr>
          <p:cNvPr id="6" name="Rectangle 5">
            <a:extLst>
              <a:ext uri="{FF2B5EF4-FFF2-40B4-BE49-F238E27FC236}">
                <a16:creationId xmlns:a16="http://schemas.microsoft.com/office/drawing/2014/main" id="{3C403E79-87B8-4D7D-80CF-DD2052E8AAA1}"/>
              </a:ext>
            </a:extLst>
          </p:cNvPr>
          <p:cNvSpPr/>
          <p:nvPr/>
        </p:nvSpPr>
        <p:spPr>
          <a:xfrm>
            <a:off x="1554314" y="3673697"/>
            <a:ext cx="314510" cy="307777"/>
          </a:xfrm>
          <a:prstGeom prst="rect">
            <a:avLst/>
          </a:prstGeom>
        </p:spPr>
        <p:txBody>
          <a:bodyPr wrap="none">
            <a:spAutoFit/>
          </a:bodyPr>
          <a:lstStyle/>
          <a:p>
            <a:pPr lvl="0">
              <a:defRPr/>
            </a:pPr>
            <a:r>
              <a:rPr lang="en-US" sz="1400" b="1" dirty="0">
                <a:solidFill>
                  <a:srgbClr val="D8D8D8">
                    <a:lumMod val="10000"/>
                  </a:srgbClr>
                </a:solidFill>
              </a:rPr>
              <a:t>A</a:t>
            </a:r>
          </a:p>
        </p:txBody>
      </p:sp>
      <p:sp>
        <p:nvSpPr>
          <p:cNvPr id="7" name="Rectangle 6">
            <a:extLst>
              <a:ext uri="{FF2B5EF4-FFF2-40B4-BE49-F238E27FC236}">
                <a16:creationId xmlns:a16="http://schemas.microsoft.com/office/drawing/2014/main" id="{FF827A17-947D-4A06-B13D-298BD50577F1}"/>
              </a:ext>
            </a:extLst>
          </p:cNvPr>
          <p:cNvSpPr/>
          <p:nvPr/>
        </p:nvSpPr>
        <p:spPr>
          <a:xfrm>
            <a:off x="4988437" y="3673697"/>
            <a:ext cx="314510" cy="307777"/>
          </a:xfrm>
          <a:prstGeom prst="rect">
            <a:avLst/>
          </a:prstGeom>
        </p:spPr>
        <p:txBody>
          <a:bodyPr wrap="none">
            <a:spAutoFit/>
          </a:bodyPr>
          <a:lstStyle/>
          <a:p>
            <a:pPr lvl="0">
              <a:defRPr/>
            </a:pPr>
            <a:r>
              <a:rPr lang="en-US" sz="1400" b="1" dirty="0">
                <a:solidFill>
                  <a:srgbClr val="D8D8D8">
                    <a:lumMod val="10000"/>
                  </a:srgbClr>
                </a:solidFill>
              </a:rPr>
              <a:t>B</a:t>
            </a:r>
          </a:p>
        </p:txBody>
      </p:sp>
    </p:spTree>
    <p:extLst>
      <p:ext uri="{BB962C8B-B14F-4D97-AF65-F5344CB8AC3E}">
        <p14:creationId xmlns:p14="http://schemas.microsoft.com/office/powerpoint/2010/main" val="2194618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sz="3200" dirty="0">
                <a:solidFill>
                  <a:srgbClr val="1F497D"/>
                </a:solidFill>
              </a:rPr>
              <a:t>Blindside block</a:t>
            </a:r>
            <a:br>
              <a:rPr lang="en-US" sz="3200" dirty="0">
                <a:solidFill>
                  <a:srgbClr val="1F497D"/>
                </a:solidFill>
              </a:rPr>
            </a:br>
            <a:r>
              <a:rPr lang="en-US" sz="3200" dirty="0">
                <a:solidFill>
                  <a:srgbClr val="1F497D"/>
                </a:solidFill>
              </a:rPr>
              <a:t>RULES 2-3-10; 9-4-3</a:t>
            </a:r>
            <a:r>
              <a:rPr lang="en-US" sz="3200" cap="none" dirty="0">
                <a:solidFill>
                  <a:srgbClr val="1F497D"/>
                </a:solidFill>
              </a:rPr>
              <a:t>n</a:t>
            </a:r>
            <a:r>
              <a:rPr lang="en-US" sz="3200" dirty="0">
                <a:solidFill>
                  <a:srgbClr val="1F497D"/>
                </a:solidFill>
              </a:rPr>
              <a:t>; 9-4 PENALTY</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A blindside block is a </a:t>
            </a:r>
            <a:br>
              <a:rPr lang="en-US" dirty="0">
                <a:solidFill>
                  <a:srgbClr val="414B56"/>
                </a:solidFill>
              </a:rPr>
            </a:br>
            <a:r>
              <a:rPr lang="en-US" dirty="0">
                <a:solidFill>
                  <a:srgbClr val="414B56"/>
                </a:solidFill>
              </a:rPr>
              <a:t>block outside of the </a:t>
            </a:r>
            <a:br>
              <a:rPr lang="en-US" dirty="0">
                <a:solidFill>
                  <a:srgbClr val="414B56"/>
                </a:solidFill>
              </a:rPr>
            </a:br>
            <a:r>
              <a:rPr lang="en-US" dirty="0">
                <a:solidFill>
                  <a:srgbClr val="414B56"/>
                </a:solidFill>
              </a:rPr>
              <a:t>free-blocking zone against </a:t>
            </a:r>
            <a:br>
              <a:rPr lang="en-US" dirty="0">
                <a:solidFill>
                  <a:srgbClr val="414B56"/>
                </a:solidFill>
              </a:rPr>
            </a:br>
            <a:r>
              <a:rPr lang="en-US" dirty="0">
                <a:solidFill>
                  <a:srgbClr val="414B56"/>
                </a:solidFill>
              </a:rPr>
              <a:t>an opponent other than </a:t>
            </a:r>
            <a:br>
              <a:rPr lang="en-US" dirty="0">
                <a:solidFill>
                  <a:srgbClr val="414B56"/>
                </a:solidFill>
              </a:rPr>
            </a:br>
            <a:r>
              <a:rPr lang="en-US" dirty="0">
                <a:solidFill>
                  <a:srgbClr val="414B56"/>
                </a:solidFill>
              </a:rPr>
              <a:t>the runner who does not </a:t>
            </a:r>
            <a:br>
              <a:rPr lang="en-US" dirty="0">
                <a:solidFill>
                  <a:srgbClr val="414B56"/>
                </a:solidFill>
              </a:rPr>
            </a:br>
            <a:r>
              <a:rPr lang="en-US" dirty="0">
                <a:solidFill>
                  <a:srgbClr val="414B56"/>
                </a:solidFill>
              </a:rPr>
              <a:t>have a reasonable </a:t>
            </a:r>
            <a:br>
              <a:rPr lang="en-US" dirty="0">
                <a:solidFill>
                  <a:srgbClr val="414B56"/>
                </a:solidFill>
              </a:rPr>
            </a:br>
            <a:r>
              <a:rPr lang="en-US" dirty="0">
                <a:solidFill>
                  <a:srgbClr val="414B56"/>
                </a:solidFill>
              </a:rPr>
              <a:t>opportunity to see the </a:t>
            </a:r>
            <a:br>
              <a:rPr lang="en-US" dirty="0">
                <a:solidFill>
                  <a:srgbClr val="414B56"/>
                </a:solidFill>
              </a:rPr>
            </a:br>
            <a:r>
              <a:rPr lang="en-US" dirty="0">
                <a:solidFill>
                  <a:srgbClr val="414B56"/>
                </a:solidFill>
              </a:rPr>
              <a:t>blocker approaching. As seen in the </a:t>
            </a:r>
            <a:r>
              <a:rPr lang="en-US" dirty="0" err="1">
                <a:solidFill>
                  <a:srgbClr val="414B56"/>
                </a:solidFill>
              </a:rPr>
              <a:t>PlayPic</a:t>
            </a:r>
            <a:r>
              <a:rPr lang="en-US" dirty="0">
                <a:solidFill>
                  <a:srgbClr val="414B56"/>
                </a:solidFill>
              </a:rPr>
              <a:t>, a blindside block with forceful contact initiated with open hands is legal, inside or outside of the free-blocking zone.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27.jpg">
            <a:extLst>
              <a:ext uri="{FF2B5EF4-FFF2-40B4-BE49-F238E27FC236}">
                <a16:creationId xmlns:a16="http://schemas.microsoft.com/office/drawing/2014/main" id="{72FBC223-D1AA-43F6-9B75-A07646BEF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3710" y="2110740"/>
            <a:ext cx="3514530" cy="2583180"/>
          </a:xfrm>
          <a:prstGeom prst="rect">
            <a:avLst/>
          </a:prstGeom>
        </p:spPr>
      </p:pic>
    </p:spTree>
    <p:extLst>
      <p:ext uri="{BB962C8B-B14F-4D97-AF65-F5344CB8AC3E}">
        <p14:creationId xmlns:p14="http://schemas.microsoft.com/office/powerpoint/2010/main" val="3393801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sz="3200" dirty="0">
                <a:solidFill>
                  <a:srgbClr val="1F497D"/>
                </a:solidFill>
              </a:rPr>
              <a:t>Pop-up kick</a:t>
            </a:r>
            <a:br>
              <a:rPr lang="en-US" sz="3200" dirty="0">
                <a:solidFill>
                  <a:srgbClr val="1F497D"/>
                </a:solidFill>
              </a:rPr>
            </a:br>
            <a:r>
              <a:rPr lang="en-US" sz="3200" dirty="0">
                <a:solidFill>
                  <a:srgbClr val="1F497D"/>
                </a:solidFill>
              </a:rPr>
              <a:t>RULES 2-24-10; 6-1-11; 6-1 PENALTY</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A pop-up kick is a free kick in which the kicker drives  the ball immediately to the ground, the ball strikes the ground once and goes into the air in the manner of a ball kicked directly off the tee. Such kicks will be penalized as a dead-ball foul.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45.jpg">
            <a:extLst>
              <a:ext uri="{FF2B5EF4-FFF2-40B4-BE49-F238E27FC236}">
                <a16:creationId xmlns:a16="http://schemas.microsoft.com/office/drawing/2014/main" id="{F3EE431D-1A1B-49F7-BFD2-C25B11A507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4149" y="4158456"/>
            <a:ext cx="7550727" cy="1956147"/>
          </a:xfrm>
          <a:prstGeom prst="rect">
            <a:avLst/>
          </a:prstGeom>
        </p:spPr>
      </p:pic>
    </p:spTree>
    <p:extLst>
      <p:ext uri="{BB962C8B-B14F-4D97-AF65-F5344CB8AC3E}">
        <p14:creationId xmlns:p14="http://schemas.microsoft.com/office/powerpoint/2010/main" val="322388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Game clock option</a:t>
            </a:r>
            <a:br>
              <a:rPr lang="en-US" dirty="0">
                <a:solidFill>
                  <a:srgbClr val="1F497D"/>
                </a:solidFill>
              </a:rPr>
            </a:br>
            <a:r>
              <a:rPr lang="en-US" dirty="0">
                <a:solidFill>
                  <a:srgbClr val="1F497D"/>
                </a:solidFill>
              </a:rPr>
              <a:t>RULE 3-4-7</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With less than 2 minutes left in the half and the game clock running, A false starts (</a:t>
            </a:r>
            <a:r>
              <a:rPr lang="en-US" dirty="0" err="1">
                <a:solidFill>
                  <a:srgbClr val="414B56"/>
                </a:solidFill>
              </a:rPr>
              <a:t>MechaniGram</a:t>
            </a:r>
            <a:r>
              <a:rPr lang="en-US" dirty="0">
                <a:solidFill>
                  <a:srgbClr val="414B56"/>
                </a:solidFill>
              </a:rPr>
              <a:t> A). The offended team may choose to start the game clock on the snap (</a:t>
            </a:r>
            <a:r>
              <a:rPr lang="en-US" dirty="0" err="1">
                <a:solidFill>
                  <a:srgbClr val="414B56"/>
                </a:solidFill>
              </a:rPr>
              <a:t>PlayPic</a:t>
            </a:r>
            <a:r>
              <a:rPr lang="en-US" dirty="0">
                <a:solidFill>
                  <a:srgbClr val="414B56"/>
                </a:solidFill>
              </a:rPr>
              <a:t> B).</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Content Placeholder 5">
            <a:extLst>
              <a:ext uri="{FF2B5EF4-FFF2-40B4-BE49-F238E27FC236}">
                <a16:creationId xmlns:a16="http://schemas.microsoft.com/office/drawing/2014/main" id="{0053DF35-2938-49F4-B789-76DAD72BE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639966" y="3769206"/>
            <a:ext cx="6795929" cy="2653026"/>
          </a:xfrm>
          <a:prstGeom prst="rect">
            <a:avLst/>
          </a:prstGeom>
          <a:noFill/>
          <a:ln w="9525">
            <a:noFill/>
            <a:miter lim="800000"/>
            <a:headEnd/>
            <a:tailEnd/>
          </a:ln>
        </p:spPr>
      </p:pic>
    </p:spTree>
    <p:extLst>
      <p:ext uri="{BB962C8B-B14F-4D97-AF65-F5344CB8AC3E}">
        <p14:creationId xmlns:p14="http://schemas.microsoft.com/office/powerpoint/2010/main" val="3161009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Dead ball, down ends</a:t>
            </a:r>
            <a:br>
              <a:rPr lang="en-US" dirty="0">
                <a:solidFill>
                  <a:srgbClr val="1F497D"/>
                </a:solidFill>
              </a:rPr>
            </a:br>
            <a:r>
              <a:rPr lang="en-US" dirty="0">
                <a:solidFill>
                  <a:srgbClr val="1F497D"/>
                </a:solidFill>
              </a:rPr>
              <a:t>rule 4-2-2</a:t>
            </a:r>
            <a:r>
              <a:rPr lang="en-US" cap="none" dirty="0">
                <a:solidFill>
                  <a:srgbClr val="1F497D"/>
                </a:solidFill>
              </a:rPr>
              <a:t>l</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The player has a prosthetic </a:t>
            </a:r>
          </a:p>
          <a:p>
            <a:pPr marL="0" lvl="0" indent="0">
              <a:buNone/>
            </a:pPr>
            <a:r>
              <a:rPr lang="en-US" dirty="0">
                <a:solidFill>
                  <a:srgbClr val="414B56"/>
                </a:solidFill>
              </a:rPr>
              <a:t>arm. If the prosthetic limb </a:t>
            </a:r>
          </a:p>
          <a:p>
            <a:pPr marL="0" lvl="0" indent="0">
              <a:buNone/>
            </a:pPr>
            <a:r>
              <a:rPr lang="en-US" dirty="0">
                <a:solidFill>
                  <a:srgbClr val="414B56"/>
                </a:solidFill>
              </a:rPr>
              <a:t>comes completely off the </a:t>
            </a:r>
          </a:p>
          <a:p>
            <a:pPr marL="0" lvl="0" indent="0">
              <a:buNone/>
            </a:pPr>
            <a:r>
              <a:rPr lang="en-US" dirty="0">
                <a:solidFill>
                  <a:srgbClr val="414B56"/>
                </a:solidFill>
              </a:rPr>
              <a:t>runner, the ball becomes </a:t>
            </a:r>
          </a:p>
          <a:p>
            <a:pPr marL="0" lvl="0" indent="0">
              <a:buNone/>
            </a:pPr>
            <a:r>
              <a:rPr lang="en-US" dirty="0">
                <a:solidFill>
                  <a:srgbClr val="414B56"/>
                </a:solidFill>
              </a:rPr>
              <a:t>dead and the down ends.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29.jpg">
            <a:extLst>
              <a:ext uri="{FF2B5EF4-FFF2-40B4-BE49-F238E27FC236}">
                <a16:creationId xmlns:a16="http://schemas.microsoft.com/office/drawing/2014/main" id="{AD94B801-05C8-4B2F-AD8B-44C55D4EA5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7929" y="2111448"/>
            <a:ext cx="3365640" cy="4097300"/>
          </a:xfrm>
          <a:prstGeom prst="rect">
            <a:avLst/>
          </a:prstGeom>
        </p:spPr>
      </p:pic>
    </p:spTree>
    <p:extLst>
      <p:ext uri="{BB962C8B-B14F-4D97-AF65-F5344CB8AC3E}">
        <p14:creationId xmlns:p14="http://schemas.microsoft.com/office/powerpoint/2010/main" val="3087519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Encroachment</a:t>
            </a:r>
            <a:br>
              <a:rPr lang="en-US" dirty="0">
                <a:solidFill>
                  <a:srgbClr val="1F497D"/>
                </a:solidFill>
              </a:rPr>
            </a:br>
            <a:r>
              <a:rPr lang="en-US" dirty="0">
                <a:solidFill>
                  <a:srgbClr val="1F497D"/>
                </a:solidFill>
              </a:rPr>
              <a:t>rule 7-1-6</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After the ready-for-play signal and after the snapper is in contact with the ball, it is encroachment if a defensive player contacts the ball or the snapper’s arms or hands until the snap is completed (Rule 2-40).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14.jpg">
            <a:extLst>
              <a:ext uri="{FF2B5EF4-FFF2-40B4-BE49-F238E27FC236}">
                <a16:creationId xmlns:a16="http://schemas.microsoft.com/office/drawing/2014/main" id="{73E8E27C-CD81-4502-B99B-87BA9387D9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455" y="3759327"/>
            <a:ext cx="3835595" cy="2568448"/>
          </a:xfrm>
          <a:prstGeom prst="rect">
            <a:avLst/>
          </a:prstGeom>
        </p:spPr>
      </p:pic>
    </p:spTree>
    <p:extLst>
      <p:ext uri="{BB962C8B-B14F-4D97-AF65-F5344CB8AC3E}">
        <p14:creationId xmlns:p14="http://schemas.microsoft.com/office/powerpoint/2010/main" val="2201930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Pass interference</a:t>
            </a:r>
            <a:br>
              <a:rPr lang="en-US" dirty="0">
                <a:solidFill>
                  <a:srgbClr val="1F497D"/>
                </a:solidFill>
              </a:rPr>
            </a:br>
            <a:r>
              <a:rPr lang="en-US" dirty="0">
                <a:solidFill>
                  <a:srgbClr val="1F497D"/>
                </a:solidFill>
              </a:rPr>
              <a:t>rule 7-5-10</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r>
              <a:rPr lang="en-US" dirty="0">
                <a:solidFill>
                  <a:srgbClr val="414B56"/>
                </a:solidFill>
              </a:rPr>
              <a:t>Face guarding (without contact) in and of itself is no longer considered an act of forward pass interference.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5" name="Picture 4" descr="2017_FB_PPT_15.jpg">
            <a:extLst>
              <a:ext uri="{FF2B5EF4-FFF2-40B4-BE49-F238E27FC236}">
                <a16:creationId xmlns:a16="http://schemas.microsoft.com/office/drawing/2014/main" id="{65418702-23F8-46FA-97E6-AD1C362998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6834" y="3066523"/>
            <a:ext cx="3562194" cy="3120136"/>
          </a:xfrm>
          <a:prstGeom prst="rect">
            <a:avLst/>
          </a:prstGeom>
        </p:spPr>
      </p:pic>
    </p:spTree>
    <p:extLst>
      <p:ext uri="{BB962C8B-B14F-4D97-AF65-F5344CB8AC3E}">
        <p14:creationId xmlns:p14="http://schemas.microsoft.com/office/powerpoint/2010/main" val="4064415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6921361" cy="1362075"/>
          </a:xfrm>
        </p:spPr>
        <p:txBody>
          <a:bodyPr/>
          <a:lstStyle/>
          <a:p>
            <a:r>
              <a:rPr lang="en-US" dirty="0"/>
              <a:t>2018-2019 </a:t>
            </a:r>
            <a:r>
              <a:rPr lang="en-US" dirty="0" err="1"/>
              <a:t>nfhs</a:t>
            </a:r>
            <a:r>
              <a:rPr lang="en-US" dirty="0"/>
              <a:t> football </a:t>
            </a:r>
            <a:br>
              <a:rPr lang="en-US" dirty="0"/>
            </a:br>
            <a:r>
              <a:rPr lang="en-US" dirty="0"/>
              <a:t>game officials manual</a:t>
            </a:r>
          </a:p>
        </p:txBody>
      </p:sp>
      <p:sp>
        <p:nvSpPr>
          <p:cNvPr id="6" name="Text Placeholder 5"/>
          <p:cNvSpPr>
            <a:spLocks noGrp="1"/>
          </p:cNvSpPr>
          <p:nvPr>
            <p:ph type="body" idx="1"/>
          </p:nvPr>
        </p:nvSpPr>
        <p:spPr/>
        <p:txBody>
          <a:bodyPr/>
          <a:lstStyle/>
          <a:p>
            <a:endParaRPr lang="en-US" sz="4000" b="1" dirty="0">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BDBE-72A5-4DC6-B34F-AD01EA9A4F79}"/>
              </a:ext>
            </a:extLst>
          </p:cNvPr>
          <p:cNvSpPr>
            <a:spLocks noGrp="1"/>
          </p:cNvSpPr>
          <p:nvPr>
            <p:ph type="title"/>
          </p:nvPr>
        </p:nvSpPr>
        <p:spPr>
          <a:xfrm>
            <a:off x="1262130" y="592427"/>
            <a:ext cx="7881870" cy="1137947"/>
          </a:xfrm>
        </p:spPr>
        <p:txBody>
          <a:bodyPr/>
          <a:lstStyle/>
          <a:p>
            <a:pPr algn="ctr"/>
            <a:r>
              <a:rPr lang="en-US" dirty="0"/>
              <a:t>Major revisions to the 2018-2019 </a:t>
            </a:r>
            <a:r>
              <a:rPr lang="en-US" dirty="0" err="1"/>
              <a:t>nfhs</a:t>
            </a:r>
            <a:r>
              <a:rPr lang="en-US" dirty="0"/>
              <a:t> football </a:t>
            </a:r>
            <a:br>
              <a:rPr lang="en-US" dirty="0"/>
            </a:br>
            <a:r>
              <a:rPr lang="en-US" dirty="0"/>
              <a:t>game officials manual</a:t>
            </a:r>
          </a:p>
        </p:txBody>
      </p:sp>
      <p:sp>
        <p:nvSpPr>
          <p:cNvPr id="4" name="Footer Placeholder 3">
            <a:extLst>
              <a:ext uri="{FF2B5EF4-FFF2-40B4-BE49-F238E27FC236}">
                <a16:creationId xmlns:a16="http://schemas.microsoft.com/office/drawing/2014/main" id="{EEEB2EE9-0EA5-4CB8-919C-0539EA4E4938}"/>
              </a:ext>
            </a:extLst>
          </p:cNvPr>
          <p:cNvSpPr>
            <a:spLocks noGrp="1"/>
          </p:cNvSpPr>
          <p:nvPr>
            <p:ph type="ftr" sz="quarter" idx="11"/>
          </p:nvPr>
        </p:nvSpPr>
        <p:spPr/>
        <p:txBody>
          <a:bodyPr/>
          <a:lstStyle/>
          <a:p>
            <a:pPr>
              <a:defRPr/>
            </a:pPr>
            <a:r>
              <a:rPr lang="en-US"/>
              <a:t>www.nfhs.org</a:t>
            </a:r>
          </a:p>
        </p:txBody>
      </p:sp>
      <p:sp>
        <p:nvSpPr>
          <p:cNvPr id="5" name="Rectangle 1">
            <a:extLst>
              <a:ext uri="{FF2B5EF4-FFF2-40B4-BE49-F238E27FC236}">
                <a16:creationId xmlns:a16="http://schemas.microsoft.com/office/drawing/2014/main" id="{20E0E819-36B7-4DDD-A782-CDA382288241}"/>
              </a:ext>
            </a:extLst>
          </p:cNvPr>
          <p:cNvSpPr>
            <a:spLocks noGrp="1" noChangeArrowheads="1"/>
          </p:cNvSpPr>
          <p:nvPr>
            <p:ph idx="1"/>
          </p:nvPr>
        </p:nvSpPr>
        <p:spPr bwMode="auto">
          <a:xfrm>
            <a:off x="1262130" y="2062086"/>
            <a:ext cx="7580223"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r>
              <a:rPr kumimoji="0" lang="en-US" altLang="en-US" sz="24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A new NFHS Official Football Signal for Illegal Blindside Block (Signal 26) was added to the </a:t>
            </a:r>
            <a:r>
              <a:rPr lang="en-US" altLang="en-US" sz="2400" dirty="0">
                <a:ea typeface="Calibri" panose="020F0502020204030204" pitchFamily="34" charset="0"/>
                <a:cs typeface="Calibri" panose="020F0502020204030204" pitchFamily="34" charset="0"/>
              </a:rPr>
              <a:t>NFHS Official Football Signals.</a:t>
            </a:r>
            <a:endParaRPr kumimoji="0" lang="en-US" altLang="en-US" sz="2400" b="0" i="0" u="none" strike="noStrike" cap="none" normalizeH="0" baseline="0" dirty="0">
              <a:ln>
                <a:noFill/>
              </a:ln>
              <a:solidFill>
                <a:schemeClr val="tx1"/>
              </a:solidFill>
              <a:effectLs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endParaRPr>
          </a:p>
          <a:p>
            <a:pPr eaLnBrk="0" hangingPunct="0"/>
            <a:r>
              <a:rPr kumimoji="0" lang="en-US" altLang="en-US" sz="24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“Targeting” was added to Signal 24 of the NFHS Official Football Signals.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endParaRPr>
          </a:p>
          <a:p>
            <a:pPr eaLnBrk="0" hangingPunct="0"/>
            <a:r>
              <a:rPr kumimoji="0" lang="en-US" altLang="en-US" sz="24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“Free kick infraction” was added to Signal 19 of the NFHS Official Football Signals. </a:t>
            </a:r>
            <a:endParaRPr kumimoji="0" lang="en-US" altLang="en-US" sz="1400" b="0" i="0" u="none" strike="noStrike" cap="none" normalizeH="0" baseline="0" dirty="0">
              <a:ln>
                <a:noFill/>
              </a:ln>
              <a:solidFill>
                <a:schemeClr val="tx1"/>
              </a:solidFill>
              <a:effectLst/>
              <a:ea typeface="Calibri" panose="020F0502020204030204" pitchFamily="34" charset="0"/>
              <a:cs typeface="Calibri" panose="020F0502020204030204" pitchFamily="34" charset="0"/>
            </a:endParaRPr>
          </a:p>
          <a:p>
            <a:pPr marL="0" indent="0" eaLnBrk="0" hangingPunct="0">
              <a:buNone/>
            </a:pPr>
            <a:endParaRPr kumimoji="0" lang="en-US" altLang="en-US" sz="1400" b="0" i="0" u="none" strike="noStrike" cap="none" normalizeH="0" baseline="0" dirty="0">
              <a:ln>
                <a:noFill/>
              </a:ln>
              <a:solidFill>
                <a:schemeClr val="tx1"/>
              </a:solidFill>
              <a:effectLst/>
            </a:endParaRPr>
          </a:p>
          <a:p>
            <a:pPr eaLnBrk="0" hangingPunct="0"/>
            <a:r>
              <a:rPr kumimoji="0" lang="en-US" altLang="en-US" sz="24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Added that some white accents are now allowed on the black football shoe that game officials wear as a part of the game official uniform.</a:t>
            </a: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6413690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BDBE-72A5-4DC6-B34F-AD01EA9A4F79}"/>
              </a:ext>
            </a:extLst>
          </p:cNvPr>
          <p:cNvSpPr>
            <a:spLocks noGrp="1"/>
          </p:cNvSpPr>
          <p:nvPr>
            <p:ph type="title"/>
          </p:nvPr>
        </p:nvSpPr>
        <p:spPr>
          <a:xfrm>
            <a:off x="1262130" y="592427"/>
            <a:ext cx="7881870" cy="1137947"/>
          </a:xfrm>
        </p:spPr>
        <p:txBody>
          <a:bodyPr/>
          <a:lstStyle/>
          <a:p>
            <a:pPr algn="ctr"/>
            <a:r>
              <a:rPr lang="en-US" dirty="0"/>
              <a:t>Major revisions to the 2018-2019 </a:t>
            </a:r>
            <a:r>
              <a:rPr lang="en-US" dirty="0" err="1"/>
              <a:t>nfhs</a:t>
            </a:r>
            <a:r>
              <a:rPr lang="en-US" dirty="0"/>
              <a:t> football </a:t>
            </a:r>
            <a:br>
              <a:rPr lang="en-US" dirty="0"/>
            </a:br>
            <a:r>
              <a:rPr lang="en-US" dirty="0"/>
              <a:t>game officials manual</a:t>
            </a:r>
          </a:p>
        </p:txBody>
      </p:sp>
      <p:sp>
        <p:nvSpPr>
          <p:cNvPr id="4" name="Footer Placeholder 3">
            <a:extLst>
              <a:ext uri="{FF2B5EF4-FFF2-40B4-BE49-F238E27FC236}">
                <a16:creationId xmlns:a16="http://schemas.microsoft.com/office/drawing/2014/main" id="{EEEB2EE9-0EA5-4CB8-919C-0539EA4E4938}"/>
              </a:ext>
            </a:extLst>
          </p:cNvPr>
          <p:cNvSpPr>
            <a:spLocks noGrp="1"/>
          </p:cNvSpPr>
          <p:nvPr>
            <p:ph type="ftr" sz="quarter" idx="11"/>
          </p:nvPr>
        </p:nvSpPr>
        <p:spPr/>
        <p:txBody>
          <a:bodyPr/>
          <a:lstStyle/>
          <a:p>
            <a:pPr>
              <a:defRPr/>
            </a:pPr>
            <a:r>
              <a:rPr lang="en-US"/>
              <a:t>www.nfhs.org</a:t>
            </a:r>
          </a:p>
        </p:txBody>
      </p:sp>
      <p:sp>
        <p:nvSpPr>
          <p:cNvPr id="7" name="Rectangle 2">
            <a:extLst>
              <a:ext uri="{FF2B5EF4-FFF2-40B4-BE49-F238E27FC236}">
                <a16:creationId xmlns:a16="http://schemas.microsoft.com/office/drawing/2014/main" id="{2D44D43B-70F1-4372-9727-74D47A6E02C2}"/>
              </a:ext>
            </a:extLst>
          </p:cNvPr>
          <p:cNvSpPr>
            <a:spLocks noGrp="1" noChangeArrowheads="1"/>
          </p:cNvSpPr>
          <p:nvPr>
            <p:ph idx="1"/>
          </p:nvPr>
        </p:nvSpPr>
        <p:spPr bwMode="auto">
          <a:xfrm>
            <a:off x="746975" y="1922928"/>
            <a:ext cx="824462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Added that “No game official shall use alcohol on the day of the contest or any form of tobacco product (e-cigarette or similar item) beginning with the arrival at the competition site until departure following the completion of the contest.”</a:t>
            </a:r>
            <a:endParaRPr kumimoji="0" lang="en-US"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mn-lt"/>
              <a:ea typeface="Calibri" panose="020F0502020204030204" pitchFamily="34" charset="0"/>
              <a:cs typeface="Calibri" panose="020F0502020204030204" pitchFamily="34" charset="0"/>
            </a:endParaRPr>
          </a:p>
          <a:p>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Under </a:t>
            </a:r>
            <a:r>
              <a:rPr kumimoji="0" lang="en-US" altLang="en-US" sz="20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END-OF-GAME AND OVERTIME PROCEDURE,</a:t>
            </a:r>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added that “</a:t>
            </a:r>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The game officials retain clerical authority over the game through the completion of any reports, including those imposing disqualifications, that are responsive to actions occurring while the game officials had jurisdiction.”</a:t>
            </a:r>
            <a:endParaRPr kumimoji="0" lang="en-US"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mn-lt"/>
              <a:ea typeface="Calibri" panose="020F0502020204030204" pitchFamily="34" charset="0"/>
              <a:cs typeface="Times New Roman" panose="02020603050405020304" pitchFamily="18" charset="0"/>
            </a:endParaRPr>
          </a:p>
          <a:p>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Under </a:t>
            </a:r>
            <a:r>
              <a:rPr kumimoji="0" lang="en-US" altLang="en-US" sz="2000" b="1"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RUNNING PLAY – REFEREE </a:t>
            </a:r>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(Five-Game Officials), after the ball is spotted, move to a position that is visible to clock operator, approximately 10-</a:t>
            </a:r>
            <a:r>
              <a:rPr kumimoji="0" lang="en-US" altLang="en-US" sz="2000" b="0" i="0" u="sng" strike="noStrike" cap="none" normalizeH="0" baseline="0" dirty="0">
                <a:ln>
                  <a:noFill/>
                </a:ln>
                <a:solidFill>
                  <a:srgbClr val="FF0000"/>
                </a:solidFill>
                <a:effectLst/>
                <a:latin typeface="+mn-lt"/>
                <a:ea typeface="Calibri" panose="020F0502020204030204" pitchFamily="34" charset="0"/>
                <a:cs typeface="Times New Roman" panose="02020603050405020304" pitchFamily="18" charset="0"/>
              </a:rPr>
              <a:t>15 </a:t>
            </a:r>
            <a:r>
              <a:rPr kumimoji="0" lang="en-US"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yards from the line-of scrimmage and 5 yards wide of the huddle.</a:t>
            </a:r>
            <a:endParaRPr kumimoji="0" lang="en-US" altLang="en-US" sz="20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1510594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Mechanics for pop-up kicks</a:t>
            </a:r>
          </a:p>
        </p:txBody>
      </p:sp>
      <p:sp>
        <p:nvSpPr>
          <p:cNvPr id="13" name="Content Placeholder 12"/>
          <p:cNvSpPr>
            <a:spLocks noGrp="1"/>
          </p:cNvSpPr>
          <p:nvPr>
            <p:ph idx="1"/>
          </p:nvPr>
        </p:nvSpPr>
        <p:spPr>
          <a:xfrm>
            <a:off x="1077726" y="1906962"/>
            <a:ext cx="3337391" cy="4338637"/>
          </a:xfrm>
        </p:spPr>
        <p:txBody>
          <a:bodyPr/>
          <a:lstStyle/>
          <a:p>
            <a:r>
              <a:rPr lang="en-US" dirty="0"/>
              <a:t>The game official on K’s free-kick line (back judge in crew of 5, head linesman in crew of 4) is primary for judging a pop-up kick. The game official on R’s free-kick line (line judge in crews of 5 or 4) is secondary. </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9" name="Picture 8" descr="2017_FB_PPT_3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2160" y="2103746"/>
            <a:ext cx="4135120" cy="2449716"/>
          </a:xfrm>
          <a:prstGeom prst="rect">
            <a:avLst/>
          </a:prstGeom>
        </p:spPr>
      </p:pic>
      <p:sp>
        <p:nvSpPr>
          <p:cNvPr id="14" name="TextBox 13"/>
          <p:cNvSpPr txBox="1"/>
          <p:nvPr/>
        </p:nvSpPr>
        <p:spPr>
          <a:xfrm>
            <a:off x="640080" y="71120"/>
            <a:ext cx="3037840"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Official’s Mechanics</a:t>
            </a:r>
          </a:p>
        </p:txBody>
      </p:sp>
    </p:spTree>
    <p:extLst>
      <p:ext uri="{BB962C8B-B14F-4D97-AF65-F5344CB8AC3E}">
        <p14:creationId xmlns:p14="http://schemas.microsoft.com/office/powerpoint/2010/main" val="450885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6921361" cy="1362075"/>
          </a:xfrm>
        </p:spPr>
        <p:txBody>
          <a:bodyPr/>
          <a:lstStyle/>
          <a:p>
            <a:r>
              <a:rPr lang="en-US" dirty="0"/>
              <a:t>2018 </a:t>
            </a:r>
            <a:r>
              <a:rPr lang="en-US" dirty="0" err="1"/>
              <a:t>nfhs</a:t>
            </a:r>
            <a:r>
              <a:rPr lang="en-US" dirty="0"/>
              <a:t> </a:t>
            </a:r>
            <a:br>
              <a:rPr lang="en-US" dirty="0"/>
            </a:br>
            <a:r>
              <a:rPr lang="en-US" dirty="0"/>
              <a:t>football information</a:t>
            </a:r>
          </a:p>
        </p:txBody>
      </p:sp>
      <p:sp>
        <p:nvSpPr>
          <p:cNvPr id="6" name="Text Placeholder 5"/>
          <p:cNvSpPr>
            <a:spLocks noGrp="1"/>
          </p:cNvSpPr>
          <p:nvPr>
            <p:ph type="body" idx="1"/>
          </p:nvPr>
        </p:nvSpPr>
        <p:spPr/>
        <p:txBody>
          <a:bodyPr/>
          <a:lstStyle/>
          <a:p>
            <a:endParaRPr lang="en-US" sz="4000" b="1" dirty="0">
              <a:latin typeface="+mj-lt"/>
            </a:endParaRPr>
          </a:p>
        </p:txBody>
      </p:sp>
    </p:spTree>
    <p:extLst>
      <p:ext uri="{BB962C8B-B14F-4D97-AF65-F5344CB8AC3E}">
        <p14:creationId xmlns:p14="http://schemas.microsoft.com/office/powerpoint/2010/main" val="33295090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D024-F399-48F1-83ED-BB19CE894B06}"/>
              </a:ext>
            </a:extLst>
          </p:cNvPr>
          <p:cNvSpPr>
            <a:spLocks noGrp="1"/>
          </p:cNvSpPr>
          <p:nvPr>
            <p:ph type="title"/>
          </p:nvPr>
        </p:nvSpPr>
        <p:spPr/>
        <p:txBody>
          <a:bodyPr/>
          <a:lstStyle/>
          <a:p>
            <a:pPr algn="ctr"/>
            <a:r>
              <a:rPr lang="en-US" sz="3200" dirty="0">
                <a:solidFill>
                  <a:srgbClr val="1F497D"/>
                </a:solidFill>
              </a:rPr>
              <a:t>revised 2018 NFHS guidelines on lightning and thunder</a:t>
            </a:r>
            <a:br>
              <a:rPr lang="en-US" sz="3200" dirty="0">
                <a:solidFill>
                  <a:srgbClr val="1F497D"/>
                </a:solidFill>
              </a:rPr>
            </a:br>
            <a:r>
              <a:rPr lang="en-US" sz="3200" dirty="0">
                <a:solidFill>
                  <a:srgbClr val="414B56">
                    <a:lumMod val="75000"/>
                  </a:srgbClr>
                </a:solidFill>
              </a:rPr>
              <a:t>(In Appendix in rules book) </a:t>
            </a:r>
            <a:endParaRPr lang="en-US" dirty="0"/>
          </a:p>
        </p:txBody>
      </p:sp>
      <p:sp>
        <p:nvSpPr>
          <p:cNvPr id="3" name="Content Placeholder 2">
            <a:extLst>
              <a:ext uri="{FF2B5EF4-FFF2-40B4-BE49-F238E27FC236}">
                <a16:creationId xmlns:a16="http://schemas.microsoft.com/office/drawing/2014/main" id="{50606B9C-C406-4515-9364-DCD6F7DF7EE0}"/>
              </a:ext>
            </a:extLst>
          </p:cNvPr>
          <p:cNvSpPr>
            <a:spLocks noGrp="1"/>
          </p:cNvSpPr>
          <p:nvPr>
            <p:ph idx="1"/>
          </p:nvPr>
        </p:nvSpPr>
        <p:spPr>
          <a:xfrm>
            <a:off x="1100138" y="1914457"/>
            <a:ext cx="7875587" cy="4338637"/>
          </a:xfrm>
        </p:spPr>
        <p:txBody>
          <a:bodyPr/>
          <a:lstStyle/>
          <a:p>
            <a:pPr marL="0" lvl="0" indent="0" algn="ctr" eaLnBrk="0" hangingPunct="0">
              <a:buNone/>
              <a:defRPr/>
            </a:pPr>
            <a:r>
              <a:rPr lang="en-US" altLang="en-US" sz="1800" b="1" dirty="0">
                <a:solidFill>
                  <a:srgbClr val="000000"/>
                </a:solidFill>
                <a:latin typeface="FrutigerLT-ExtraBlackCn"/>
                <a:cs typeface="Arial" panose="020B0604020202020204" pitchFamily="34" charset="0"/>
              </a:rPr>
              <a:t>GUIDELINES ON HANDLING PRACTICES AND CONTESTS </a:t>
            </a:r>
          </a:p>
          <a:p>
            <a:pPr marL="0" lvl="0" indent="0" algn="ctr" eaLnBrk="0" hangingPunct="0">
              <a:buNone/>
              <a:defRPr/>
            </a:pPr>
            <a:r>
              <a:rPr lang="en-US" altLang="en-US" sz="1800" b="1" dirty="0">
                <a:solidFill>
                  <a:srgbClr val="000000"/>
                </a:solidFill>
                <a:latin typeface="FrutigerLT-ExtraBlackCn"/>
                <a:cs typeface="Arial" panose="020B0604020202020204" pitchFamily="34" charset="0"/>
              </a:rPr>
              <a:t>DURING LIGHTNING OR THUNDER DISTURBANCES</a:t>
            </a:r>
          </a:p>
          <a:p>
            <a:pPr marL="0" lvl="0" indent="0" eaLnBrk="0" hangingPunct="0">
              <a:buNone/>
              <a:defRPr/>
            </a:pPr>
            <a:r>
              <a:rPr lang="en-US" altLang="en-US" sz="1000" dirty="0">
                <a:solidFill>
                  <a:srgbClr val="000000"/>
                </a:solidFill>
                <a:latin typeface="FrutigerLT-Cn"/>
                <a:cs typeface="Arial" panose="020B0604020202020204" pitchFamily="34" charset="0"/>
              </a:rPr>
              <a:t>These guidelines provide a default policy to those responsible or sharing duties for making decisions concerning the suspension and restarting of practices and contests based on the presence of lightning or thunder. The preferred sources from which to request such a policy for your facility would include your state high school activities association and the nearest office of the National Weather Service.</a:t>
            </a:r>
          </a:p>
          <a:p>
            <a:pPr marL="0" lvl="0" indent="0" eaLnBrk="0" hangingPunct="0">
              <a:buNone/>
              <a:defRPr/>
            </a:pPr>
            <a:r>
              <a:rPr lang="en-US" altLang="en-US" sz="1000" b="1" dirty="0">
                <a:solidFill>
                  <a:srgbClr val="000000"/>
                </a:solidFill>
                <a:latin typeface="FrutigerLT-ExtraBlackCn"/>
                <a:cs typeface="Arial" panose="020B0604020202020204" pitchFamily="34" charset="0"/>
              </a:rPr>
              <a:t>PROACTIVE PLANNING</a:t>
            </a:r>
          </a:p>
          <a:p>
            <a:pPr marL="0" lvl="0" indent="0" eaLnBrk="0" hangingPunct="0">
              <a:buNone/>
              <a:defRPr/>
            </a:pPr>
            <a:r>
              <a:rPr lang="en-US" altLang="en-US" sz="1000" dirty="0">
                <a:solidFill>
                  <a:srgbClr val="000000"/>
                </a:solidFill>
                <a:latin typeface="FrutigerLT-Cn"/>
                <a:cs typeface="Arial" panose="020B0604020202020204" pitchFamily="34" charset="0"/>
              </a:rPr>
              <a:t>1. Assign staff to monitor local weather conditions before and during practices and contests.</a:t>
            </a:r>
          </a:p>
          <a:p>
            <a:pPr marL="0" lvl="0" indent="0" eaLnBrk="0" hangingPunct="0">
              <a:buNone/>
              <a:defRPr/>
            </a:pPr>
            <a:r>
              <a:rPr lang="en-US" altLang="en-US" sz="1000" dirty="0">
                <a:solidFill>
                  <a:srgbClr val="000000"/>
                </a:solidFill>
                <a:latin typeface="FrutigerLT-Cn"/>
                <a:cs typeface="Arial" panose="020B0604020202020204" pitchFamily="34" charset="0"/>
              </a:rPr>
              <a:t>2. Develop an evacuation plan, including identification of appropriate nearby safer areas and determine the amount of time needed to get everyone to a designated safer area:</a:t>
            </a:r>
          </a:p>
          <a:p>
            <a:pPr marL="0" lvl="0" indent="0" eaLnBrk="0" hangingPunct="0">
              <a:buNone/>
              <a:defRPr/>
            </a:pPr>
            <a:r>
              <a:rPr lang="en-US" altLang="en-US" sz="1000" dirty="0">
                <a:solidFill>
                  <a:srgbClr val="000000"/>
                </a:solidFill>
                <a:latin typeface="FrutigerLT-Cn"/>
                <a:cs typeface="Arial" panose="020B0604020202020204" pitchFamily="34" charset="0"/>
              </a:rPr>
              <a:t>     a.  A designated safer place is a substantial building with plumbing and wiring where people live or work, such as a school, gymnasium or</a:t>
            </a:r>
          </a:p>
          <a:p>
            <a:pPr marL="0" lvl="0" indent="0" eaLnBrk="0" hangingPunct="0">
              <a:buNone/>
              <a:defRPr/>
            </a:pPr>
            <a:r>
              <a:rPr lang="en-US" altLang="en-US" sz="1000" dirty="0">
                <a:solidFill>
                  <a:srgbClr val="000000"/>
                </a:solidFill>
                <a:latin typeface="FrutigerLT-Cn"/>
                <a:cs typeface="Arial" panose="020B0604020202020204" pitchFamily="34" charset="0"/>
              </a:rPr>
              <a:t>          library. An alternate safer place from the threat of lightning is a fully enclosed (not convertible or soft top) metal car or school bus.</a:t>
            </a:r>
          </a:p>
          <a:p>
            <a:pPr marL="0" lvl="0" indent="0" eaLnBrk="0" hangingPunct="0">
              <a:buNone/>
              <a:defRPr/>
            </a:pPr>
            <a:r>
              <a:rPr lang="en-US" altLang="en-US" sz="1000" dirty="0">
                <a:solidFill>
                  <a:srgbClr val="000000"/>
                </a:solidFill>
                <a:latin typeface="FrutigerLT-Cn"/>
                <a:cs typeface="Arial" panose="020B0604020202020204" pitchFamily="34" charset="0"/>
              </a:rPr>
              <a:t>3. Develop criteria for suspension and resumption of play:</a:t>
            </a:r>
          </a:p>
          <a:p>
            <a:pPr marL="0" lvl="0" indent="0" eaLnBrk="0" hangingPunct="0">
              <a:buNone/>
              <a:defRPr/>
            </a:pPr>
            <a:r>
              <a:rPr lang="en-US" altLang="en-US" sz="1000" dirty="0">
                <a:solidFill>
                  <a:srgbClr val="000000"/>
                </a:solidFill>
                <a:latin typeface="FrutigerLT-Cn"/>
                <a:cs typeface="Arial" panose="020B0604020202020204" pitchFamily="34" charset="0"/>
              </a:rPr>
              <a:t>     a.   When thunder is heard or lightning is seen*, the leading edge of the thunderstorm is close enough to strike your location with lightning.  </a:t>
            </a:r>
          </a:p>
          <a:p>
            <a:pPr marL="0" lvl="0" indent="0" eaLnBrk="0" hangingPunct="0">
              <a:buNone/>
              <a:defRPr/>
            </a:pPr>
            <a:r>
              <a:rPr lang="en-US" altLang="en-US" sz="1000" dirty="0">
                <a:solidFill>
                  <a:srgbClr val="000000"/>
                </a:solidFill>
                <a:latin typeface="FrutigerLT-Cn"/>
                <a:cs typeface="Arial" panose="020B0604020202020204" pitchFamily="34" charset="0"/>
              </a:rPr>
              <a:t>           Suspend play for at least 30 minutes and vacate the outdoor activity to the previously designated safer location immediately.          </a:t>
            </a:r>
          </a:p>
          <a:p>
            <a:pPr marL="0" lvl="0" indent="0" eaLnBrk="0" hangingPunct="0">
              <a:buNone/>
              <a:defRPr/>
            </a:pPr>
            <a:r>
              <a:rPr lang="en-US" altLang="en-US" sz="1000" dirty="0">
                <a:solidFill>
                  <a:srgbClr val="000000"/>
                </a:solidFill>
                <a:latin typeface="FrutigerLT-Cn"/>
                <a:cs typeface="Arial" panose="020B0604020202020204" pitchFamily="34" charset="0"/>
              </a:rPr>
              <a:t>     b.  30-minute rule. Once play has been suspended, wait at least 30 minutes after the last thunder is heard or lightning is witnessed* prior to </a:t>
            </a:r>
          </a:p>
          <a:p>
            <a:pPr marL="0" lvl="0" indent="0" eaLnBrk="0" hangingPunct="0">
              <a:buNone/>
              <a:defRPr/>
            </a:pPr>
            <a:r>
              <a:rPr lang="en-US" altLang="en-US" sz="1000" dirty="0">
                <a:solidFill>
                  <a:srgbClr val="000000"/>
                </a:solidFill>
                <a:latin typeface="FrutigerLT-Cn"/>
                <a:cs typeface="Arial" panose="020B0604020202020204" pitchFamily="34" charset="0"/>
              </a:rPr>
              <a:t>           resuming play.</a:t>
            </a:r>
          </a:p>
          <a:p>
            <a:pPr marL="0" lvl="0" indent="0" eaLnBrk="0" hangingPunct="0">
              <a:buNone/>
              <a:defRPr/>
            </a:pPr>
            <a:r>
              <a:rPr lang="en-US" altLang="en-US" sz="1000" dirty="0">
                <a:solidFill>
                  <a:srgbClr val="000000"/>
                </a:solidFill>
                <a:latin typeface="FrutigerLT-Cn"/>
                <a:cs typeface="Arial" panose="020B0604020202020204" pitchFamily="34" charset="0"/>
              </a:rPr>
              <a:t>     c.   Any subsequent thunder or lightning* after the beginning of the 30-minute count will reset the clock and another 30-minute count </a:t>
            </a:r>
          </a:p>
          <a:p>
            <a:pPr marL="0" lvl="0" indent="0" eaLnBrk="0" hangingPunct="0">
              <a:buNone/>
              <a:defRPr/>
            </a:pPr>
            <a:r>
              <a:rPr lang="en-US" altLang="en-US" sz="1000" dirty="0">
                <a:solidFill>
                  <a:srgbClr val="000000"/>
                </a:solidFill>
                <a:latin typeface="FrutigerLT-Cn"/>
                <a:cs typeface="Arial" panose="020B0604020202020204" pitchFamily="34" charset="0"/>
              </a:rPr>
              <a:t>           should begin.</a:t>
            </a:r>
          </a:p>
          <a:p>
            <a:pPr marL="0" lvl="0" indent="0" eaLnBrk="0" hangingPunct="0">
              <a:buNone/>
              <a:defRPr/>
            </a:pPr>
            <a:r>
              <a:rPr lang="en-US" altLang="en-US" sz="1000" dirty="0">
                <a:solidFill>
                  <a:srgbClr val="000000"/>
                </a:solidFill>
                <a:latin typeface="FrutigerLT-Cn"/>
                <a:cs typeface="Arial" panose="020B0604020202020204" pitchFamily="34" charset="0"/>
              </a:rPr>
              <a:t>     d.   When lightning-detection devices or mobile phone apps are available, this technology could be used to assist in making a decision to </a:t>
            </a:r>
          </a:p>
          <a:p>
            <a:pPr marL="0" lvl="0" indent="0" eaLnBrk="0" hangingPunct="0">
              <a:buNone/>
              <a:defRPr/>
            </a:pPr>
            <a:r>
              <a:rPr lang="en-US" altLang="en-US" sz="1000" dirty="0">
                <a:solidFill>
                  <a:srgbClr val="000000"/>
                </a:solidFill>
                <a:latin typeface="FrutigerLT-Cn"/>
                <a:cs typeface="Arial" panose="020B0604020202020204" pitchFamily="34" charset="0"/>
              </a:rPr>
              <a:t>           suspend play if a lightning strike is noted to be within 10 miles of the event location. However, you should never depend on the reliability</a:t>
            </a:r>
          </a:p>
          <a:p>
            <a:pPr marL="0" lvl="0" indent="0" eaLnBrk="0" hangingPunct="0">
              <a:buNone/>
              <a:defRPr/>
            </a:pPr>
            <a:r>
              <a:rPr lang="en-US" altLang="en-US" sz="1000" dirty="0">
                <a:solidFill>
                  <a:srgbClr val="000000"/>
                </a:solidFill>
                <a:latin typeface="FrutigerLT-Cn"/>
                <a:cs typeface="Arial" panose="020B0604020202020204" pitchFamily="34" charset="0"/>
              </a:rPr>
              <a:t>           of these devices and, thus, hearing thunder or seeing lightning* should always take precedence over information from a mobile app or</a:t>
            </a:r>
          </a:p>
          <a:p>
            <a:pPr marL="0" lvl="0" indent="0" eaLnBrk="0" hangingPunct="0">
              <a:buNone/>
              <a:defRPr/>
            </a:pPr>
            <a:r>
              <a:rPr lang="en-US" altLang="en-US" sz="1000" dirty="0">
                <a:solidFill>
                  <a:srgbClr val="000000"/>
                </a:solidFill>
                <a:latin typeface="FrutigerLT-Cn"/>
                <a:cs typeface="Arial" panose="020B0604020202020204" pitchFamily="34" charset="0"/>
              </a:rPr>
              <a:t>           lightning-detection device.</a:t>
            </a:r>
          </a:p>
          <a:p>
            <a:pPr marL="0" lvl="0" indent="0" eaLnBrk="0" hangingPunct="0">
              <a:buNone/>
              <a:defRPr/>
            </a:pPr>
            <a:r>
              <a:rPr lang="en-US" altLang="en-US" sz="1000" dirty="0">
                <a:solidFill>
                  <a:srgbClr val="000000"/>
                </a:solidFill>
                <a:latin typeface="FrutigerLT-Cn"/>
                <a:cs typeface="Arial" panose="020B0604020202020204" pitchFamily="34" charset="0"/>
              </a:rPr>
              <a:t>* – At night, under certain atmospheric conditions, lightning flashes may be seen from distant storms. In these cases, it may be safe to continue an event. If no thunder can be heard and the flashes are low on the horizon, the storm may not pose a threat. Independently verified lightning detection information would help eliminate any uncertainty.</a:t>
            </a:r>
          </a:p>
          <a:p>
            <a:pPr marL="0" lvl="0" indent="0" eaLnBrk="0" hangingPunct="0">
              <a:buNone/>
              <a:defRPr/>
            </a:pPr>
            <a:r>
              <a:rPr lang="en-US" altLang="en-US" sz="1000" dirty="0">
                <a:solidFill>
                  <a:srgbClr val="000000"/>
                </a:solidFill>
                <a:latin typeface="FrutigerLT-Cn"/>
                <a:cs typeface="Arial" panose="020B0604020202020204" pitchFamily="34" charset="0"/>
              </a:rPr>
              <a:t>4.  Review the lightning safety policy annually with all administrators, coaches and game personnel and train all personnel.</a:t>
            </a:r>
          </a:p>
          <a:p>
            <a:pPr marL="0" lvl="0" indent="0" eaLnBrk="0" hangingPunct="0">
              <a:buNone/>
              <a:defRPr/>
            </a:pPr>
            <a:r>
              <a:rPr lang="en-US" altLang="en-US" sz="1000" dirty="0">
                <a:solidFill>
                  <a:srgbClr val="000000"/>
                </a:solidFill>
                <a:latin typeface="FrutigerLT-Cn"/>
                <a:cs typeface="Arial" panose="020B0604020202020204" pitchFamily="34" charset="0"/>
              </a:rPr>
              <a:t>5.  Inform student-athletes and their parents of the lightning policy at start of the season.</a:t>
            </a:r>
          </a:p>
          <a:p>
            <a:pPr marL="0" lvl="0" indent="0" eaLnBrk="0" hangingPunct="0">
              <a:buNone/>
              <a:defRPr/>
            </a:pPr>
            <a:r>
              <a:rPr lang="en-US" altLang="en-US" sz="1000" dirty="0">
                <a:solidFill>
                  <a:srgbClr val="4D4D4D"/>
                </a:solidFill>
                <a:latin typeface="FrutigerLT-Cn"/>
                <a:cs typeface="Arial" panose="020B0604020202020204" pitchFamily="34" charset="0"/>
              </a:rPr>
              <a:t>						</a:t>
            </a:r>
            <a:r>
              <a:rPr lang="en-US" altLang="en-US" sz="1000" b="1" dirty="0">
                <a:solidFill>
                  <a:srgbClr val="4D4D4D"/>
                </a:solidFill>
                <a:latin typeface="FrutigerLT-Cn"/>
                <a:cs typeface="Arial" panose="020B0604020202020204" pitchFamily="34" charset="0"/>
              </a:rPr>
              <a:t>Revised and Approved March 2018</a:t>
            </a:r>
            <a:endParaRPr lang="en-US" altLang="en-US" sz="1000" b="1" dirty="0">
              <a:solidFill>
                <a:srgbClr val="414B56"/>
              </a:solidFill>
              <a:latin typeface="Arial" panose="020B0604020202020204" pitchFamily="34" charset="0"/>
              <a:cs typeface="Arial" panose="020B0604020202020204"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id="{F098FDA2-F327-4145-83FD-6BC123BDEC2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79754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NFHS Rules Book as e-Books </a:t>
            </a:r>
          </a:p>
        </p:txBody>
      </p:sp>
      <p:sp>
        <p:nvSpPr>
          <p:cNvPr id="3" name="Content Placeholder 2"/>
          <p:cNvSpPr>
            <a:spLocks noGrp="1"/>
          </p:cNvSpPr>
          <p:nvPr>
            <p:ph sz="half" idx="2"/>
          </p:nvPr>
        </p:nvSpPr>
        <p:spPr>
          <a:xfrm>
            <a:off x="4745922" y="1950044"/>
            <a:ext cx="4038600" cy="4525963"/>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7" name="Picture 6" descr="A screenshot of a cell phone&#10;&#10;Description generated with high confidence">
            <a:extLst>
              <a:ext uri="{FF2B5EF4-FFF2-40B4-BE49-F238E27FC236}">
                <a16:creationId xmlns:a16="http://schemas.microsoft.com/office/drawing/2014/main" id="{6B42399A-4B7F-4F89-81EF-9520FB4973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6188" y="1879846"/>
            <a:ext cx="3573462" cy="4640860"/>
          </a:xfrm>
          <a:prstGeom prst="rect">
            <a:avLst/>
          </a:prstGeom>
        </p:spPr>
      </p:pic>
    </p:spTree>
    <p:extLst>
      <p:ext uri="{BB962C8B-B14F-4D97-AF65-F5344CB8AC3E}">
        <p14:creationId xmlns:p14="http://schemas.microsoft.com/office/powerpoint/2010/main" val="2937401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NFHS Rules App</a:t>
            </a:r>
          </a:p>
        </p:txBody>
      </p:sp>
      <p:sp>
        <p:nvSpPr>
          <p:cNvPr id="3" name="Content Placeholder 2"/>
          <p:cNvSpPr>
            <a:spLocks noGrp="1"/>
          </p:cNvSpPr>
          <p:nvPr>
            <p:ph sz="half" idx="2"/>
          </p:nvPr>
        </p:nvSpPr>
        <p:spPr>
          <a:xfrm>
            <a:off x="4669722" y="1950044"/>
            <a:ext cx="4038600" cy="4525963"/>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and Officials Associations</a:t>
            </a:r>
          </a:p>
          <a:p>
            <a:pPr lvl="1"/>
            <a:r>
              <a:rPr lang="en-US" dirty="0">
                <a:hlinkClick r:id="rId3"/>
              </a:rPr>
              <a:t>www.nfhs.org/erules</a:t>
            </a:r>
            <a:r>
              <a:rPr lang="en-US" dirty="0"/>
              <a:t> for more information</a:t>
            </a:r>
          </a:p>
          <a:p>
            <a:pPr marL="457200" lvl="1" indent="0">
              <a:buNone/>
            </a:pPr>
            <a:endParaRPr lang="en-US" dirty="0"/>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8" name="Content Placeholder 7"/>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481864" y="1964235"/>
            <a:ext cx="2509025" cy="4462692"/>
          </a:xfrm>
        </p:spPr>
      </p:pic>
    </p:spTree>
    <p:extLst>
      <p:ext uri="{BB962C8B-B14F-4D97-AF65-F5344CB8AC3E}">
        <p14:creationId xmlns:p14="http://schemas.microsoft.com/office/powerpoint/2010/main" val="31286896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6921361" cy="1362075"/>
          </a:xfrm>
        </p:spPr>
        <p:txBody>
          <a:bodyPr/>
          <a:lstStyle/>
          <a:p>
            <a:r>
              <a:rPr lang="en-US" dirty="0"/>
              <a:t>2018 </a:t>
            </a:r>
            <a:r>
              <a:rPr lang="en-US" dirty="0" err="1"/>
              <a:t>Nfhs</a:t>
            </a:r>
            <a:br>
              <a:rPr lang="en-US" dirty="0"/>
            </a:br>
            <a:r>
              <a:rPr lang="en-US" dirty="0"/>
              <a:t>officials education</a:t>
            </a:r>
          </a:p>
        </p:txBody>
      </p:sp>
      <p:sp>
        <p:nvSpPr>
          <p:cNvPr id="6" name="Text Placeholder 5"/>
          <p:cNvSpPr>
            <a:spLocks noGrp="1"/>
          </p:cNvSpPr>
          <p:nvPr>
            <p:ph type="body" idx="1"/>
          </p:nvPr>
        </p:nvSpPr>
        <p:spPr/>
        <p:txBody>
          <a:bodyPr/>
          <a:lstStyle/>
          <a:p>
            <a:endParaRPr lang="en-US" sz="4000" b="1" dirty="0">
              <a:latin typeface="+mj-lt"/>
            </a:endParaRPr>
          </a:p>
        </p:txBody>
      </p:sp>
    </p:spTree>
    <p:extLst>
      <p:ext uri="{BB962C8B-B14F-4D97-AF65-F5344CB8AC3E}">
        <p14:creationId xmlns:p14="http://schemas.microsoft.com/office/powerpoint/2010/main" val="176418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NFHS Officials Association Central Hub</a:t>
            </a:r>
          </a:p>
        </p:txBody>
      </p:sp>
      <p:sp>
        <p:nvSpPr>
          <p:cNvPr id="3" name="Content Placeholder 2"/>
          <p:cNvSpPr>
            <a:spLocks noGrp="1"/>
          </p:cNvSpPr>
          <p:nvPr>
            <p:ph sz="half" idx="1"/>
          </p:nvPr>
        </p:nvSpPr>
        <p:spPr/>
        <p:txBody>
          <a:bodyPr/>
          <a:lstStyle/>
          <a:p>
            <a:r>
              <a:rPr lang="en-US" dirty="0"/>
              <a:t>Contains:</a:t>
            </a:r>
          </a:p>
          <a:p>
            <a:pPr lvl="1"/>
            <a:r>
              <a:rPr lang="en-US" dirty="0"/>
              <a:t>Sport information</a:t>
            </a:r>
          </a:p>
          <a:p>
            <a:pPr lvl="1"/>
            <a:r>
              <a:rPr lang="en-US" dirty="0"/>
              <a:t>Rules information</a:t>
            </a:r>
          </a:p>
          <a:p>
            <a:pPr lvl="1"/>
            <a:r>
              <a:rPr lang="en-US" dirty="0"/>
              <a:t>Rules library</a:t>
            </a:r>
          </a:p>
          <a:p>
            <a:pPr lvl="1"/>
            <a:r>
              <a:rPr lang="en-US" dirty="0"/>
              <a:t>Searchable rules book</a:t>
            </a:r>
          </a:p>
          <a:p>
            <a:pPr lvl="1"/>
            <a:r>
              <a:rPr lang="en-US" dirty="0"/>
              <a:t>Video content on officiating sport, competition situations and interpretations</a:t>
            </a:r>
          </a:p>
          <a:p>
            <a:endParaRPr lang="en-US" dirty="0"/>
          </a:p>
        </p:txBody>
      </p:sp>
      <p:sp>
        <p:nvSpPr>
          <p:cNvPr id="6"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8" name="Content Placeholder 7">
            <a:extLst>
              <a:ext uri="{FF2B5EF4-FFF2-40B4-BE49-F238E27FC236}">
                <a16:creationId xmlns:a16="http://schemas.microsoft.com/office/drawing/2014/main" id="{C70A2F4D-A7DF-494A-A2AF-DEC5FD597501}"/>
              </a:ext>
            </a:extLst>
          </p:cNvPr>
          <p:cNvPicPr>
            <a:picLocks noGrp="1" noChangeAspect="1"/>
          </p:cNvPicPr>
          <p:nvPr>
            <p:ph sz="half" idx="2"/>
          </p:nvPr>
        </p:nvPicPr>
        <p:blipFill rotWithShape="1">
          <a:blip r:embed="rId3"/>
          <a:srcRect l="12291" t="7329" r="62509" b="6382"/>
          <a:stretch/>
        </p:blipFill>
        <p:spPr>
          <a:xfrm>
            <a:off x="4681331" y="2187682"/>
            <a:ext cx="4065104" cy="3914943"/>
          </a:xfrm>
          <a:prstGeom prst="rect">
            <a:avLst/>
          </a:prstGeom>
        </p:spPr>
      </p:pic>
      <p:sp>
        <p:nvSpPr>
          <p:cNvPr id="9" name="TextBox 8">
            <a:extLst>
              <a:ext uri="{FF2B5EF4-FFF2-40B4-BE49-F238E27FC236}">
                <a16:creationId xmlns:a16="http://schemas.microsoft.com/office/drawing/2014/main" id="{0B5E2A61-1242-4E2C-BC98-25BC7019DF3C}"/>
              </a:ext>
            </a:extLst>
          </p:cNvPr>
          <p:cNvSpPr txBox="1"/>
          <p:nvPr/>
        </p:nvSpPr>
        <p:spPr>
          <a:xfrm>
            <a:off x="2232593" y="5733293"/>
            <a:ext cx="4378122" cy="369332"/>
          </a:xfrm>
          <a:prstGeom prst="rect">
            <a:avLst/>
          </a:prstGeom>
          <a:noFill/>
        </p:spPr>
        <p:txBody>
          <a:bodyPr wrap="none" rtlCol="0">
            <a:spAutoFit/>
          </a:bodyPr>
          <a:lstStyle/>
          <a:p>
            <a:r>
              <a:rPr lang="en-US" b="1" dirty="0">
                <a:solidFill>
                  <a:srgbClr val="FF0000"/>
                </a:solidFill>
              </a:rPr>
              <a:t>https://nfhs-football.arbitersports.com</a:t>
            </a:r>
          </a:p>
        </p:txBody>
      </p:sp>
    </p:spTree>
    <p:extLst>
      <p:ext uri="{BB962C8B-B14F-4D97-AF65-F5344CB8AC3E}">
        <p14:creationId xmlns:p14="http://schemas.microsoft.com/office/powerpoint/2010/main" val="7327026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6921361" cy="1362075"/>
          </a:xfrm>
        </p:spPr>
        <p:txBody>
          <a:bodyPr/>
          <a:lstStyle/>
          <a:p>
            <a:r>
              <a:rPr lang="en-US" dirty="0" err="1"/>
              <a:t>Nfhs</a:t>
            </a:r>
            <a:r>
              <a:rPr lang="en-US" dirty="0"/>
              <a:t> learning center</a:t>
            </a:r>
          </a:p>
        </p:txBody>
      </p:sp>
      <p:sp>
        <p:nvSpPr>
          <p:cNvPr id="6" name="Text Placeholder 5"/>
          <p:cNvSpPr>
            <a:spLocks noGrp="1"/>
          </p:cNvSpPr>
          <p:nvPr>
            <p:ph type="body" idx="1"/>
          </p:nvPr>
        </p:nvSpPr>
        <p:spPr/>
        <p:txBody>
          <a:bodyPr/>
          <a:lstStyle/>
          <a:p>
            <a:endParaRPr lang="en-US" sz="4000" b="1" dirty="0">
              <a:latin typeface="+mj-lt"/>
            </a:endParaRPr>
          </a:p>
        </p:txBody>
      </p:sp>
    </p:spTree>
    <p:extLst>
      <p:ext uri="{BB962C8B-B14F-4D97-AF65-F5344CB8AC3E}">
        <p14:creationId xmlns:p14="http://schemas.microsoft.com/office/powerpoint/2010/main" val="1970975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www.nfhslearn.com</a:t>
            </a:r>
            <a:endParaRPr lang="en-US" dirty="0"/>
          </a:p>
        </p:txBody>
      </p:sp>
      <p:sp>
        <p:nvSpPr>
          <p:cNvPr id="3" name="Content Placeholder 2"/>
          <p:cNvSpPr>
            <a:spLocks noGrp="1"/>
          </p:cNvSpPr>
          <p:nvPr>
            <p:ph idx="1"/>
          </p:nvPr>
        </p:nvSpPr>
        <p:spPr>
          <a:xfrm>
            <a:off x="914400" y="1989138"/>
            <a:ext cx="8061325" cy="4338637"/>
          </a:xfrm>
        </p:spPr>
        <p:txBody>
          <a:bodyPr/>
          <a:lstStyle/>
          <a:p>
            <a:pPr marL="0" indent="0">
              <a:buNone/>
            </a:pPr>
            <a:r>
              <a:rPr lang="en-US" sz="2800" dirty="0"/>
              <a:t>FREE courses include:</a:t>
            </a:r>
          </a:p>
          <a:p>
            <a:r>
              <a:rPr lang="en-US" sz="2400" dirty="0"/>
              <a:t>Bullying, Hazing and Inappropriate Behaviors</a:t>
            </a:r>
          </a:p>
          <a:p>
            <a:r>
              <a:rPr lang="en-US" sz="2400" dirty="0"/>
              <a:t>Understanding Copyright and Compliance</a:t>
            </a:r>
          </a:p>
          <a:p>
            <a:r>
              <a:rPr lang="en-US" sz="2400" dirty="0"/>
              <a:t>Hazing Prevention for Students</a:t>
            </a:r>
          </a:p>
          <a:p>
            <a:r>
              <a:rPr lang="en-US" sz="2400" dirty="0"/>
              <a:t>Concussion in Sports</a:t>
            </a:r>
          </a:p>
          <a:p>
            <a:r>
              <a:rPr lang="en-US" sz="2400" dirty="0"/>
              <a:t>Concussion for Students</a:t>
            </a:r>
          </a:p>
          <a:p>
            <a:r>
              <a:rPr lang="en-US" sz="2400" dirty="0"/>
              <a:t>Heat Illness Prevention</a:t>
            </a:r>
          </a:p>
          <a:p>
            <a:r>
              <a:rPr lang="en-US" sz="2400" dirty="0"/>
              <a:t>Sudden Cardiac Arrest</a:t>
            </a:r>
          </a:p>
          <a:p>
            <a:r>
              <a:rPr lang="en-US" sz="2400" dirty="0"/>
              <a:t>Sportsmanship</a:t>
            </a:r>
          </a:p>
          <a:p>
            <a:r>
              <a:rPr lang="en-US" sz="2400" dirty="0"/>
              <a:t>Coaching Unified Sports</a:t>
            </a:r>
          </a:p>
          <a:p>
            <a:r>
              <a:rPr lang="en-US" sz="2400" dirty="0"/>
              <a:t>Positive Sport Parenting</a:t>
            </a:r>
          </a:p>
          <a:p>
            <a:r>
              <a:rPr lang="en-US" sz="2400" dirty="0"/>
              <a:t>NCAA Eligibility</a:t>
            </a:r>
          </a:p>
          <a:p>
            <a:endParaRPr lang="en-US" dirty="0"/>
          </a:p>
          <a:p>
            <a:endParaRPr lang="en-US" dirty="0"/>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19554" y="3505200"/>
            <a:ext cx="4624446" cy="3163094"/>
          </a:xfrm>
          <a:prstGeom prst="rect">
            <a:avLst/>
          </a:prstGeom>
        </p:spPr>
      </p:pic>
    </p:spTree>
    <p:extLst>
      <p:ext uri="{BB962C8B-B14F-4D97-AF65-F5344CB8AC3E}">
        <p14:creationId xmlns:p14="http://schemas.microsoft.com/office/powerpoint/2010/main" val="549541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Concussion in sports</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10A448E-7A6B-4FC6-8A0C-9BF7875EC889}" type="slidenum">
              <a:rPr kumimoji="0" lang="en-US" altLang="en-US" sz="1200" b="0" i="0" u="none" strike="noStrike" kern="1200" cap="none" spc="0" normalizeH="0" baseline="0" noProof="0" smtClean="0">
                <a:ln>
                  <a:noFill/>
                </a:ln>
                <a:solidFill>
                  <a:srgbClr val="939699"/>
                </a:solidFill>
                <a:effectLst/>
                <a:uLnTx/>
                <a:uFillTx/>
                <a:latin typeface="Calibri" panose="020F0502020204030204"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939699"/>
              </a:solidFill>
              <a:effectLst/>
              <a:uLnTx/>
              <a:uFillTx/>
              <a:latin typeface="Calibri" panose="020F0502020204030204" pitchFamily="34" charset="0"/>
              <a:ea typeface="+mn-ea"/>
              <a:cs typeface="Arial" pitchFamily="34" charset="0"/>
            </a:endParaRPr>
          </a:p>
        </p:txBody>
      </p:sp>
      <p:sp>
        <p:nvSpPr>
          <p:cNvPr id="6" name="Rectangle 5"/>
          <p:cNvSpPr/>
          <p:nvPr/>
        </p:nvSpPr>
        <p:spPr>
          <a:xfrm>
            <a:off x="840139" y="1952739"/>
            <a:ext cx="5557483" cy="397801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1F497D"/>
                </a:solidFill>
                <a:effectLst/>
                <a:uLnTx/>
                <a:uFillTx/>
                <a:latin typeface="Calibri" panose="020F0502020204030204" pitchFamily="34" charset="0"/>
                <a:ea typeface="+mn-ea"/>
                <a:cs typeface="Arial" pitchFamily="34" charset="0"/>
              </a:rPr>
              <a:t>Course Objectives</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Understand what concussions are and their impact on players</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Recognize the complications associated with concussions</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Recognize signs and symptoms of concussion</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Know when additional medical attention is needed</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Understand what your responsibilities are in concussion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management</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Understand the proper concussion management protocols</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List the steps a player should use to return to active play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safely after a concussion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074E92"/>
              </a:solidFill>
              <a:effectLst/>
              <a:uLnTx/>
              <a:uFillTx/>
              <a:latin typeface="Calibri" panose="020F0502020204030204" pitchFamily="34" charset="0"/>
              <a:ea typeface="+mn-ea"/>
              <a:cs typeface="Arial" pitchFamily="34" charset="0"/>
            </a:endParaRPr>
          </a:p>
        </p:txBody>
      </p:sp>
      <p:sp>
        <p:nvSpPr>
          <p:cNvPr id="7" name="Rectangle 6"/>
          <p:cNvSpPr/>
          <p:nvPr/>
        </p:nvSpPr>
        <p:spPr>
          <a:xfrm>
            <a:off x="6778625" y="1952739"/>
            <a:ext cx="2217787" cy="217751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1F497D"/>
                </a:solidFill>
                <a:effectLst/>
                <a:uLnTx/>
                <a:uFillTx/>
                <a:latin typeface="Calibri" panose="020F0502020204030204" pitchFamily="34" charset="0"/>
                <a:ea typeface="+mn-ea"/>
                <a:cs typeface="Arial" pitchFamily="34" charset="0"/>
              </a:rPr>
              <a:t>Units</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Concussion Overview</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The Problem </a:t>
            </a:r>
          </a:p>
          <a:p>
            <a:pPr marL="228600" marR="0" lvl="0" indent="-228600" algn="l" defTabSz="914400" rtl="0" eaLnBrk="1" fontAlgn="auto" latinLnBrk="0" hangingPunct="1">
              <a:lnSpc>
                <a:spcPct val="150000"/>
              </a:lnSpc>
              <a:spcBef>
                <a:spcPts val="0"/>
              </a:spcBef>
              <a:spcAft>
                <a:spcPts val="300"/>
              </a:spcAft>
              <a:buClrTx/>
              <a:buSzTx/>
              <a:buFontTx/>
              <a:buNone/>
              <a:tabLst/>
              <a:defRPr/>
            </a:pPr>
            <a:r>
              <a:rPr kumimoji="0" lang="en-US" sz="1600" b="0" i="0" u="none" strike="noStrike" kern="1400" cap="none" spc="0" normalizeH="0" baseline="0" noProof="0" dirty="0">
                <a:ln>
                  <a:noFill/>
                </a:ln>
                <a:solidFill>
                  <a:srgbClr val="1F497D"/>
                </a:solidFill>
                <a:effectLst/>
                <a:uLnTx/>
                <a:uFillTx/>
                <a:latin typeface="Calibri"/>
                <a:ea typeface="ＭＳ Ｐゴシック" pitchFamily="34" charset="-128"/>
                <a:cs typeface="Arial" pitchFamily="34" charset="0"/>
              </a:rPr>
              <a:t>■ Your Responsibility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074E92"/>
              </a:solidFill>
              <a:effectLst/>
              <a:uLnTx/>
              <a:uFillTx/>
              <a:latin typeface="Calibri" panose="020F0502020204030204" pitchFamily="34" charset="0"/>
              <a:ea typeface="+mn-ea"/>
              <a:cs typeface="Arial" pitchFamily="34" charset="0"/>
            </a:endParaRPr>
          </a:p>
        </p:txBody>
      </p:sp>
      <p:pic>
        <p:nvPicPr>
          <p:cNvPr id="8" name="Picture 3" descr="CDC_logo_print_color_name(highres-CMYK)"/>
          <p:cNvPicPr>
            <a:picLocks noChangeAspect="1" noChangeArrowheads="1"/>
          </p:cNvPicPr>
          <p:nvPr/>
        </p:nvPicPr>
        <p:blipFill>
          <a:blip r:embed="rId3" cstate="print"/>
          <a:srcRect/>
          <a:stretch>
            <a:fillRect/>
          </a:stretch>
        </p:blipFill>
        <p:spPr bwMode="auto">
          <a:xfrm>
            <a:off x="7402844" y="5412981"/>
            <a:ext cx="1323163" cy="975853"/>
          </a:xfrm>
          <a:prstGeom prst="rect">
            <a:avLst/>
          </a:prstGeom>
          <a:noFill/>
          <a:ln w="9525">
            <a:noFill/>
            <a:miter lim="800000"/>
            <a:headEnd/>
            <a:tailEnd/>
          </a:ln>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8472" y="3824889"/>
            <a:ext cx="1847535" cy="149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9283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err="1"/>
              <a:t>Nfhs</a:t>
            </a:r>
            <a:r>
              <a:rPr lang="en-US" sz="3200" dirty="0"/>
              <a:t> suggested guidelines </a:t>
            </a:r>
            <a:br>
              <a:rPr lang="en-US" sz="3200" dirty="0"/>
            </a:br>
            <a:r>
              <a:rPr lang="en-US" sz="3200" dirty="0"/>
              <a:t>for management of </a:t>
            </a:r>
            <a:br>
              <a:rPr lang="en-US" sz="3200" dirty="0"/>
            </a:br>
            <a:r>
              <a:rPr lang="en-US" sz="3200" dirty="0"/>
              <a:t>concussion in sports</a:t>
            </a:r>
          </a:p>
        </p:txBody>
      </p:sp>
      <p:sp>
        <p:nvSpPr>
          <p:cNvPr id="5" name="Footer Placeholder 4"/>
          <p:cNvSpPr>
            <a:spLocks noGrp="1"/>
          </p:cNvSpPr>
          <p:nvPr>
            <p:ph type="ftr" sz="quarter" idx="11"/>
          </p:nvPr>
        </p:nvSpPr>
        <p:spPr>
          <a:xfrm>
            <a:off x="7497763" y="6649420"/>
            <a:ext cx="1493837" cy="30321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7" name="Rectangle 6"/>
          <p:cNvSpPr/>
          <p:nvPr/>
        </p:nvSpPr>
        <p:spPr>
          <a:xfrm>
            <a:off x="4572000" y="2651868"/>
            <a:ext cx="4572000" cy="2554545"/>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bri"/>
                <a:ea typeface="ＭＳ Ｐゴシック" pitchFamily="34" charset="-128"/>
                <a:cs typeface="Arial" pitchFamily="34" charset="0"/>
              </a:rPr>
              <a:t>In the Appendix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bri"/>
                <a:ea typeface="ＭＳ Ｐゴシック" pitchFamily="34" charset="-128"/>
                <a:cs typeface="Arial" pitchFamily="34" charset="0"/>
              </a:rPr>
              <a:t>in all of the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bri"/>
                <a:ea typeface="ＭＳ Ｐゴシック" pitchFamily="34" charset="-128"/>
                <a:cs typeface="Arial" pitchFamily="34" charset="0"/>
              </a:rPr>
              <a:t>2018-19 NFHS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Calibri"/>
                <a:ea typeface="ＭＳ Ｐゴシック" pitchFamily="34" charset="-128"/>
                <a:cs typeface="Arial" pitchFamily="34" charset="0"/>
              </a:rPr>
              <a:t>Rules Book</a:t>
            </a:r>
          </a:p>
        </p:txBody>
      </p:sp>
      <p:pic>
        <p:nvPicPr>
          <p:cNvPr id="8" name="Content Placeholder 7">
            <a:extLst>
              <a:ext uri="{FF2B5EF4-FFF2-40B4-BE49-F238E27FC236}">
                <a16:creationId xmlns:a16="http://schemas.microsoft.com/office/drawing/2014/main" id="{95717D96-8D04-4B3C-86A2-26611B0A68F7}"/>
              </a:ext>
            </a:extLst>
          </p:cNvPr>
          <p:cNvPicPr>
            <a:picLocks noGrp="1" noChangeAspect="1"/>
          </p:cNvPicPr>
          <p:nvPr>
            <p:ph sz="half" idx="1"/>
          </p:nvPr>
        </p:nvPicPr>
        <p:blipFill rotWithShape="1">
          <a:blip r:embed="rId3"/>
          <a:srcRect l="17375" t="21143" r="65811" b="9583"/>
          <a:stretch/>
        </p:blipFill>
        <p:spPr>
          <a:xfrm>
            <a:off x="1293805" y="2117036"/>
            <a:ext cx="3636003" cy="4213450"/>
          </a:xfrm>
          <a:prstGeom prst="rect">
            <a:avLst/>
          </a:prstGeom>
        </p:spPr>
      </p:pic>
    </p:spTree>
    <p:extLst>
      <p:ext uri="{BB962C8B-B14F-4D97-AF65-F5344CB8AC3E}">
        <p14:creationId xmlns:p14="http://schemas.microsoft.com/office/powerpoint/2010/main" val="2422008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Sudden cardiac arrest</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45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3FCBE6A-E447-4D81-903C-36CAE8BD804C}" type="slidenum">
              <a:rPr kumimoji="0" lang="en-US" altLang="en-US" sz="1200" b="0" i="0" u="none" strike="noStrike" kern="1200" cap="none" spc="0" normalizeH="0" baseline="0" noProof="0" smtClean="0">
                <a:ln>
                  <a:noFill/>
                </a:ln>
                <a:solidFill>
                  <a:srgbClr val="93969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srgbClr val="939699"/>
              </a:solidFill>
              <a:effectLst/>
              <a:uLnTx/>
              <a:uFillTx/>
              <a:latin typeface="Calibri" panose="020F0502020204030204" pitchFamily="34" charset="0"/>
              <a:ea typeface="+mn-ea"/>
              <a:cs typeface="Arial" panose="020B0604020202020204" pitchFamily="34" charset="0"/>
            </a:endParaRPr>
          </a:p>
        </p:txBody>
      </p:sp>
      <p:sp>
        <p:nvSpPr>
          <p:cNvPr id="7" name="TextBox 6"/>
          <p:cNvSpPr txBox="1"/>
          <p:nvPr/>
        </p:nvSpPr>
        <p:spPr>
          <a:xfrm>
            <a:off x="1027113" y="2493015"/>
            <a:ext cx="5664200" cy="1985159"/>
          </a:xfrm>
          <a:prstGeom prst="rect">
            <a:avLst/>
          </a:prstGeom>
          <a:noFill/>
        </p:spPr>
        <p:txBody>
          <a:bodyPr>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a:t>
            </a:r>
            <a:r>
              <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rPr>
              <a:t> </a:t>
            </a: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Understand what sudden cardiac arrest is</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a:t>
            </a:r>
            <a:r>
              <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rPr>
              <a:t> </a:t>
            </a: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Recognize the warning signs and symptoms of sudden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    cardiac arrest</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a:t>
            </a:r>
            <a:r>
              <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rPr>
              <a:t> </a:t>
            </a: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Learn what to do if a player collapses during physical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    activity</a:t>
            </a:r>
            <a:endParaRPr kumimoji="0" lang="en-US" altLang="en-US" sz="1600" b="0" i="0" u="none" strike="noStrike" kern="1200" cap="none" spc="0" normalizeH="0" baseline="0" noProof="0" dirty="0">
              <a:ln>
                <a:noFill/>
              </a:ln>
              <a:solidFill>
                <a:prstClr val="black"/>
              </a:solidFill>
              <a:effectLst/>
              <a:uLnTx/>
              <a:uFillTx/>
              <a:latin typeface="Calibri"/>
              <a:ea typeface="+mn-ea"/>
              <a:cs typeface="Arial" pitchFamily="34" charset="0"/>
            </a:endParaRPr>
          </a:p>
          <a:p>
            <a:pPr marL="228600" marR="0" lvl="0" indent="-22860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400" cap="none" spc="0" normalizeH="0" baseline="0" noProof="0" dirty="0">
                <a:ln>
                  <a:noFill/>
                </a:ln>
                <a:solidFill>
                  <a:srgbClr val="000000"/>
                </a:solidFill>
                <a:effectLst/>
                <a:uLnTx/>
                <a:uFillTx/>
                <a:latin typeface="Calibri"/>
                <a:ea typeface="+mn-ea"/>
                <a:cs typeface="Arial" panose="020B0604020202020204" pitchFamily="34" charset="0"/>
              </a:rPr>
              <a:t> </a:t>
            </a:r>
          </a:p>
        </p:txBody>
      </p:sp>
      <p:sp>
        <p:nvSpPr>
          <p:cNvPr id="8" name="TextBox 7"/>
          <p:cNvSpPr txBox="1"/>
          <p:nvPr/>
        </p:nvSpPr>
        <p:spPr>
          <a:xfrm>
            <a:off x="6778625" y="2498725"/>
            <a:ext cx="4114800" cy="1415772"/>
          </a:xfrm>
          <a:prstGeom prst="rect">
            <a:avLst/>
          </a:prstGeom>
          <a:noFill/>
        </p:spPr>
        <p:txBody>
          <a:bodyPr>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a:t>
            </a:r>
            <a:r>
              <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rPr>
              <a:t> </a:t>
            </a: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Introduction</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400" cap="none" spc="0" normalizeH="0" baseline="0" noProof="0" dirty="0">
              <a:ln>
                <a:noFill/>
              </a:ln>
              <a:solidFill>
                <a:srgbClr val="000000"/>
              </a:solidFill>
              <a:effectLst/>
              <a:uLnTx/>
              <a:uFillTx/>
              <a:latin typeface="Calibri"/>
              <a:ea typeface="+mn-ea"/>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a:t>
            </a:r>
            <a:r>
              <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rPr>
              <a:t> </a:t>
            </a: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Sudden Cardiac Arrest</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400" cap="none" spc="0" normalizeH="0" baseline="0" noProof="0" dirty="0">
              <a:ln>
                <a:noFill/>
              </a:ln>
              <a:solidFill>
                <a:srgbClr val="000000"/>
              </a:solidFill>
              <a:effectLst/>
              <a:uLnTx/>
              <a:uFillTx/>
              <a:latin typeface="Calibri"/>
              <a:ea typeface="+mn-ea"/>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a:t>
            </a:r>
            <a:r>
              <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rPr>
              <a:t> </a:t>
            </a:r>
            <a:r>
              <a:rPr kumimoji="0" lang="en-US" sz="1600" b="0" i="0" u="none" strike="noStrike" kern="1400" cap="none" spc="0" normalizeH="0" baseline="0" noProof="0" dirty="0">
                <a:ln>
                  <a:noFill/>
                </a:ln>
                <a:solidFill>
                  <a:srgbClr val="003798"/>
                </a:solidFill>
                <a:effectLst/>
                <a:uLnTx/>
                <a:uFillTx/>
                <a:latin typeface="Calibri"/>
                <a:ea typeface="+mn-ea"/>
                <a:cs typeface="Arial" pitchFamily="34" charset="0"/>
              </a:rPr>
              <a:t>Post Test</a:t>
            </a:r>
            <a:endParaRPr kumimoji="0" lang="en-US" sz="1600" b="0" i="0" u="none" strike="noStrike" kern="1400" cap="none" spc="0" normalizeH="0" baseline="0" noProof="0" dirty="0">
              <a:ln>
                <a:noFill/>
              </a:ln>
              <a:solidFill>
                <a:srgbClr val="000000"/>
              </a:solidFill>
              <a:effectLst/>
              <a:uLnTx/>
              <a:uFillTx/>
              <a:latin typeface="Calibri"/>
              <a:ea typeface="+mn-ea"/>
              <a:cs typeface="Arial" pitchFamily="34" charset="0"/>
            </a:endParaRPr>
          </a:p>
          <a:p>
            <a:pPr marL="228600" marR="0" lvl="0" indent="-228600" algn="l"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400" cap="none" spc="0" normalizeH="0" baseline="0" noProof="0" dirty="0">
                <a:ln>
                  <a:noFill/>
                </a:ln>
                <a:solidFill>
                  <a:srgbClr val="074E92"/>
                </a:solidFill>
                <a:effectLst/>
                <a:uLnTx/>
                <a:uFillTx/>
                <a:latin typeface="Calibri"/>
                <a:ea typeface="+mn-ea"/>
                <a:cs typeface="Arial" panose="020B0604020202020204" pitchFamily="34" charset="0"/>
              </a:rPr>
              <a:t> </a:t>
            </a:r>
          </a:p>
        </p:txBody>
      </p:sp>
      <p:sp>
        <p:nvSpPr>
          <p:cNvPr id="64520" name="Text Box 14"/>
          <p:cNvSpPr txBox="1">
            <a:spLocks noChangeArrowheads="1"/>
          </p:cNvSpPr>
          <p:nvPr/>
        </p:nvSpPr>
        <p:spPr bwMode="auto">
          <a:xfrm>
            <a:off x="6778625" y="2022475"/>
            <a:ext cx="1562100"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lIns="36576" tIns="36576" rIns="36576" bIns="36576"/>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rPr>
              <a:t>Units</a:t>
            </a:r>
            <a:endParaRPr kumimoji="0" lang="en-US" altLang="en-US" sz="2800" b="0"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endParaRPr>
          </a:p>
        </p:txBody>
      </p:sp>
      <p:sp>
        <p:nvSpPr>
          <p:cNvPr id="64521" name="Text Box 12"/>
          <p:cNvSpPr txBox="1">
            <a:spLocks noChangeArrowheads="1"/>
          </p:cNvSpPr>
          <p:nvPr/>
        </p:nvSpPr>
        <p:spPr bwMode="auto">
          <a:xfrm>
            <a:off x="1027113" y="2022475"/>
            <a:ext cx="3276600"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lIns="36576" tIns="36576" rIns="36576" bIns="36576"/>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rPr>
              <a:t>Course Objectives</a:t>
            </a:r>
            <a:endParaRPr kumimoji="0" lang="en-US" altLang="en-US" sz="2800" b="0"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7100" y="4318402"/>
            <a:ext cx="2931437" cy="195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4075" y="4016971"/>
            <a:ext cx="2501650" cy="225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8520" y="4605778"/>
            <a:ext cx="1379537"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6971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Heat illness prevention</a:t>
            </a: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45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3FCBE6A-E447-4D81-903C-36CAE8BD804C}" type="slidenum">
              <a:rPr kumimoji="0" lang="en-US" altLang="en-US" sz="1200" b="0" i="0" u="none" strike="noStrike" kern="1200" cap="none" spc="0" normalizeH="0" baseline="0" noProof="0" smtClean="0">
                <a:ln>
                  <a:noFill/>
                </a:ln>
                <a:solidFill>
                  <a:srgbClr val="93969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939699"/>
              </a:solidFill>
              <a:effectLst/>
              <a:uLnTx/>
              <a:uFillTx/>
              <a:latin typeface="Calibri" panose="020F0502020204030204" pitchFamily="34" charset="0"/>
              <a:ea typeface="+mn-ea"/>
              <a:cs typeface="Arial" panose="020B0604020202020204" pitchFamily="34" charset="0"/>
            </a:endParaRPr>
          </a:p>
        </p:txBody>
      </p:sp>
      <p:sp>
        <p:nvSpPr>
          <p:cNvPr id="7" name="TextBox 6"/>
          <p:cNvSpPr txBox="1"/>
          <p:nvPr/>
        </p:nvSpPr>
        <p:spPr>
          <a:xfrm>
            <a:off x="1027113" y="2288295"/>
            <a:ext cx="5664200" cy="4337726"/>
          </a:xfrm>
          <a:prstGeom prst="rect">
            <a:avLst/>
          </a:prstGeom>
          <a:noFill/>
        </p:spPr>
        <p:txBody>
          <a:bodyPr>
            <a:spAutoFit/>
          </a:bodyPr>
          <a:lstStyle/>
          <a:p>
            <a:pPr marL="228600" marR="0" lvl="0" indent="-228600" algn="l" defTabSz="914400" rtl="0" eaLnBrk="1" fontAlgn="auto" latinLnBrk="0" hangingPunct="1">
              <a:lnSpc>
                <a:spcPct val="119000"/>
              </a:lnSpc>
              <a:spcBef>
                <a:spcPts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Recognize that Exertional Heatstroke (EHS) is the leading preventable cause of death among athletes</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19000"/>
              </a:lnSpc>
              <a:spcBef>
                <a:spcPts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Know the importance of a formal pre-season heat acclimatization plan</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19000"/>
              </a:lnSpc>
              <a:spcBef>
                <a:spcPts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Know the importance of having and implementing a specific hydration plan, keeping your athletes well-hydrated, and providing ample opportunities for, and encouraging, regular fluid replacement</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19000"/>
              </a:lnSpc>
              <a:spcBef>
                <a:spcPts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Know the importance of appropriately modifying activities in relation to the environmental heat stress and contributing risk factors (e.g., illness, overweight) to keep your athletes safe and performing well</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19000"/>
              </a:lnSpc>
              <a:spcBef>
                <a:spcPts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Know the importance for all staff to closely monitor all athletes during practice and training in the heat, and recognize the signs and symptoms of developing heat illness</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19000"/>
              </a:lnSpc>
              <a:spcBef>
                <a:spcPts val="0"/>
              </a:spcBef>
              <a:spcAft>
                <a:spcPts val="30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Know the importance of, and resources for, establishing an Emergency Action Plan and promptly implementing it in case of suspected EHS or other medical emergency</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400" cap="none" spc="0" normalizeH="0" baseline="0" noProof="0" dirty="0">
                <a:ln>
                  <a:noFill/>
                </a:ln>
                <a:solidFill>
                  <a:srgbClr val="000000"/>
                </a:solidFill>
                <a:effectLst/>
                <a:uLnTx/>
                <a:uFillTx/>
                <a:latin typeface="Calibri"/>
                <a:ea typeface="+mn-ea"/>
                <a:cs typeface="Arial" panose="020B0604020202020204" pitchFamily="34" charset="0"/>
              </a:rPr>
              <a:t> </a:t>
            </a:r>
          </a:p>
        </p:txBody>
      </p:sp>
      <p:sp>
        <p:nvSpPr>
          <p:cNvPr id="8" name="TextBox 7"/>
          <p:cNvSpPr txBox="1"/>
          <p:nvPr/>
        </p:nvSpPr>
        <p:spPr>
          <a:xfrm>
            <a:off x="6513889" y="2307653"/>
            <a:ext cx="4202112" cy="2893100"/>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1F497D"/>
                </a:solidFill>
                <a:effectLst/>
                <a:uLnTx/>
                <a:uFillTx/>
                <a:latin typeface="Calibri"/>
                <a:ea typeface="+mn-ea"/>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Fundamentals</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1.</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Start Slow, Then Progress</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2.</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Allow for Individual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Conditioning</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3.</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Adjust Intensity and Rest</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4.</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Start Sessions Adequately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Hydrated</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5.</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Recognize Signs Early</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6.</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Recognize More Serious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Signs</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7.</a:t>
            </a:r>
            <a:r>
              <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rPr>
              <a:t> </a:t>
            </a: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Have an Emergency Action </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400" cap="none" spc="0" normalizeH="0" baseline="0" noProof="0" dirty="0">
                <a:ln>
                  <a:noFill/>
                </a:ln>
                <a:solidFill>
                  <a:srgbClr val="003798"/>
                </a:solidFill>
                <a:effectLst/>
                <a:uLnTx/>
                <a:uFillTx/>
                <a:latin typeface="Calibri"/>
                <a:ea typeface="ＭＳ Ｐゴシック" pitchFamily="34" charset="-128"/>
                <a:cs typeface="Arial" pitchFamily="34" charset="0"/>
              </a:rPr>
              <a:t>           Plan</a:t>
            </a:r>
            <a:endParaRPr kumimoji="0" lang="en-US" sz="1400" b="0" i="0" u="none" strike="noStrike" kern="1400" cap="none" spc="0" normalizeH="0" baseline="0" noProof="0" dirty="0">
              <a:ln>
                <a:noFill/>
              </a:ln>
              <a:solidFill>
                <a:srgbClr val="000000"/>
              </a:solidFill>
              <a:effectLst/>
              <a:uLnTx/>
              <a:uFillTx/>
              <a:latin typeface="Calibri"/>
              <a:ea typeface="ＭＳ Ｐゴシック" pitchFamily="34" charset="-128"/>
              <a:cs typeface="Arial" pitchFamily="34" charset="0"/>
            </a:endParaRPr>
          </a:p>
          <a:p>
            <a:pPr marL="228600" marR="0" lvl="0" indent="-228600" algn="l"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400" cap="none" spc="0" normalizeH="0" baseline="0" noProof="0" dirty="0">
                <a:ln>
                  <a:noFill/>
                </a:ln>
                <a:solidFill>
                  <a:srgbClr val="074E92"/>
                </a:solidFill>
                <a:effectLst/>
                <a:uLnTx/>
                <a:uFillTx/>
                <a:latin typeface="Calibri"/>
                <a:ea typeface="+mn-ea"/>
                <a:cs typeface="Arial" panose="020B0604020202020204" pitchFamily="34" charset="0"/>
              </a:rPr>
              <a:t> </a:t>
            </a:r>
          </a:p>
        </p:txBody>
      </p:sp>
      <p:sp>
        <p:nvSpPr>
          <p:cNvPr id="64520" name="Text Box 14"/>
          <p:cNvSpPr txBox="1">
            <a:spLocks noChangeArrowheads="1"/>
          </p:cNvSpPr>
          <p:nvPr/>
        </p:nvSpPr>
        <p:spPr bwMode="auto">
          <a:xfrm>
            <a:off x="6669441" y="1899643"/>
            <a:ext cx="1562100"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lIns="36576" tIns="36576" rIns="36576" bIns="36576"/>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rPr>
              <a:t>Units</a:t>
            </a:r>
            <a:endParaRPr kumimoji="0" lang="en-US" altLang="en-US" sz="2800" b="0"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endParaRPr>
          </a:p>
        </p:txBody>
      </p:sp>
      <p:sp>
        <p:nvSpPr>
          <p:cNvPr id="64521" name="Text Box 12"/>
          <p:cNvSpPr txBox="1">
            <a:spLocks noChangeArrowheads="1"/>
          </p:cNvSpPr>
          <p:nvPr/>
        </p:nvSpPr>
        <p:spPr bwMode="auto">
          <a:xfrm>
            <a:off x="1027113" y="1885995"/>
            <a:ext cx="3276600"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lIns="36576" tIns="36576" rIns="36576" bIns="36576"/>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rPr>
              <a:t>Course Objectives</a:t>
            </a:r>
            <a:endParaRPr kumimoji="0" lang="en-US" altLang="en-US" sz="2800" b="0" i="0" u="none" strike="noStrike" kern="1200" cap="none" spc="0" normalizeH="0" baseline="0" noProof="0" dirty="0">
              <a:ln>
                <a:noFill/>
              </a:ln>
              <a:solidFill>
                <a:srgbClr val="1F497D"/>
              </a:solidFill>
              <a:effectLst/>
              <a:uLnTx/>
              <a:uFillTx/>
              <a:latin typeface="Calibri" panose="020F050202020403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3AA58BBF-ACAE-46C4-BA58-CFD16513A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6811" y="4983401"/>
            <a:ext cx="2138914" cy="1425943"/>
          </a:xfrm>
          <a:prstGeom prst="rect">
            <a:avLst/>
          </a:prstGeom>
        </p:spPr>
      </p:pic>
    </p:spTree>
    <p:extLst>
      <p:ext uri="{BB962C8B-B14F-4D97-AF65-F5344CB8AC3E}">
        <p14:creationId xmlns:p14="http://schemas.microsoft.com/office/powerpoint/2010/main" val="25406169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Thank You</a:t>
            </a:r>
          </a:p>
        </p:txBody>
      </p:sp>
      <p:sp>
        <p:nvSpPr>
          <p:cNvPr id="5" name="Content Placeholder 4"/>
          <p:cNvSpPr>
            <a:spLocks noGrp="1"/>
          </p:cNvSpPr>
          <p:nvPr>
            <p:ph idx="1"/>
          </p:nvPr>
        </p:nvSpPr>
        <p:spPr/>
        <p:txBody>
          <a:bodyPr/>
          <a:lstStyle/>
          <a:p>
            <a:pPr marL="0" indent="0" algn="ctr">
              <a:buNone/>
            </a:pPr>
            <a:r>
              <a:rPr lang="en-US" b="1" dirty="0"/>
              <a:t>National Federation of State High School Associations</a:t>
            </a:r>
            <a:br>
              <a:rPr lang="en-US" dirty="0"/>
            </a:br>
            <a:r>
              <a:rPr lang="en-US" dirty="0"/>
              <a:t>PO Box 690 | Indianapolis, IN 46206</a:t>
            </a:r>
            <a:br>
              <a:rPr lang="en-US" dirty="0"/>
            </a:br>
            <a:r>
              <a:rPr lang="en-US" dirty="0"/>
              <a:t>Phone: 317-972-6900 | Fax: 317.822.5700</a:t>
            </a:r>
            <a:br>
              <a:rPr lang="en-US" dirty="0"/>
            </a:br>
            <a:r>
              <a:rPr lang="en-US" dirty="0"/>
              <a:t>www.nfhs.org | </a:t>
            </a:r>
            <a:r>
              <a:rPr lang="en-US" dirty="0">
                <a:hlinkClick r:id="rId3"/>
              </a:rPr>
              <a:t>www.nfhslearn.com</a:t>
            </a:r>
            <a:endParaRPr lang="en-US" dirty="0"/>
          </a:p>
          <a:p>
            <a:pPr marL="0" indent="0" algn="ctr">
              <a:buNone/>
            </a:pPr>
            <a:endParaRPr lang="en-US" dirty="0"/>
          </a:p>
        </p:txBody>
      </p:sp>
      <p:sp>
        <p:nvSpPr>
          <p:cNvPr id="9" name="Footer Placeholder 8"/>
          <p:cNvSpPr>
            <a:spLocks noGrp="1"/>
          </p:cNvSpPr>
          <p:nvPr>
            <p:ph type="ftr" sz="quarter" idx="11"/>
          </p:nvPr>
        </p:nvSpPr>
        <p:spPr/>
        <p:txBody>
          <a:bodyPr/>
          <a:lstStyle/>
          <a:p>
            <a:pPr>
              <a:defRPr/>
            </a:pPr>
            <a:r>
              <a:rPr lang="en-US"/>
              <a:t>www.nfhs.org</a:t>
            </a:r>
          </a:p>
        </p:txBody>
      </p:sp>
      <p:pic>
        <p:nvPicPr>
          <p:cNvPr id="6" name="Picture 2"/>
          <p:cNvPicPr>
            <a:picLocks noChangeAspect="1" noChangeArrowheads="1"/>
          </p:cNvPicPr>
          <p:nvPr/>
        </p:nvPicPr>
        <p:blipFill>
          <a:blip r:embed="rId4" cstate="print"/>
          <a:srcRect/>
          <a:stretch>
            <a:fillRect/>
          </a:stretch>
        </p:blipFill>
        <p:spPr bwMode="auto">
          <a:xfrm>
            <a:off x="1455738" y="3917085"/>
            <a:ext cx="7109266" cy="2255115"/>
          </a:xfrm>
          <a:prstGeom prst="rect">
            <a:avLst/>
          </a:prstGeom>
          <a:noFill/>
          <a:ln w="9525">
            <a:noFill/>
            <a:miter lim="800000"/>
            <a:headEnd/>
            <a:tailEnd/>
          </a:ln>
        </p:spPr>
      </p:pic>
    </p:spTree>
    <p:extLst>
      <p:ext uri="{BB962C8B-B14F-4D97-AF65-F5344CB8AC3E}">
        <p14:creationId xmlns:p14="http://schemas.microsoft.com/office/powerpoint/2010/main" val="1951823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6" y="795129"/>
            <a:ext cx="7769505" cy="4638261"/>
          </a:xfrm>
        </p:spPr>
        <p:txBody>
          <a:bodyPr>
            <a:normAutofit/>
          </a:bodyPr>
          <a:lstStyle/>
          <a:p>
            <a:pPr>
              <a:defRPr/>
            </a:pPr>
            <a:r>
              <a:rPr lang="en-US" sz="4900" b="1" dirty="0"/>
              <a:t>Football Specific Changes</a:t>
            </a:r>
            <a:br>
              <a:rPr lang="en-US" sz="4900" b="1" dirty="0"/>
            </a:br>
            <a:r>
              <a:rPr lang="en-US" sz="4900" b="1" dirty="0"/>
              <a:t>General Changes</a:t>
            </a:r>
            <a:br>
              <a:rPr lang="en-US" sz="4900" b="1" dirty="0"/>
            </a:br>
            <a:r>
              <a:rPr lang="en-US" sz="4900" b="1" dirty="0"/>
              <a:t>Important Information</a:t>
            </a:r>
            <a:br>
              <a:rPr lang="en-US" sz="4900" b="1" dirty="0"/>
            </a:br>
            <a:r>
              <a:rPr lang="en-US" sz="4900" b="1" dirty="0"/>
              <a:t>Eligibility and Compliance</a:t>
            </a:r>
            <a:br>
              <a:rPr lang="en-US" b="1" dirty="0">
                <a:latin typeface="+mn-lt"/>
              </a:rPr>
            </a:br>
            <a:endParaRPr lang="en-US" b="1" dirty="0">
              <a:latin typeface="+mn-lt"/>
            </a:endParaRPr>
          </a:p>
        </p:txBody>
      </p:sp>
    </p:spTree>
    <p:extLst>
      <p:ext uri="{BB962C8B-B14F-4D97-AF65-F5344CB8AC3E}">
        <p14:creationId xmlns:p14="http://schemas.microsoft.com/office/powerpoint/2010/main" val="39527273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425" y="1276350"/>
            <a:ext cx="6143625" cy="857250"/>
          </a:xfrm>
        </p:spPr>
        <p:txBody>
          <a:bodyPr/>
          <a:lstStyle/>
          <a:p>
            <a:r>
              <a:rPr lang="en-US" b="1" dirty="0"/>
              <a:t>Football:  </a:t>
            </a:r>
            <a:r>
              <a:rPr lang="en-US" dirty="0"/>
              <a:t>Important Dates</a:t>
            </a:r>
          </a:p>
        </p:txBody>
      </p:sp>
      <p:sp>
        <p:nvSpPr>
          <p:cNvPr id="3" name="Content Placeholder 2"/>
          <p:cNvSpPr>
            <a:spLocks noGrp="1"/>
          </p:cNvSpPr>
          <p:nvPr>
            <p:ph idx="1"/>
          </p:nvPr>
        </p:nvSpPr>
        <p:spPr>
          <a:xfrm>
            <a:off x="1495425" y="2133600"/>
            <a:ext cx="5275659" cy="2990850"/>
          </a:xfrm>
        </p:spPr>
        <p:txBody>
          <a:bodyPr>
            <a:normAutofit fontScale="85000" lnSpcReduction="20000"/>
          </a:bodyPr>
          <a:lstStyle/>
          <a:p>
            <a:pPr marL="0" indent="0">
              <a:buNone/>
            </a:pPr>
            <a:endParaRPr lang="en-US" dirty="0"/>
          </a:p>
          <a:p>
            <a:pPr marL="0" indent="0">
              <a:buNone/>
            </a:pPr>
            <a:r>
              <a:rPr lang="en-US" dirty="0"/>
              <a:t>First Practice:		July 30</a:t>
            </a:r>
            <a:r>
              <a:rPr lang="en-US" baseline="30000" dirty="0"/>
              <a:t>th</a:t>
            </a:r>
            <a:r>
              <a:rPr lang="en-US" dirty="0"/>
              <a:t> </a:t>
            </a:r>
          </a:p>
          <a:p>
            <a:pPr marL="0" indent="0">
              <a:buNone/>
            </a:pPr>
            <a:r>
              <a:rPr lang="en-US" dirty="0"/>
              <a:t>First Scrimmage:	August 8</a:t>
            </a:r>
            <a:r>
              <a:rPr lang="en-US" baseline="30000" dirty="0"/>
              <a:t>th</a:t>
            </a:r>
            <a:r>
              <a:rPr lang="en-US" dirty="0"/>
              <a:t> </a:t>
            </a:r>
          </a:p>
          <a:p>
            <a:pPr marL="0" indent="0">
              <a:buNone/>
            </a:pPr>
            <a:r>
              <a:rPr lang="en-US" dirty="0"/>
              <a:t>First Contest:		August 17</a:t>
            </a:r>
            <a:r>
              <a:rPr lang="en-US" baseline="30000" dirty="0"/>
              <a:t>th</a:t>
            </a:r>
            <a:r>
              <a:rPr lang="en-US" dirty="0"/>
              <a:t> </a:t>
            </a:r>
          </a:p>
          <a:p>
            <a:pPr marL="0" indent="0">
              <a:buNone/>
            </a:pPr>
            <a:r>
              <a:rPr lang="en-US" dirty="0"/>
              <a:t>Seeding:		November 3</a:t>
            </a:r>
            <a:r>
              <a:rPr lang="en-US" baseline="30000" dirty="0"/>
              <a:t>rd</a:t>
            </a:r>
            <a:r>
              <a:rPr lang="en-US" dirty="0"/>
              <a:t> </a:t>
            </a:r>
          </a:p>
          <a:p>
            <a:pPr marL="0" indent="0">
              <a:buNone/>
            </a:pPr>
            <a:r>
              <a:rPr lang="en-US" dirty="0"/>
              <a:t>State Championships:	December 8</a:t>
            </a:r>
            <a:r>
              <a:rPr lang="en-US" baseline="30000" dirty="0"/>
              <a:t>th</a:t>
            </a:r>
            <a:r>
              <a:rPr lang="en-US" dirty="0"/>
              <a:t> </a:t>
            </a:r>
          </a:p>
          <a:p>
            <a:pPr marL="0" indent="0">
              <a:buNone/>
            </a:pPr>
            <a:r>
              <a:rPr lang="en-US" sz="1350" b="1" i="1" dirty="0"/>
              <a:t>UNC, NC State University, Wake Forest University, Duke University</a:t>
            </a:r>
          </a:p>
          <a:p>
            <a:pPr marL="0" indent="0">
              <a:buNone/>
            </a:pPr>
            <a:r>
              <a:rPr lang="en-US" dirty="0"/>
              <a:t>				 </a:t>
            </a:r>
          </a:p>
        </p:txBody>
      </p:sp>
    </p:spTree>
    <p:extLst>
      <p:ext uri="{BB962C8B-B14F-4D97-AF65-F5344CB8AC3E}">
        <p14:creationId xmlns:p14="http://schemas.microsoft.com/office/powerpoint/2010/main" val="578688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Practice Options</a:t>
            </a:r>
          </a:p>
        </p:txBody>
      </p:sp>
      <p:sp>
        <p:nvSpPr>
          <p:cNvPr id="3" name="Content Placeholder 2"/>
          <p:cNvSpPr>
            <a:spLocks noGrp="1"/>
          </p:cNvSpPr>
          <p:nvPr>
            <p:ph idx="1"/>
          </p:nvPr>
        </p:nvSpPr>
        <p:spPr/>
        <p:txBody>
          <a:bodyPr>
            <a:normAutofit fontScale="70000" lnSpcReduction="20000"/>
          </a:bodyPr>
          <a:lstStyle/>
          <a:p>
            <a:r>
              <a:rPr lang="en-US" dirty="0"/>
              <a:t>Practice Options: There are set practice options that can be utilized during the football preseason period:</a:t>
            </a:r>
          </a:p>
          <a:p>
            <a:r>
              <a:rPr lang="en-US" dirty="0"/>
              <a:t>Option A - One, three hour practice (which includes “flex time”).</a:t>
            </a:r>
          </a:p>
          <a:p>
            <a:r>
              <a:rPr lang="en-US" dirty="0"/>
              <a:t>Option B - One, three hour practice, followed by a mandatory three hour cool down period, followed by a one hour walk-through.</a:t>
            </a:r>
          </a:p>
          <a:p>
            <a:r>
              <a:rPr lang="en-US" dirty="0"/>
              <a:t>Option C (Double Practice) - One three-hour, or two-hour practice, followed by a mandatory three-hour cool down period, followed by a two-hour, or three-hour practice (Maximum of five hours of practice time per 24-hour period).</a:t>
            </a:r>
          </a:p>
          <a:p>
            <a:pPr lvl="1"/>
            <a:r>
              <a:rPr lang="en-US" dirty="0"/>
              <a:t>Option C days must be followed by Option A, Option B, or off-day</a:t>
            </a:r>
          </a:p>
          <a:p>
            <a:pPr lvl="1"/>
            <a:r>
              <a:rPr lang="en-US" dirty="0"/>
              <a:t>Under no circumstances may you have back-to-back Option C days</a:t>
            </a:r>
          </a:p>
          <a:p>
            <a:pPr lvl="1"/>
            <a:r>
              <a:rPr lang="en-US" dirty="0"/>
              <a:t>Under no circumstances can the two-hour session of Option C contain any body-to-body contact (Live Action, Thud, and Control).</a:t>
            </a:r>
          </a:p>
          <a:p>
            <a:r>
              <a:rPr lang="en-US" dirty="0"/>
              <a:t>The mandatory cool-down period must be held in an air-conditioned environment.</a:t>
            </a:r>
          </a:p>
          <a:p>
            <a:endParaRPr lang="en-US" dirty="0"/>
          </a:p>
        </p:txBody>
      </p:sp>
    </p:spTree>
    <p:extLst>
      <p:ext uri="{BB962C8B-B14F-4D97-AF65-F5344CB8AC3E}">
        <p14:creationId xmlns:p14="http://schemas.microsoft.com/office/powerpoint/2010/main" val="36967422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5B6F6C-8520-FC42-BB85-C6359D83939A}"/>
              </a:ext>
            </a:extLst>
          </p:cNvPr>
          <p:cNvPicPr>
            <a:picLocks noChangeAspect="1"/>
          </p:cNvPicPr>
          <p:nvPr/>
        </p:nvPicPr>
        <p:blipFill>
          <a:blip r:embed="rId2"/>
          <a:stretch>
            <a:fillRect/>
          </a:stretch>
        </p:blipFill>
        <p:spPr>
          <a:xfrm>
            <a:off x="941294" y="811530"/>
            <a:ext cx="7336715" cy="5669280"/>
          </a:xfrm>
          <a:prstGeom prst="rect">
            <a:avLst/>
          </a:prstGeom>
        </p:spPr>
      </p:pic>
    </p:spTree>
    <p:extLst>
      <p:ext uri="{BB962C8B-B14F-4D97-AF65-F5344CB8AC3E}">
        <p14:creationId xmlns:p14="http://schemas.microsoft.com/office/powerpoint/2010/main" val="11970284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normAutofit fontScale="90000"/>
          </a:bodyPr>
          <a:lstStyle/>
          <a:p>
            <a:pPr algn="ctr">
              <a:defRPr/>
            </a:pPr>
            <a:r>
              <a:rPr lang="en-US" b="1" dirty="0"/>
              <a:t>Heat &amp; Humidity</a:t>
            </a:r>
            <a:br>
              <a:rPr lang="en-US" b="1" dirty="0">
                <a:ea typeface="Century Gothic" charset="0"/>
                <a:cs typeface="Century Gothic" charset="0"/>
              </a:rPr>
            </a:br>
            <a:endParaRPr lang="en-US" b="1" dirty="0">
              <a:latin typeface="+mn-lt"/>
            </a:endParaRPr>
          </a:p>
        </p:txBody>
      </p:sp>
      <p:sp>
        <p:nvSpPr>
          <p:cNvPr id="139267" name="Content Placeholder 2"/>
          <p:cNvSpPr>
            <a:spLocks noGrp="1"/>
          </p:cNvSpPr>
          <p:nvPr>
            <p:ph idx="1"/>
          </p:nvPr>
        </p:nvSpPr>
        <p:spPr>
          <a:xfrm>
            <a:off x="947976" y="1690689"/>
            <a:ext cx="7067312" cy="4024074"/>
          </a:xfrm>
          <a:extLst/>
        </p:spPr>
        <p:txBody>
          <a:bodyPr numCol="2">
            <a:noAutofit/>
          </a:bodyPr>
          <a:lstStyle/>
          <a:p>
            <a:pPr marL="52388" indent="0">
              <a:lnSpc>
                <a:spcPct val="120000"/>
              </a:lnSpc>
              <a:buNone/>
              <a:defRPr/>
            </a:pPr>
            <a:r>
              <a:rPr lang="en-US" sz="1600" dirty="0">
                <a:solidFill>
                  <a:srgbClr val="000000"/>
                </a:solidFill>
              </a:rPr>
              <a:t>The following should be considered when scheduling practice:</a:t>
            </a:r>
          </a:p>
          <a:p>
            <a:pPr marL="397764" indent="-397764">
              <a:lnSpc>
                <a:spcPct val="120000"/>
              </a:lnSpc>
              <a:buFont typeface="Wingdings" charset="2"/>
              <a:buChar char=""/>
              <a:defRPr/>
            </a:pPr>
            <a:r>
              <a:rPr lang="en-US" sz="1600" dirty="0">
                <a:solidFill>
                  <a:srgbClr val="000000"/>
                </a:solidFill>
              </a:rPr>
              <a:t>Time of day</a:t>
            </a:r>
          </a:p>
          <a:p>
            <a:pPr marL="397764" indent="-397764">
              <a:lnSpc>
                <a:spcPct val="120000"/>
              </a:lnSpc>
              <a:buFont typeface="Wingdings" charset="2"/>
              <a:buChar char=""/>
              <a:defRPr/>
            </a:pPr>
            <a:r>
              <a:rPr lang="en-US" sz="1600" dirty="0">
                <a:solidFill>
                  <a:srgbClr val="000000"/>
                </a:solidFill>
              </a:rPr>
              <a:t>Intensity level of practice</a:t>
            </a:r>
          </a:p>
          <a:p>
            <a:pPr marL="397764" indent="-397764">
              <a:lnSpc>
                <a:spcPct val="120000"/>
              </a:lnSpc>
              <a:buFont typeface="Wingdings" charset="2"/>
              <a:buChar char=""/>
              <a:defRPr/>
            </a:pPr>
            <a:r>
              <a:rPr lang="en-US" sz="1600" dirty="0">
                <a:solidFill>
                  <a:srgbClr val="000000"/>
                </a:solidFill>
              </a:rPr>
              <a:t>Equipment worn</a:t>
            </a:r>
          </a:p>
          <a:p>
            <a:pPr marL="397764" indent="-397764">
              <a:lnSpc>
                <a:spcPct val="120000"/>
              </a:lnSpc>
              <a:buFont typeface="Wingdings" charset="2"/>
              <a:buChar char=""/>
              <a:defRPr/>
            </a:pPr>
            <a:r>
              <a:rPr lang="en-US" sz="1600" dirty="0">
                <a:solidFill>
                  <a:srgbClr val="000000"/>
                </a:solidFill>
              </a:rPr>
              <a:t>Environmental conditions</a:t>
            </a:r>
          </a:p>
          <a:p>
            <a:pPr marL="397764" indent="-397764">
              <a:lnSpc>
                <a:spcPct val="120000"/>
              </a:lnSpc>
              <a:buFont typeface="Wingdings" charset="2"/>
              <a:buChar char=""/>
              <a:defRPr/>
            </a:pPr>
            <a:endParaRPr lang="en-US" sz="1600" dirty="0">
              <a:solidFill>
                <a:srgbClr val="000000"/>
              </a:solidFill>
            </a:endParaRPr>
          </a:p>
          <a:p>
            <a:pPr marL="397764" indent="-397764">
              <a:lnSpc>
                <a:spcPct val="120000"/>
              </a:lnSpc>
              <a:buFont typeface="Wingdings" charset="2"/>
              <a:buChar char=""/>
              <a:defRPr/>
            </a:pPr>
            <a:endParaRPr lang="en-US" sz="1600" dirty="0">
              <a:solidFill>
                <a:srgbClr val="000000"/>
              </a:solidFill>
            </a:endParaRPr>
          </a:p>
          <a:p>
            <a:pPr marL="397764" indent="-397764">
              <a:lnSpc>
                <a:spcPct val="120000"/>
              </a:lnSpc>
              <a:buFont typeface="Wingdings" charset="2"/>
              <a:buChar char=""/>
              <a:defRPr/>
            </a:pPr>
            <a:endParaRPr lang="en-US" sz="1600" dirty="0">
              <a:solidFill>
                <a:srgbClr val="000000"/>
              </a:solidFill>
            </a:endParaRPr>
          </a:p>
          <a:p>
            <a:pPr marL="397764" indent="-397764">
              <a:lnSpc>
                <a:spcPct val="120000"/>
              </a:lnSpc>
              <a:buFont typeface="Wingdings" charset="2"/>
              <a:buChar char=""/>
              <a:defRPr/>
            </a:pPr>
            <a:r>
              <a:rPr lang="en-US" sz="1600" dirty="0">
                <a:solidFill>
                  <a:srgbClr val="000000"/>
                </a:solidFill>
              </a:rPr>
              <a:t>High Temperature and high humidity create a dangerous situation for athletes. High humidity and low temperature can also cause serious heat-related problems.</a:t>
            </a:r>
          </a:p>
          <a:p>
            <a:pPr marL="397764" indent="-397764">
              <a:lnSpc>
                <a:spcPct val="120000"/>
              </a:lnSpc>
              <a:buFont typeface="Wingdings" charset="2"/>
              <a:buChar char=""/>
              <a:defRPr/>
            </a:pPr>
            <a:r>
              <a:rPr lang="en-US" sz="1600" dirty="0">
                <a:solidFill>
                  <a:srgbClr val="000000"/>
                </a:solidFill>
              </a:rPr>
              <a:t>Water/fluid replacement breaks recommended each 20 or 30 minutes. (depending on practice conditions)</a:t>
            </a:r>
          </a:p>
          <a:p>
            <a:pPr marL="397764" indent="-397764">
              <a:lnSpc>
                <a:spcPct val="120000"/>
              </a:lnSpc>
              <a:buFont typeface="Wingdings" charset="2"/>
              <a:buChar char=""/>
              <a:defRPr/>
            </a:pPr>
            <a:r>
              <a:rPr lang="en-US" sz="1600" dirty="0">
                <a:solidFill>
                  <a:srgbClr val="000000"/>
                </a:solidFill>
              </a:rPr>
              <a:t>Check with your AD on your LEA</a:t>
            </a:r>
            <a:r>
              <a:rPr lang="ja-JP" altLang="en-US" sz="1600" dirty="0">
                <a:solidFill>
                  <a:srgbClr val="000000"/>
                </a:solidFill>
              </a:rPr>
              <a:t>’</a:t>
            </a:r>
            <a:r>
              <a:rPr lang="en-US" altLang="ja-JP" sz="1600" dirty="0">
                <a:solidFill>
                  <a:srgbClr val="000000"/>
                </a:solidFill>
              </a:rPr>
              <a:t>s and school</a:t>
            </a:r>
            <a:r>
              <a:rPr lang="ja-JP" altLang="en-US" sz="1600" dirty="0">
                <a:solidFill>
                  <a:srgbClr val="000000"/>
                </a:solidFill>
              </a:rPr>
              <a:t>’</a:t>
            </a:r>
            <a:r>
              <a:rPr lang="en-US" altLang="ja-JP" sz="1600" dirty="0">
                <a:solidFill>
                  <a:srgbClr val="000000"/>
                </a:solidFill>
              </a:rPr>
              <a:t>s policy pertaining to practice on days of extreme heat.  </a:t>
            </a:r>
          </a:p>
        </p:txBody>
      </p:sp>
    </p:spTree>
    <p:extLst>
      <p:ext uri="{BB962C8B-B14F-4D97-AF65-F5344CB8AC3E}">
        <p14:creationId xmlns:p14="http://schemas.microsoft.com/office/powerpoint/2010/main" val="1304156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89419"/>
            <a:ext cx="7886700" cy="1284796"/>
          </a:xfrm>
        </p:spPr>
        <p:txBody>
          <a:bodyPr>
            <a:normAutofit fontScale="90000"/>
          </a:bodyPr>
          <a:lstStyle/>
          <a:p>
            <a:pPr algn="ctr"/>
            <a:r>
              <a:rPr lang="en-US" b="1" dirty="0"/>
              <a:t>Heat &amp; Humidity - </a:t>
            </a:r>
            <a:r>
              <a:rPr lang="en-US" b="1" dirty="0">
                <a:ea typeface="Century Gothic" charset="0"/>
                <a:cs typeface="Century Gothic" charset="0"/>
              </a:rPr>
              <a:t>Wet Bulb Globe Temperature</a:t>
            </a:r>
            <a:br>
              <a:rPr lang="en-US" b="1" dirty="0">
                <a:ea typeface="Century Gothic" charset="0"/>
                <a:cs typeface="Century Gothic" charset="0"/>
              </a:rPr>
            </a:br>
            <a:endParaRPr lang="en-US" b="1" dirty="0"/>
          </a:p>
        </p:txBody>
      </p:sp>
      <p:sp>
        <p:nvSpPr>
          <p:cNvPr id="3" name="Content Placeholder 2"/>
          <p:cNvSpPr>
            <a:spLocks noGrp="1"/>
          </p:cNvSpPr>
          <p:nvPr>
            <p:ph idx="1"/>
          </p:nvPr>
        </p:nvSpPr>
        <p:spPr>
          <a:xfrm>
            <a:off x="628650" y="2099945"/>
            <a:ext cx="7886700" cy="4351338"/>
          </a:xfrm>
        </p:spPr>
        <p:txBody>
          <a:bodyPr>
            <a:normAutofit/>
          </a:bodyPr>
          <a:lstStyle/>
          <a:p>
            <a:r>
              <a:rPr lang="en-US" dirty="0">
                <a:ea typeface="Century Gothic" charset="0"/>
                <a:cs typeface="Century Gothic" charset="0"/>
              </a:rPr>
              <a:t>WBGT readings must be taken by the AT/FR or designee not more than 30 minutes before the beginning of practice.  Subsequent readings must be taken whenever water/rest breaks are taken or every 30  minutes, whichever comes first.</a:t>
            </a:r>
          </a:p>
          <a:p>
            <a:r>
              <a:rPr lang="en-US" dirty="0"/>
              <a:t>WBGT Index and Athletic Activity Chart in the 90 or Above category for Athletic Activity Guidelines: SUSPEND PRACTICE/MUST INCLUDE MANDATORY BREAKS AS DIRECTED BY GAMEDAY ADMINISTRATOR DURING CONTEST.</a:t>
            </a:r>
          </a:p>
          <a:p>
            <a:pPr lvl="1"/>
            <a:endParaRPr lang="en-US" dirty="0">
              <a:ea typeface="Century Gothic" charset="0"/>
              <a:cs typeface="Century Gothic" charset="0"/>
            </a:endParaRPr>
          </a:p>
          <a:p>
            <a:endParaRPr lang="en-US" dirty="0"/>
          </a:p>
        </p:txBody>
      </p:sp>
    </p:spTree>
    <p:extLst>
      <p:ext uri="{BB962C8B-B14F-4D97-AF65-F5344CB8AC3E}">
        <p14:creationId xmlns:p14="http://schemas.microsoft.com/office/powerpoint/2010/main" val="1161346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8-Quarter Rule</a:t>
            </a:r>
          </a:p>
        </p:txBody>
      </p:sp>
      <p:sp>
        <p:nvSpPr>
          <p:cNvPr id="3" name="Content Placeholder 2"/>
          <p:cNvSpPr>
            <a:spLocks noGrp="1"/>
          </p:cNvSpPr>
          <p:nvPr>
            <p:ph idx="1"/>
          </p:nvPr>
        </p:nvSpPr>
        <p:spPr>
          <a:xfrm>
            <a:off x="628650" y="1783080"/>
            <a:ext cx="7886700" cy="3950970"/>
          </a:xfrm>
        </p:spPr>
        <p:txBody>
          <a:bodyPr>
            <a:normAutofit fontScale="85000" lnSpcReduction="10000"/>
          </a:bodyPr>
          <a:lstStyle/>
          <a:p>
            <a:r>
              <a:rPr lang="en-US" dirty="0"/>
              <a:t>1A/2A – 10 Athletes Total</a:t>
            </a:r>
          </a:p>
          <a:p>
            <a:r>
              <a:rPr lang="en-US" dirty="0"/>
              <a:t>3A/4A – 5 Athletes Total</a:t>
            </a:r>
          </a:p>
          <a:p>
            <a:endParaRPr lang="en-US" dirty="0"/>
          </a:p>
          <a:p>
            <a:r>
              <a:rPr lang="en-US" dirty="0"/>
              <a:t>Athletes CANNOT participate in 3 games in a calendar week</a:t>
            </a:r>
          </a:p>
          <a:p>
            <a:pPr lvl="1"/>
            <a:r>
              <a:rPr lang="en-US" dirty="0"/>
              <a:t>Monday – Saturday</a:t>
            </a:r>
          </a:p>
          <a:p>
            <a:pPr lvl="2"/>
            <a:r>
              <a:rPr lang="en-US" dirty="0"/>
              <a:t>Postponements to Monday, 8-quarter Thursday/Friday</a:t>
            </a:r>
          </a:p>
          <a:p>
            <a:pPr marL="0" indent="0">
              <a:buNone/>
            </a:pPr>
            <a:endParaRPr lang="en-US" dirty="0"/>
          </a:p>
          <a:p>
            <a:r>
              <a:rPr lang="en-US" dirty="0"/>
              <a:t>Athletes MUST be examined after conclusion of JV game and Pre-Participation paperwork MUST be signed/date by all parties each week and shared with Conference Administrators</a:t>
            </a:r>
          </a:p>
          <a:p>
            <a:endParaRPr lang="en-US" dirty="0"/>
          </a:p>
          <a:p>
            <a:pPr lvl="1"/>
            <a:endParaRPr lang="en-US" dirty="0"/>
          </a:p>
          <a:p>
            <a:pPr marL="151210" lvl="4" indent="0">
              <a:buNone/>
            </a:pPr>
            <a:endParaRPr lang="en-US" sz="1650" dirty="0">
              <a:cs typeface="ＭＳ Ｐゴシック" charset="0"/>
            </a:endParaRPr>
          </a:p>
          <a:p>
            <a:pPr marL="0" indent="0">
              <a:buNone/>
            </a:pPr>
            <a:endParaRPr lang="en-US" dirty="0"/>
          </a:p>
          <a:p>
            <a:pPr marL="671513" lvl="3" indent="0">
              <a:buNone/>
            </a:pPr>
            <a:endParaRPr lang="en-US" dirty="0"/>
          </a:p>
        </p:txBody>
      </p:sp>
    </p:spTree>
    <p:extLst>
      <p:ext uri="{BB962C8B-B14F-4D97-AF65-F5344CB8AC3E}">
        <p14:creationId xmlns:p14="http://schemas.microsoft.com/office/powerpoint/2010/main" val="19612927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Skill Development</a:t>
            </a:r>
          </a:p>
        </p:txBody>
      </p:sp>
      <p:sp>
        <p:nvSpPr>
          <p:cNvPr id="3" name="Content Placeholder 2"/>
          <p:cNvSpPr>
            <a:spLocks noGrp="1"/>
          </p:cNvSpPr>
          <p:nvPr>
            <p:ph idx="1"/>
          </p:nvPr>
        </p:nvSpPr>
        <p:spPr/>
        <p:txBody>
          <a:bodyPr>
            <a:normAutofit/>
          </a:bodyPr>
          <a:lstStyle/>
          <a:p>
            <a:r>
              <a:rPr lang="en-US" dirty="0"/>
              <a:t>Football is now the same as all other sports in regard to skill development</a:t>
            </a:r>
          </a:p>
          <a:p>
            <a:r>
              <a:rPr lang="en-US" dirty="0"/>
              <a:t>On a given day, an athlete is limited to 1.5 hours of skill development or weight training/conditioning during the academic school year calendar; inclusive of all weekends, holidays, work days, etc.  Skill development sessions are not to exceed 1.5 hours in duration including flex time (stretching), meetings, video review and breaks.</a:t>
            </a:r>
          </a:p>
          <a:p>
            <a:endParaRPr lang="en-US" dirty="0"/>
          </a:p>
        </p:txBody>
      </p:sp>
    </p:spTree>
    <p:extLst>
      <p:ext uri="{BB962C8B-B14F-4D97-AF65-F5344CB8AC3E}">
        <p14:creationId xmlns:p14="http://schemas.microsoft.com/office/powerpoint/2010/main" val="30087700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nvPr>
        </p:nvGraphicFramePr>
        <p:xfrm>
          <a:off x="737886" y="2036311"/>
          <a:ext cx="7639292" cy="2656618"/>
        </p:xfrm>
        <a:graphic>
          <a:graphicData uri="http://schemas.openxmlformats.org/drawingml/2006/table">
            <a:tbl>
              <a:tblPr bandRow="1">
                <a:tableStyleId>{2D5ABB26-0587-4C30-8999-92F81FD0307C}</a:tableStyleId>
              </a:tblPr>
              <a:tblGrid>
                <a:gridCol w="3121431">
                  <a:extLst>
                    <a:ext uri="{9D8B030D-6E8A-4147-A177-3AD203B41FA5}">
                      <a16:colId xmlns:a16="http://schemas.microsoft.com/office/drawing/2014/main" val="20000"/>
                    </a:ext>
                  </a:extLst>
                </a:gridCol>
                <a:gridCol w="4517861">
                  <a:extLst>
                    <a:ext uri="{9D8B030D-6E8A-4147-A177-3AD203B41FA5}">
                      <a16:colId xmlns:a16="http://schemas.microsoft.com/office/drawing/2014/main" val="20001"/>
                    </a:ext>
                  </a:extLst>
                </a:gridCol>
              </a:tblGrid>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Summer 2018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fontAlgn="auto" hangingPunct="1">
                        <a:spcAft>
                          <a:spcPts val="0"/>
                        </a:spcAft>
                        <a:buFont typeface="Arial"/>
                        <a:buNone/>
                        <a:defRPr/>
                      </a:pPr>
                      <a:r>
                        <a:rPr lang="en-US" sz="1400" dirty="0"/>
                        <a:t>July 2 - 8 and July 16 - 22</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Winter 2018</a:t>
                      </a:r>
                      <a:br>
                        <a:rPr lang="en-US" sz="1400" dirty="0"/>
                      </a:b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October 31 through November</a:t>
                      </a:r>
                      <a:r>
                        <a:rPr lang="en-US" sz="1400" baseline="0" dirty="0"/>
                        <a:t> 20</a:t>
                      </a:r>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baseline="0" dirty="0">
                          <a:ea typeface="+mn-ea"/>
                        </a:rPr>
                        <a:t>&amp;</a:t>
                      </a:r>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baseline="0" dirty="0">
                          <a:ea typeface="+mn-ea"/>
                        </a:rPr>
                        <a:t>Last 5 student days of 1</a:t>
                      </a:r>
                      <a:r>
                        <a:rPr lang="en-US" sz="1400" baseline="30000" dirty="0">
                          <a:ea typeface="+mn-ea"/>
                        </a:rPr>
                        <a:t>st</a:t>
                      </a:r>
                      <a:r>
                        <a:rPr lang="en-US" sz="1400" baseline="0" dirty="0">
                          <a:ea typeface="+mn-ea"/>
                        </a:rPr>
                        <a:t> semester</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Spring 2019</a:t>
                      </a:r>
                      <a:br>
                        <a:rPr lang="en-US" sz="1400" dirty="0"/>
                      </a:br>
                      <a:endParaRPr lang="en-US" sz="14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February 13 through March</a:t>
                      </a:r>
                      <a:r>
                        <a:rPr lang="en-US" sz="1400" baseline="0" dirty="0"/>
                        <a:t> 5</a:t>
                      </a:r>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baseline="0" dirty="0">
                          <a:ea typeface="+mn-ea"/>
                          <a:cs typeface="+mn-cs"/>
                        </a:rPr>
                        <a:t>&amp;</a:t>
                      </a:r>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baseline="0" dirty="0">
                          <a:ea typeface="+mn-ea"/>
                          <a:cs typeface="+mn-cs"/>
                        </a:rPr>
                        <a:t>Last 10 student days of 2</a:t>
                      </a:r>
                      <a:r>
                        <a:rPr lang="en-US" sz="1400" baseline="30000" dirty="0">
                          <a:ea typeface="+mn-ea"/>
                          <a:cs typeface="+mn-cs"/>
                        </a:rPr>
                        <a:t>nd</a:t>
                      </a:r>
                      <a:r>
                        <a:rPr lang="en-US" sz="1400" baseline="0" dirty="0">
                          <a:ea typeface="+mn-ea"/>
                          <a:cs typeface="+mn-cs"/>
                        </a:rPr>
                        <a:t> semester</a:t>
                      </a:r>
                      <a:endParaRPr lang="en-US" sz="14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dirty="0"/>
                        <a:t>Summer 2019</a:t>
                      </a:r>
                      <a:br>
                        <a:rPr lang="en-US" sz="1400" dirty="0"/>
                      </a:b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fontAlgn="auto" hangingPunct="1">
                        <a:spcAft>
                          <a:spcPts val="0"/>
                        </a:spcAft>
                        <a:buFont typeface="Arial"/>
                        <a:buNone/>
                        <a:defRPr/>
                      </a:pPr>
                      <a:r>
                        <a:rPr lang="en-US" sz="1400" dirty="0"/>
                        <a:t>July 1 - 7 and July 15 - 21</a:t>
                      </a:r>
                      <a:endParaRPr lang="en-US" sz="14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itle 1">
            <a:extLst>
              <a:ext uri="{FF2B5EF4-FFF2-40B4-BE49-F238E27FC236}">
                <a16:creationId xmlns:a16="http://schemas.microsoft.com/office/drawing/2014/main" id="{340B3A3A-3CC4-4345-8EFB-8A610E4F414B}"/>
              </a:ext>
            </a:extLst>
          </p:cNvPr>
          <p:cNvSpPr txBox="1">
            <a:spLocks/>
          </p:cNvSpPr>
          <p:nvPr/>
        </p:nvSpPr>
        <p:spPr>
          <a:xfrm>
            <a:off x="614182" y="300541"/>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Dead Periods</a:t>
            </a:r>
          </a:p>
        </p:txBody>
      </p:sp>
    </p:spTree>
    <p:extLst>
      <p:ext uri="{BB962C8B-B14F-4D97-AF65-F5344CB8AC3E}">
        <p14:creationId xmlns:p14="http://schemas.microsoft.com/office/powerpoint/2010/main" val="37748482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lnSpcReduction="10000"/>
          </a:bodyPr>
          <a:lstStyle/>
          <a:p>
            <a:pPr marL="0" indent="0">
              <a:buNone/>
            </a:pPr>
            <a:r>
              <a:rPr lang="en-US" b="1" dirty="0"/>
              <a:t>Seeding</a:t>
            </a:r>
          </a:p>
          <a:p>
            <a:pPr lvl="1" fontAlgn="base"/>
            <a:r>
              <a:rPr lang="en-US" dirty="0"/>
              <a:t>At-large berths</a:t>
            </a:r>
          </a:p>
          <a:p>
            <a:pPr lvl="2" fontAlgn="base"/>
            <a:r>
              <a:rPr lang="en-US" dirty="0"/>
              <a:t>4.1.18(e)(1):  Teams in their classification will be selected to fill the remaining slots in the bracket based upon </a:t>
            </a:r>
            <a:r>
              <a:rPr lang="en-US" b="1" i="1" u="sng" dirty="0"/>
              <a:t>conference finish</a:t>
            </a:r>
            <a:r>
              <a:rPr lang="en-US" dirty="0"/>
              <a:t>, then MaxPreps ranking. </a:t>
            </a:r>
          </a:p>
          <a:p>
            <a:pPr lvl="1"/>
            <a:endParaRPr lang="en-US" dirty="0"/>
          </a:p>
          <a:p>
            <a:pPr lvl="1"/>
            <a:r>
              <a:rPr lang="en-US" dirty="0"/>
              <a:t>At-large berth interpretation</a:t>
            </a:r>
          </a:p>
          <a:p>
            <a:pPr lvl="2"/>
            <a:r>
              <a:rPr lang="en-US" dirty="0"/>
              <a:t>Clarified/adjusted interpretation of the rule below to:  The highest finishing non-automatic qualifying team in each conference will be compared based on their adjusted MaxPreps ranking.  Under no circumstance may a team “leap-frog” a higher finishing team in its own conference.  </a:t>
            </a:r>
            <a:br>
              <a:rPr lang="en-US" i="1" dirty="0"/>
            </a:br>
            <a:br>
              <a:rPr lang="en-US" i="1" dirty="0"/>
            </a:br>
            <a:endParaRPr lang="en-US" dirty="0"/>
          </a:p>
        </p:txBody>
      </p:sp>
    </p:spTree>
    <p:extLst>
      <p:ext uri="{BB962C8B-B14F-4D97-AF65-F5344CB8AC3E}">
        <p14:creationId xmlns:p14="http://schemas.microsoft.com/office/powerpoint/2010/main" val="14257195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lstStyle/>
          <a:p>
            <a:pPr marL="0" indent="0">
              <a:buNone/>
            </a:pPr>
            <a:r>
              <a:rPr lang="en-US" b="1" dirty="0"/>
              <a:t>Seeding</a:t>
            </a:r>
          </a:p>
          <a:p>
            <a:pPr lvl="1" fontAlgn="base"/>
            <a:r>
              <a:rPr lang="en-US" dirty="0"/>
              <a:t>Split Conference Application Adjustments:</a:t>
            </a:r>
          </a:p>
          <a:p>
            <a:pPr lvl="2" fontAlgn="base"/>
            <a:r>
              <a:rPr lang="en-US" dirty="0"/>
              <a:t>4.1.19(b)(1):  Removed wording:</a:t>
            </a:r>
            <a:r>
              <a:rPr lang="en-US" b="1" dirty="0"/>
              <a:t> “...and highest finishing team in each classification of a split conference”</a:t>
            </a:r>
          </a:p>
          <a:p>
            <a:pPr lvl="2" fontAlgn="base"/>
            <a:endParaRPr lang="en-US" dirty="0"/>
          </a:p>
          <a:p>
            <a:pPr lvl="2" fontAlgn="base"/>
            <a:r>
              <a:rPr lang="en-US" dirty="0"/>
              <a:t>Added note:  The highest finishing team in its half of a split conference must finish in 1</a:t>
            </a:r>
            <a:r>
              <a:rPr lang="en-US" baseline="30000" dirty="0"/>
              <a:t>st</a:t>
            </a:r>
            <a:r>
              <a:rPr lang="en-US" dirty="0"/>
              <a:t>, 2</a:t>
            </a:r>
            <a:r>
              <a:rPr lang="en-US" baseline="30000" dirty="0"/>
              <a:t>nd</a:t>
            </a:r>
            <a:r>
              <a:rPr lang="en-US" dirty="0"/>
              <a:t>, 3</a:t>
            </a:r>
            <a:r>
              <a:rPr lang="en-US" baseline="30000" dirty="0"/>
              <a:t>rd</a:t>
            </a:r>
            <a:r>
              <a:rPr lang="en-US" dirty="0"/>
              <a:t> place overall and/or have an overall winning percentage of .500 or higher in order to be seeded as a #1.  Otherwise, the team will be seeded with all other at-large teams. </a:t>
            </a:r>
          </a:p>
        </p:txBody>
      </p:sp>
    </p:spTree>
    <p:extLst>
      <p:ext uri="{BB962C8B-B14F-4D97-AF65-F5344CB8AC3E}">
        <p14:creationId xmlns:p14="http://schemas.microsoft.com/office/powerpoint/2010/main" val="15861866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p:txBody>
          <a:bodyPr/>
          <a:lstStyle/>
          <a:p>
            <a:r>
              <a:rPr lang="en-US" b="1" dirty="0"/>
              <a:t>Home Campus Background and Description</a:t>
            </a:r>
          </a:p>
          <a:p>
            <a:pPr marL="0" indent="0">
              <a:buNone/>
            </a:pPr>
            <a:endParaRPr lang="en-US" dirty="0"/>
          </a:p>
        </p:txBody>
      </p:sp>
      <p:graphicFrame>
        <p:nvGraphicFramePr>
          <p:cNvPr id="4" name="Content Placeholder 4">
            <a:extLst>
              <a:ext uri="{FF2B5EF4-FFF2-40B4-BE49-F238E27FC236}">
                <a16:creationId xmlns:a16="http://schemas.microsoft.com/office/drawing/2014/main" id="{5120ADB8-495C-B448-9C1A-EE8ED51AE7D9}"/>
              </a:ext>
            </a:extLst>
          </p:cNvPr>
          <p:cNvGraphicFramePr>
            <a:graphicFrameLocks/>
          </p:cNvGraphicFramePr>
          <p:nvPr>
            <p:extLst/>
          </p:nvPr>
        </p:nvGraphicFramePr>
        <p:xfrm>
          <a:off x="2011474" y="2313542"/>
          <a:ext cx="5121052" cy="3863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24761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p:txBody>
          <a:bodyPr>
            <a:normAutofit/>
          </a:bodyPr>
          <a:lstStyle/>
          <a:p>
            <a:r>
              <a:rPr lang="en-US" b="1" dirty="0"/>
              <a:t>Home Campus Scope</a:t>
            </a:r>
          </a:p>
          <a:p>
            <a:pPr lvl="1"/>
            <a:r>
              <a:rPr lang="en-US" dirty="0"/>
              <a:t>The following are 2017-2022 NCHSAA Strategic plans items that will be accomplished by this conversion:</a:t>
            </a:r>
          </a:p>
          <a:p>
            <a:pPr lvl="2"/>
            <a:r>
              <a:rPr lang="en-US" b="1" dirty="0"/>
              <a:t>1.1.3</a:t>
            </a:r>
            <a:r>
              <a:rPr lang="en-US" dirty="0"/>
              <a:t> Update the current systems for reporting violations and infractions.	</a:t>
            </a:r>
          </a:p>
          <a:p>
            <a:pPr lvl="2"/>
            <a:r>
              <a:rPr lang="en-US" b="1" dirty="0"/>
              <a:t>1.2.3.3</a:t>
            </a:r>
            <a:r>
              <a:rPr lang="en-US" dirty="0"/>
              <a:t> Create an interactive tool on the NCHSAA website to help students and parents determine athletic eligibility</a:t>
            </a:r>
          </a:p>
          <a:p>
            <a:pPr lvl="2"/>
            <a:r>
              <a:rPr lang="en-US" b="1" dirty="0"/>
              <a:t>2.2.3</a:t>
            </a:r>
            <a:r>
              <a:rPr lang="en-US" dirty="0"/>
              <a:t> Evaluate stakeholder information delivery systems.</a:t>
            </a:r>
          </a:p>
          <a:p>
            <a:pPr lvl="2"/>
            <a:r>
              <a:rPr lang="en-US" b="1" dirty="0"/>
              <a:t>2.3.1</a:t>
            </a:r>
            <a:r>
              <a:rPr lang="en-US" dirty="0"/>
              <a:t> Monitor trends in the digital media space, including live video/streaming and social media, and find ways to benefit schools through new technologies.</a:t>
            </a:r>
          </a:p>
          <a:p>
            <a:endParaRPr lang="en-US" dirty="0"/>
          </a:p>
          <a:p>
            <a:pPr marL="0" indent="0">
              <a:buNone/>
            </a:pPr>
            <a:endParaRPr lang="en-US" dirty="0"/>
          </a:p>
        </p:txBody>
      </p:sp>
    </p:spTree>
    <p:extLst>
      <p:ext uri="{BB962C8B-B14F-4D97-AF65-F5344CB8AC3E}">
        <p14:creationId xmlns:p14="http://schemas.microsoft.com/office/powerpoint/2010/main" val="4592032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p:txBody>
          <a:bodyPr>
            <a:normAutofit fontScale="92500" lnSpcReduction="20000"/>
          </a:bodyPr>
          <a:lstStyle/>
          <a:p>
            <a:r>
              <a:rPr lang="en-US" sz="3000" b="1" dirty="0"/>
              <a:t>Home Campus Phase 1 – Existing</a:t>
            </a:r>
          </a:p>
          <a:p>
            <a:pPr lvl="1"/>
            <a:r>
              <a:rPr lang="en-US" dirty="0"/>
              <a:t>The new system will include the following current database functions:</a:t>
            </a:r>
          </a:p>
          <a:p>
            <a:pPr lvl="2"/>
            <a:r>
              <a:rPr lang="en-US" dirty="0"/>
              <a:t>Membership data information (coaches, school information, etc.)</a:t>
            </a:r>
          </a:p>
          <a:p>
            <a:pPr lvl="2"/>
            <a:r>
              <a:rPr lang="en-US" dirty="0"/>
              <a:t>LEA data information</a:t>
            </a:r>
          </a:p>
          <a:p>
            <a:pPr lvl="2"/>
            <a:r>
              <a:rPr lang="en-US" dirty="0"/>
              <a:t>Regional Supervisors data information and clinic scheduling</a:t>
            </a:r>
          </a:p>
          <a:p>
            <a:pPr lvl="2"/>
            <a:r>
              <a:rPr lang="en-US" dirty="0"/>
              <a:t>Sport clinic attendance for coaches</a:t>
            </a:r>
          </a:p>
          <a:p>
            <a:pPr lvl="2"/>
            <a:r>
              <a:rPr lang="en-US" dirty="0"/>
              <a:t>Eligibility summary data entry for each sport season</a:t>
            </a:r>
          </a:p>
          <a:p>
            <a:pPr lvl="2"/>
            <a:r>
              <a:rPr lang="en-US" dirty="0"/>
              <a:t>Endowment games</a:t>
            </a:r>
          </a:p>
          <a:p>
            <a:pPr lvl="2"/>
            <a:r>
              <a:rPr lang="en-US" dirty="0"/>
              <a:t>Transfers</a:t>
            </a:r>
          </a:p>
          <a:p>
            <a:pPr lvl="2"/>
            <a:r>
              <a:rPr lang="en-US" dirty="0"/>
              <a:t>Violations</a:t>
            </a:r>
          </a:p>
          <a:p>
            <a:pPr lvl="2"/>
            <a:r>
              <a:rPr lang="en-US" dirty="0"/>
              <a:t>Sanctions</a:t>
            </a:r>
          </a:p>
          <a:p>
            <a:pPr lvl="2"/>
            <a:r>
              <a:rPr lang="en-US" dirty="0"/>
              <a:t>Ejections/Disqualifications</a:t>
            </a:r>
          </a:p>
          <a:p>
            <a:pPr lvl="2"/>
            <a:r>
              <a:rPr lang="en-US" dirty="0"/>
              <a:t>Seeding for baseball, basketball, golf (regionals), football, lacrosse, tennis (dual team and regionals), volleyball, softball, and wrestling (dual team)</a:t>
            </a:r>
          </a:p>
          <a:p>
            <a:endParaRPr lang="en-US" dirty="0"/>
          </a:p>
          <a:p>
            <a:pPr marL="0" indent="0">
              <a:buNone/>
            </a:pPr>
            <a:endParaRPr lang="en-US" dirty="0"/>
          </a:p>
        </p:txBody>
      </p:sp>
    </p:spTree>
    <p:extLst>
      <p:ext uri="{BB962C8B-B14F-4D97-AF65-F5344CB8AC3E}">
        <p14:creationId xmlns:p14="http://schemas.microsoft.com/office/powerpoint/2010/main" val="42908392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845C-83DF-F04D-8874-A8D183AD9078}"/>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0866FE8A-38DB-6442-9F3F-34F569565941}"/>
              </a:ext>
            </a:extLst>
          </p:cNvPr>
          <p:cNvSpPr>
            <a:spLocks noGrp="1"/>
          </p:cNvSpPr>
          <p:nvPr>
            <p:ph idx="1"/>
          </p:nvPr>
        </p:nvSpPr>
        <p:spPr/>
        <p:txBody>
          <a:bodyPr>
            <a:normAutofit lnSpcReduction="10000"/>
          </a:bodyPr>
          <a:lstStyle/>
          <a:p>
            <a:r>
              <a:rPr lang="en-US" b="1" dirty="0"/>
              <a:t>Home Campus Phase 1 – New</a:t>
            </a:r>
          </a:p>
          <a:p>
            <a:pPr lvl="1"/>
            <a:r>
              <a:rPr lang="en-US" dirty="0"/>
              <a:t>The new system will also add the following:</a:t>
            </a:r>
          </a:p>
          <a:p>
            <a:pPr lvl="2"/>
            <a:r>
              <a:rPr lang="en-US" dirty="0"/>
              <a:t>Ability for system athletic directors to search the membership directory as well as monitor the schools in their LEA for compliance.</a:t>
            </a:r>
          </a:p>
          <a:p>
            <a:pPr lvl="2"/>
            <a:r>
              <a:rPr lang="en-US" dirty="0"/>
              <a:t>Ability to have games, rosters and records entered in MaxPreps to be auto-populated in the school’s database. </a:t>
            </a:r>
          </a:p>
          <a:p>
            <a:pPr lvl="2"/>
            <a:r>
              <a:rPr lang="en-US" dirty="0"/>
              <a:t>Ability to have NFHS Learn coach education auto-populated in the school’s database.</a:t>
            </a:r>
          </a:p>
          <a:p>
            <a:pPr lvl="2"/>
            <a:r>
              <a:rPr lang="en-US" dirty="0"/>
              <a:t>Ability to digitize all financial forms such as playoff and endowment game forms.</a:t>
            </a:r>
          </a:p>
          <a:p>
            <a:pPr lvl="2"/>
            <a:r>
              <a:rPr lang="en-US" dirty="0"/>
              <a:t>Ability to export search results to an Excel document for off-line use.</a:t>
            </a:r>
          </a:p>
          <a:p>
            <a:pPr lvl="2"/>
            <a:r>
              <a:rPr lang="en-US" dirty="0"/>
              <a:t>Home Campus also offers many additional features that will be rolled out following stakeholder needs assessments.</a:t>
            </a:r>
          </a:p>
          <a:p>
            <a:endParaRPr lang="en-US" dirty="0"/>
          </a:p>
          <a:p>
            <a:pPr marL="0" indent="0">
              <a:buNone/>
            </a:pPr>
            <a:endParaRPr lang="en-US" dirty="0"/>
          </a:p>
        </p:txBody>
      </p:sp>
    </p:spTree>
    <p:extLst>
      <p:ext uri="{BB962C8B-B14F-4D97-AF65-F5344CB8AC3E}">
        <p14:creationId xmlns:p14="http://schemas.microsoft.com/office/powerpoint/2010/main" val="20326152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lstStyle/>
          <a:p>
            <a:pPr marL="0" indent="0">
              <a:buNone/>
            </a:pPr>
            <a:r>
              <a:rPr lang="en-US" b="1" dirty="0"/>
              <a:t>Ticket Prices</a:t>
            </a:r>
          </a:p>
          <a:p>
            <a:pPr lvl="1"/>
            <a:r>
              <a:rPr lang="en-US" dirty="0"/>
              <a:t>Increased ticket prices for state championship finals</a:t>
            </a:r>
            <a:r>
              <a:rPr lang="en-US" u="sng" dirty="0"/>
              <a:t> only</a:t>
            </a:r>
            <a:r>
              <a:rPr lang="en-US" dirty="0"/>
              <a:t>, for 2018 winter and spring sports</a:t>
            </a:r>
          </a:p>
          <a:p>
            <a:pPr marL="457200" lvl="1" indent="0">
              <a:buNone/>
            </a:pPr>
            <a:endParaRPr lang="en-US" dirty="0"/>
          </a:p>
          <a:p>
            <a:pPr lvl="1"/>
            <a:r>
              <a:rPr lang="en-US" dirty="0"/>
              <a:t>Increased playoff and fall state championship ticket prices across all sports effective July 1, 2018.</a:t>
            </a:r>
          </a:p>
        </p:txBody>
      </p:sp>
    </p:spTree>
    <p:extLst>
      <p:ext uri="{BB962C8B-B14F-4D97-AF65-F5344CB8AC3E}">
        <p14:creationId xmlns:p14="http://schemas.microsoft.com/office/powerpoint/2010/main" val="41134835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pic>
        <p:nvPicPr>
          <p:cNvPr id="5" name="Picture 4">
            <a:extLst>
              <a:ext uri="{FF2B5EF4-FFF2-40B4-BE49-F238E27FC236}">
                <a16:creationId xmlns:a16="http://schemas.microsoft.com/office/drawing/2014/main" id="{64828244-A477-3B4A-925B-2F4BFEF64839}"/>
              </a:ext>
            </a:extLst>
          </p:cNvPr>
          <p:cNvPicPr>
            <a:picLocks noChangeAspect="1"/>
          </p:cNvPicPr>
          <p:nvPr/>
        </p:nvPicPr>
        <p:blipFill>
          <a:blip r:embed="rId2"/>
          <a:stretch>
            <a:fillRect/>
          </a:stretch>
        </p:blipFill>
        <p:spPr>
          <a:xfrm>
            <a:off x="932427" y="1328708"/>
            <a:ext cx="7279146" cy="5117023"/>
          </a:xfrm>
          <a:prstGeom prst="rect">
            <a:avLst/>
          </a:prstGeom>
        </p:spPr>
      </p:pic>
    </p:spTree>
    <p:extLst>
      <p:ext uri="{BB962C8B-B14F-4D97-AF65-F5344CB8AC3E}">
        <p14:creationId xmlns:p14="http://schemas.microsoft.com/office/powerpoint/2010/main" val="28351651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Transfer Policy</a:t>
            </a:r>
            <a:endParaRPr lang="en-US" dirty="0"/>
          </a:p>
          <a:p>
            <a:pPr lvl="1"/>
            <a:r>
              <a:rPr lang="en-US" dirty="0"/>
              <a:t>Added language to the Transfer Policy allowing Staff to review all Transfer Certification requests.</a:t>
            </a:r>
          </a:p>
          <a:p>
            <a:pPr lvl="2"/>
            <a:r>
              <a:rPr lang="en-US" dirty="0"/>
              <a:t>“Absent mutual agreement, and in consideration of the above, exceptions for immediate athletic eligibility for transfers from one LEA to a different LEA will first be considered by the NCHSAA Staff, then by the NCHSAA Transfer Committee, if necessary.”</a:t>
            </a:r>
          </a:p>
          <a:p>
            <a:endParaRPr lang="en-US" dirty="0"/>
          </a:p>
        </p:txBody>
      </p:sp>
    </p:spTree>
    <p:extLst>
      <p:ext uri="{BB962C8B-B14F-4D97-AF65-F5344CB8AC3E}">
        <p14:creationId xmlns:p14="http://schemas.microsoft.com/office/powerpoint/2010/main" val="22353582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Amateur Rule</a:t>
            </a:r>
            <a:endParaRPr lang="en-US" dirty="0"/>
          </a:p>
          <a:p>
            <a:pPr lvl="1"/>
            <a:r>
              <a:rPr lang="en-US" dirty="0"/>
              <a:t>Acceptance of money or a forbidden award will cause an athlete to lose athletic eligibility in all sports for 365 days.</a:t>
            </a:r>
          </a:p>
          <a:p>
            <a:endParaRPr lang="en-US" dirty="0"/>
          </a:p>
        </p:txBody>
      </p:sp>
    </p:spTree>
    <p:extLst>
      <p:ext uri="{BB962C8B-B14F-4D97-AF65-F5344CB8AC3E}">
        <p14:creationId xmlns:p14="http://schemas.microsoft.com/office/powerpoint/2010/main" val="11693422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Sportsmanship/Ejection Policy </a:t>
            </a:r>
          </a:p>
          <a:p>
            <a:pPr lvl="1"/>
            <a:r>
              <a:rPr lang="en-US" dirty="0"/>
              <a:t>Added language to 2.4.2 (f)</a:t>
            </a:r>
          </a:p>
          <a:p>
            <a:pPr lvl="2"/>
            <a:r>
              <a:rPr lang="en-US" dirty="0"/>
              <a:t>“The NCHSAA will have zero tolerance within the confines of an NCHSAA event for the following: profanity of any kind, inappropriate language, racial or ethnic slurs, sexist or homophobic language”.</a:t>
            </a:r>
          </a:p>
          <a:p>
            <a:endParaRPr lang="en-US" dirty="0"/>
          </a:p>
        </p:txBody>
      </p:sp>
    </p:spTree>
    <p:extLst>
      <p:ext uri="{BB962C8B-B14F-4D97-AF65-F5344CB8AC3E}">
        <p14:creationId xmlns:p14="http://schemas.microsoft.com/office/powerpoint/2010/main" val="34827245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Sportsmanship/Ejection Policy Penalties</a:t>
            </a:r>
          </a:p>
          <a:p>
            <a:pPr lvl="1"/>
            <a:r>
              <a:rPr lang="en-US" dirty="0"/>
              <a:t>Added “coaches” to 2.4.3 (c)</a:t>
            </a:r>
          </a:p>
          <a:p>
            <a:pPr lvl="2"/>
            <a:r>
              <a:rPr lang="en-US" dirty="0"/>
              <a:t>“Players or </a:t>
            </a:r>
            <a:r>
              <a:rPr lang="en-US" u="sng" dirty="0"/>
              <a:t>coaches</a:t>
            </a:r>
            <a:r>
              <a:rPr lang="en-US" dirty="0"/>
              <a:t> receiving two ejections for unacceptable behavior as defined above will be suspended from all sports for the remainder of that sport season.”</a:t>
            </a:r>
          </a:p>
          <a:p>
            <a:endParaRPr lang="en-US" dirty="0"/>
          </a:p>
        </p:txBody>
      </p:sp>
    </p:spTree>
    <p:extLst>
      <p:ext uri="{BB962C8B-B14F-4D97-AF65-F5344CB8AC3E}">
        <p14:creationId xmlns:p14="http://schemas.microsoft.com/office/powerpoint/2010/main" val="8089083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Scrimmages/Ejections Report</a:t>
            </a:r>
            <a:endParaRPr lang="en-US" dirty="0"/>
          </a:p>
          <a:p>
            <a:pPr lvl="1"/>
            <a:r>
              <a:rPr lang="en-US" dirty="0"/>
              <a:t>Ejections in pre-season scrimmages now requires:</a:t>
            </a:r>
          </a:p>
          <a:p>
            <a:pPr lvl="2"/>
            <a:r>
              <a:rPr lang="en-US" dirty="0"/>
              <a:t>Coach/player suspended from the remainder of the scrimmage – inclusive of multiple scrimmage events on same day (jamboree)</a:t>
            </a:r>
          </a:p>
          <a:p>
            <a:pPr marL="914400" lvl="2" indent="0">
              <a:buNone/>
            </a:pPr>
            <a:endParaRPr lang="en-US" dirty="0"/>
          </a:p>
          <a:p>
            <a:pPr lvl="2"/>
            <a:r>
              <a:rPr lang="en-US" dirty="0"/>
              <a:t>Player must complete the NFHS “Sportsmanship” course before being eligible to compete in next scrimmage/contest</a:t>
            </a:r>
          </a:p>
          <a:p>
            <a:pPr marL="914400" lvl="2" indent="0">
              <a:buNone/>
            </a:pPr>
            <a:endParaRPr lang="en-US" dirty="0"/>
          </a:p>
          <a:p>
            <a:pPr lvl="2"/>
            <a:r>
              <a:rPr lang="en-US" dirty="0"/>
              <a:t>Head Coach must complete the NFHS “Teaching and Modeling Behavior” course for any </a:t>
            </a:r>
          </a:p>
        </p:txBody>
      </p:sp>
    </p:spTree>
    <p:extLst>
      <p:ext uri="{BB962C8B-B14F-4D97-AF65-F5344CB8AC3E}">
        <p14:creationId xmlns:p14="http://schemas.microsoft.com/office/powerpoint/2010/main" val="26562060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Video Review for Ejections</a:t>
            </a:r>
            <a:endParaRPr lang="en-US" dirty="0"/>
          </a:p>
          <a:p>
            <a:pPr lvl="1"/>
            <a:r>
              <a:rPr lang="en-US" dirty="0"/>
              <a:t>When available, NCHSAA staff may utilize video to invoke ejections/sanctions not reported by game officials.</a:t>
            </a:r>
          </a:p>
          <a:p>
            <a:pPr lvl="1"/>
            <a:endParaRPr lang="en-US" dirty="0"/>
          </a:p>
          <a:p>
            <a:pPr lvl="1"/>
            <a:r>
              <a:rPr lang="en-US" dirty="0"/>
              <a:t>Video clips to be presented for committee review within two (2) business days of the contest.</a:t>
            </a:r>
          </a:p>
          <a:p>
            <a:endParaRPr lang="en-US" dirty="0"/>
          </a:p>
        </p:txBody>
      </p:sp>
    </p:spTree>
    <p:extLst>
      <p:ext uri="{BB962C8B-B14F-4D97-AF65-F5344CB8AC3E}">
        <p14:creationId xmlns:p14="http://schemas.microsoft.com/office/powerpoint/2010/main" val="1206200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Officiating Regulations</a:t>
            </a:r>
            <a:endParaRPr lang="en-US" dirty="0"/>
          </a:p>
          <a:p>
            <a:pPr lvl="1"/>
            <a:r>
              <a:rPr lang="en-US" dirty="0"/>
              <a:t>Added language to </a:t>
            </a:r>
            <a:r>
              <a:rPr lang="en-US" b="1" dirty="0"/>
              <a:t>3.3.2(e)(1)</a:t>
            </a:r>
            <a:r>
              <a:rPr lang="en-US" dirty="0"/>
              <a:t>   </a:t>
            </a:r>
          </a:p>
          <a:p>
            <a:pPr lvl="2"/>
            <a:r>
              <a:rPr lang="en-US" dirty="0"/>
              <a:t>“Schools are to us only NCHSAA-registered officials working through an approved NCHSAA officials association for varsity, junior varsity and ninth grade football, soccer, baseball, volleyball, basketball, wrestling, swimming and lacrosse </a:t>
            </a:r>
            <a:r>
              <a:rPr lang="en-US" u="sng" dirty="0"/>
              <a:t>at events hosted by or contested at the member school</a:t>
            </a:r>
            <a:r>
              <a:rPr lang="en-US" dirty="0"/>
              <a:t>.”</a:t>
            </a:r>
          </a:p>
          <a:p>
            <a:endParaRPr lang="en-US" dirty="0"/>
          </a:p>
        </p:txBody>
      </p:sp>
    </p:spTree>
    <p:extLst>
      <p:ext uri="{BB962C8B-B14F-4D97-AF65-F5344CB8AC3E}">
        <p14:creationId xmlns:p14="http://schemas.microsoft.com/office/powerpoint/2010/main" val="9337399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fontScale="62500" lnSpcReduction="20000"/>
          </a:bodyPr>
          <a:lstStyle/>
          <a:p>
            <a:pPr marL="0" indent="0">
              <a:buNone/>
            </a:pPr>
            <a:r>
              <a:rPr lang="en-US" sz="4500" b="1" dirty="0"/>
              <a:t>Return To Play Form</a:t>
            </a:r>
            <a:endParaRPr lang="en-US" sz="4500" dirty="0"/>
          </a:p>
          <a:p>
            <a:pPr lvl="1"/>
            <a:r>
              <a:rPr lang="en-US" sz="3400" dirty="0"/>
              <a:t>If a student participating in an interscholastic athletic activity exhibits signs or symptoms consistent with concussion, the student shall be removed from the activity at that time and shall not be allowed to return to play or practice that day. The student shall not return to play or practice on a subsequent day until the student is evaluated by and receives written clearance for such participation from (i) a </a:t>
            </a:r>
            <a:r>
              <a:rPr lang="en-US" sz="3400" b="1" dirty="0">
                <a:highlight>
                  <a:srgbClr val="FFFF00"/>
                </a:highlight>
              </a:rPr>
              <a:t>physician</a:t>
            </a:r>
            <a:r>
              <a:rPr lang="en-US" sz="3400" dirty="0">
                <a:highlight>
                  <a:srgbClr val="FFFF00"/>
                </a:highlight>
              </a:rPr>
              <a:t> </a:t>
            </a:r>
            <a:r>
              <a:rPr lang="en-US" sz="3400" dirty="0"/>
              <a:t>licensed under Article 1 of Chapter 90 of the General Statutes </a:t>
            </a:r>
            <a:r>
              <a:rPr lang="en-US" sz="3400" dirty="0">
                <a:highlight>
                  <a:srgbClr val="FFFF00"/>
                </a:highlight>
              </a:rPr>
              <a:t>with training in concussion management</a:t>
            </a:r>
            <a:r>
              <a:rPr lang="en-US" sz="3400" dirty="0"/>
              <a:t>, (ii) a </a:t>
            </a:r>
            <a:r>
              <a:rPr lang="en-US" sz="3400" b="1" dirty="0">
                <a:highlight>
                  <a:srgbClr val="FFFF00"/>
                </a:highlight>
              </a:rPr>
              <a:t>neuropsychologist</a:t>
            </a:r>
            <a:r>
              <a:rPr lang="en-US" sz="3400" dirty="0"/>
              <a:t> licensed under Article 18A of Chapter 90 of the General Statutes </a:t>
            </a:r>
            <a:r>
              <a:rPr lang="en-US" sz="3400" dirty="0">
                <a:highlight>
                  <a:srgbClr val="FFFF00"/>
                </a:highlight>
              </a:rPr>
              <a:t>with training in concussion management and working in consultation with a physician </a:t>
            </a:r>
            <a:r>
              <a:rPr lang="en-US" sz="3400" dirty="0"/>
              <a:t>licensed under Article 1 of Chapter 90 of the General Statutes, (iii) an </a:t>
            </a:r>
            <a:r>
              <a:rPr lang="en-US" sz="3400" b="1" dirty="0">
                <a:highlight>
                  <a:srgbClr val="FFFF00"/>
                </a:highlight>
              </a:rPr>
              <a:t>athletic trainer </a:t>
            </a:r>
            <a:r>
              <a:rPr lang="en-US" sz="3400" dirty="0"/>
              <a:t>licensed under Article 34 of Chapter 90 of the General Statutes, (iv) a </a:t>
            </a:r>
            <a:r>
              <a:rPr lang="en-US" sz="3400" b="1" dirty="0">
                <a:highlight>
                  <a:srgbClr val="FFFF00"/>
                </a:highlight>
              </a:rPr>
              <a:t>physician assistant</a:t>
            </a:r>
            <a:r>
              <a:rPr lang="en-US" sz="3400" dirty="0"/>
              <a:t>, consistent with the limitations of G.S. 90-18.1, or (v) a </a:t>
            </a:r>
            <a:r>
              <a:rPr lang="en-US" sz="3400" b="1" dirty="0">
                <a:highlight>
                  <a:srgbClr val="FFFF00"/>
                </a:highlight>
              </a:rPr>
              <a:t>nurse practitioner</a:t>
            </a:r>
            <a:r>
              <a:rPr lang="en-US" sz="3400" dirty="0"/>
              <a:t>, consistent with the limitations of G.S. 90-18.2.</a:t>
            </a:r>
          </a:p>
        </p:txBody>
      </p:sp>
    </p:spTree>
    <p:extLst>
      <p:ext uri="{BB962C8B-B14F-4D97-AF65-F5344CB8AC3E}">
        <p14:creationId xmlns:p14="http://schemas.microsoft.com/office/powerpoint/2010/main" val="34999785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8FAA-3886-4F4D-81E3-6C459AA1F3A3}"/>
              </a:ext>
            </a:extLst>
          </p:cNvPr>
          <p:cNvSpPr>
            <a:spLocks noGrp="1"/>
          </p:cNvSpPr>
          <p:nvPr>
            <p:ph type="title"/>
          </p:nvPr>
        </p:nvSpPr>
        <p:spPr/>
        <p:txBody>
          <a:bodyPr/>
          <a:lstStyle/>
          <a:p>
            <a:pPr algn="ctr"/>
            <a:r>
              <a:rPr lang="en-US" b="1" dirty="0"/>
              <a:t>General Changes</a:t>
            </a:r>
          </a:p>
        </p:txBody>
      </p:sp>
      <p:sp>
        <p:nvSpPr>
          <p:cNvPr id="3" name="Content Placeholder 2">
            <a:extLst>
              <a:ext uri="{FF2B5EF4-FFF2-40B4-BE49-F238E27FC236}">
                <a16:creationId xmlns:a16="http://schemas.microsoft.com/office/drawing/2014/main" id="{6D5375C4-4F11-BE46-AA6F-AED704126F37}"/>
              </a:ext>
            </a:extLst>
          </p:cNvPr>
          <p:cNvSpPr>
            <a:spLocks noGrp="1"/>
          </p:cNvSpPr>
          <p:nvPr>
            <p:ph idx="1"/>
          </p:nvPr>
        </p:nvSpPr>
        <p:spPr/>
        <p:txBody>
          <a:bodyPr>
            <a:normAutofit/>
          </a:bodyPr>
          <a:lstStyle/>
          <a:p>
            <a:pPr marL="0" indent="0">
              <a:buNone/>
            </a:pPr>
            <a:r>
              <a:rPr lang="en-US" b="1" dirty="0"/>
              <a:t>Return To Play Form</a:t>
            </a:r>
            <a:endParaRPr lang="en-US" dirty="0"/>
          </a:p>
          <a:p>
            <a:pPr lvl="1"/>
            <a:r>
              <a:rPr lang="en-US" dirty="0"/>
              <a:t>NCHSAA recommends a medical physician!</a:t>
            </a:r>
          </a:p>
        </p:txBody>
      </p:sp>
    </p:spTree>
    <p:extLst>
      <p:ext uri="{BB962C8B-B14F-4D97-AF65-F5344CB8AC3E}">
        <p14:creationId xmlns:p14="http://schemas.microsoft.com/office/powerpoint/2010/main" val="12576613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Important Information</a:t>
            </a:r>
          </a:p>
        </p:txBody>
      </p:sp>
      <p:sp>
        <p:nvSpPr>
          <p:cNvPr id="3" name="Content Placeholder 2"/>
          <p:cNvSpPr>
            <a:spLocks noGrp="1"/>
          </p:cNvSpPr>
          <p:nvPr>
            <p:ph idx="1"/>
          </p:nvPr>
        </p:nvSpPr>
        <p:spPr/>
        <p:txBody>
          <a:bodyPr>
            <a:noAutofit/>
          </a:bodyPr>
          <a:lstStyle/>
          <a:p>
            <a:pPr marL="0" indent="0">
              <a:buNone/>
            </a:pPr>
            <a:r>
              <a:rPr lang="en-US" b="1" dirty="0"/>
              <a:t>MaxPreps</a:t>
            </a:r>
          </a:p>
          <a:p>
            <a:pPr lvl="1"/>
            <a:r>
              <a:rPr lang="en-US" dirty="0"/>
              <a:t>Official Statistics Provider</a:t>
            </a:r>
          </a:p>
          <a:p>
            <a:pPr lvl="1"/>
            <a:r>
              <a:rPr lang="en-US" dirty="0"/>
              <a:t>Records and standings for post-season qualifications</a:t>
            </a:r>
          </a:p>
          <a:p>
            <a:pPr lvl="2"/>
            <a:r>
              <a:rPr lang="en-US" dirty="0"/>
              <a:t>Official record</a:t>
            </a:r>
          </a:p>
          <a:p>
            <a:pPr lvl="2"/>
            <a:r>
              <a:rPr lang="en-US" dirty="0"/>
              <a:t>Incorrect record subject to DQ from playoffs</a:t>
            </a:r>
          </a:p>
          <a:p>
            <a:pPr lvl="1"/>
            <a:r>
              <a:rPr lang="en-US" dirty="0"/>
              <a:t>All games MUST be entered by:</a:t>
            </a:r>
          </a:p>
          <a:p>
            <a:pPr lvl="2"/>
            <a:r>
              <a:rPr lang="en-US" dirty="0"/>
              <a:t>Friday, November 2</a:t>
            </a:r>
            <a:r>
              <a:rPr lang="en-US" baseline="30000" dirty="0"/>
              <a:t>nd</a:t>
            </a:r>
            <a:r>
              <a:rPr lang="en-US" dirty="0"/>
              <a:t> by 11:59 pm</a:t>
            </a:r>
          </a:p>
          <a:p>
            <a:pPr lvl="2"/>
            <a:r>
              <a:rPr lang="en-US" dirty="0"/>
              <a:t>Triple check your record!</a:t>
            </a:r>
          </a:p>
          <a:p>
            <a:pPr marL="628650" lvl="2">
              <a:spcBef>
                <a:spcPts val="750"/>
              </a:spcBef>
            </a:pPr>
            <a:r>
              <a:rPr lang="en-US" sz="2400" dirty="0"/>
              <a:t>Instructions can be found on the NCHSAA website</a:t>
            </a:r>
          </a:p>
        </p:txBody>
      </p:sp>
    </p:spTree>
    <p:extLst>
      <p:ext uri="{BB962C8B-B14F-4D97-AF65-F5344CB8AC3E}">
        <p14:creationId xmlns:p14="http://schemas.microsoft.com/office/powerpoint/2010/main" val="36415283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algn="ctr">
              <a:defRPr/>
            </a:pPr>
            <a:r>
              <a:rPr lang="en-US" b="1" dirty="0"/>
              <a:t>Important Information</a:t>
            </a:r>
            <a:endParaRPr lang="en-US" b="1" dirty="0">
              <a:latin typeface="+mn-lt"/>
            </a:endParaRPr>
          </a:p>
        </p:txBody>
      </p:sp>
      <p:sp>
        <p:nvSpPr>
          <p:cNvPr id="3" name="Content Placeholder 2"/>
          <p:cNvSpPr>
            <a:spLocks noGrp="1"/>
          </p:cNvSpPr>
          <p:nvPr>
            <p:ph idx="1"/>
          </p:nvPr>
        </p:nvSpPr>
        <p:spPr>
          <a:xfrm>
            <a:off x="795130" y="1987826"/>
            <a:ext cx="7720219" cy="4147931"/>
          </a:xfrm>
        </p:spPr>
        <p:txBody>
          <a:bodyPr rtlCol="0">
            <a:normAutofit/>
          </a:bodyPr>
          <a:lstStyle/>
          <a:p>
            <a:pPr marL="0" indent="0">
              <a:buNone/>
              <a:defRPr/>
            </a:pPr>
            <a:r>
              <a:rPr lang="en-US" b="1" dirty="0">
                <a:ea typeface="+mn-ea"/>
                <a:cs typeface="+mn-cs"/>
              </a:rPr>
              <a:t>Sportsmanship</a:t>
            </a:r>
          </a:p>
          <a:p>
            <a:pPr>
              <a:defRPr/>
            </a:pPr>
            <a:r>
              <a:rPr lang="en-US" sz="2400" dirty="0">
                <a:ea typeface="+mn-ea"/>
                <a:cs typeface="+mn-cs"/>
              </a:rPr>
              <a:t>The quality of responsible behavior characterized by a spirit of generosity and a genuine concern for opponents, officials and teammates.</a:t>
            </a:r>
          </a:p>
          <a:p>
            <a:pPr lvl="1">
              <a:defRPr/>
            </a:pPr>
            <a:r>
              <a:rPr lang="en-US" sz="2000" dirty="0">
                <a:ea typeface="+mn-ea"/>
                <a:cs typeface="+mn-cs"/>
              </a:rPr>
              <a:t>Wholesome athletic environment</a:t>
            </a:r>
          </a:p>
          <a:p>
            <a:pPr lvl="1">
              <a:defRPr/>
            </a:pPr>
            <a:r>
              <a:rPr lang="en-US" sz="2000" dirty="0">
                <a:ea typeface="+mn-ea"/>
                <a:cs typeface="+mn-cs"/>
              </a:rPr>
              <a:t>Good Sportsmanship &gt; Victory</a:t>
            </a:r>
          </a:p>
          <a:p>
            <a:pPr lvl="1">
              <a:defRPr/>
            </a:pPr>
            <a:r>
              <a:rPr lang="en-US" sz="2000" dirty="0">
                <a:ea typeface="+mn-ea"/>
                <a:cs typeface="+mn-cs"/>
              </a:rPr>
              <a:t>Modest in victory, gracious in defeat</a:t>
            </a:r>
          </a:p>
          <a:p>
            <a:pPr lvl="1">
              <a:defRPr/>
            </a:pPr>
            <a:r>
              <a:rPr lang="en-US" sz="2000" dirty="0">
                <a:ea typeface="+mn-ea"/>
                <a:cs typeface="+mn-cs"/>
              </a:rPr>
              <a:t>Respecting judgment and integrity of game officials</a:t>
            </a:r>
          </a:p>
          <a:p>
            <a:pPr lvl="1">
              <a:defRPr/>
            </a:pPr>
            <a:r>
              <a:rPr lang="en-US" sz="2000" dirty="0">
                <a:ea typeface="+mn-ea"/>
                <a:cs typeface="+mn-cs"/>
              </a:rPr>
              <a:t>Role modeling good behavior</a:t>
            </a:r>
            <a:r>
              <a:rPr lang="en-US" dirty="0">
                <a:ea typeface="+mn-ea"/>
                <a:cs typeface="+mn-cs"/>
              </a:rPr>
              <a:t>	</a:t>
            </a:r>
          </a:p>
        </p:txBody>
      </p:sp>
    </p:spTree>
    <p:extLst>
      <p:ext uri="{BB962C8B-B14F-4D97-AF65-F5344CB8AC3E}">
        <p14:creationId xmlns:p14="http://schemas.microsoft.com/office/powerpoint/2010/main" val="34943765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algn="ctr">
              <a:defRPr/>
            </a:pPr>
            <a:r>
              <a:rPr lang="en-US" b="1" dirty="0"/>
              <a:t>Important Information</a:t>
            </a:r>
            <a:endParaRPr lang="en-US" b="1" dirty="0">
              <a:latin typeface="+mn-lt"/>
            </a:endParaRPr>
          </a:p>
        </p:txBody>
      </p:sp>
      <p:sp>
        <p:nvSpPr>
          <p:cNvPr id="3" name="Content Placeholder 2"/>
          <p:cNvSpPr>
            <a:spLocks noGrp="1"/>
          </p:cNvSpPr>
          <p:nvPr>
            <p:ph idx="1"/>
          </p:nvPr>
        </p:nvSpPr>
        <p:spPr/>
        <p:txBody>
          <a:bodyPr rtlCol="0">
            <a:normAutofit/>
          </a:bodyPr>
          <a:lstStyle/>
          <a:p>
            <a:pPr marL="0" indent="0">
              <a:buNone/>
              <a:defRPr/>
            </a:pPr>
            <a:r>
              <a:rPr lang="en-US" b="1" dirty="0"/>
              <a:t>Ejection Policy</a:t>
            </a:r>
          </a:p>
          <a:p>
            <a:pPr lvl="1">
              <a:defRPr/>
            </a:pPr>
            <a:r>
              <a:rPr lang="en-US" dirty="0">
                <a:ea typeface="+mn-ea"/>
                <a:cs typeface="+mn-cs"/>
              </a:rPr>
              <a:t>Fighting</a:t>
            </a:r>
          </a:p>
          <a:p>
            <a:pPr lvl="1">
              <a:defRPr/>
            </a:pPr>
            <a:r>
              <a:rPr lang="en-US" dirty="0">
                <a:ea typeface="+mn-ea"/>
                <a:cs typeface="+mn-cs"/>
              </a:rPr>
              <a:t>Leaving the bench area</a:t>
            </a:r>
          </a:p>
          <a:p>
            <a:pPr lvl="1">
              <a:defRPr/>
            </a:pPr>
            <a:r>
              <a:rPr lang="en-US" dirty="0">
                <a:ea typeface="+mn-ea"/>
                <a:cs typeface="+mn-cs"/>
              </a:rPr>
              <a:t>Flagrant contact</a:t>
            </a:r>
          </a:p>
          <a:p>
            <a:pPr lvl="1">
              <a:defRPr/>
            </a:pPr>
            <a:r>
              <a:rPr lang="en-US" dirty="0">
                <a:ea typeface="+mn-ea"/>
                <a:cs typeface="+mn-cs"/>
              </a:rPr>
              <a:t>Biting</a:t>
            </a:r>
          </a:p>
          <a:p>
            <a:pPr lvl="1">
              <a:defRPr/>
            </a:pPr>
            <a:r>
              <a:rPr lang="en-US" dirty="0">
                <a:ea typeface="+mn-ea"/>
                <a:cs typeface="+mn-cs"/>
              </a:rPr>
              <a:t>Taunting, baiting or spitting toward an opponent or official</a:t>
            </a:r>
          </a:p>
          <a:p>
            <a:pPr lvl="1">
              <a:defRPr/>
            </a:pPr>
            <a:r>
              <a:rPr lang="en-US" dirty="0">
                <a:ea typeface="+mn-ea"/>
                <a:cs typeface="+mn-cs"/>
              </a:rPr>
              <a:t>Profanity</a:t>
            </a:r>
            <a:endParaRPr lang="en-US" dirty="0"/>
          </a:p>
          <a:p>
            <a:pPr lvl="1">
              <a:defRPr/>
            </a:pPr>
            <a:r>
              <a:rPr lang="en-US" dirty="0">
                <a:ea typeface="+mn-ea"/>
                <a:cs typeface="+mn-cs"/>
              </a:rPr>
              <a:t>Obscene gestures</a:t>
            </a:r>
          </a:p>
          <a:p>
            <a:pPr lvl="1">
              <a:defRPr/>
            </a:pPr>
            <a:r>
              <a:rPr lang="en-US" dirty="0">
                <a:ea typeface="+mn-ea"/>
                <a:cs typeface="+mn-cs"/>
              </a:rPr>
              <a:t>Disrespectfully addressing an official</a:t>
            </a:r>
          </a:p>
        </p:txBody>
      </p:sp>
    </p:spTree>
    <p:extLst>
      <p:ext uri="{BB962C8B-B14F-4D97-AF65-F5344CB8AC3E}">
        <p14:creationId xmlns:p14="http://schemas.microsoft.com/office/powerpoint/2010/main" val="2519656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p:nvPr>
        </p:nvSpPr>
        <p:spPr/>
        <p:txBody>
          <a:bodyPr/>
          <a:lstStyle/>
          <a:p>
            <a:pPr algn="ctr"/>
            <a:r>
              <a:rPr lang="en-US" b="1" dirty="0"/>
              <a:t>Important Information</a:t>
            </a:r>
            <a:endParaRPr lang="en-US" b="1" dirty="0">
              <a:latin typeface="+mn-lt"/>
            </a:endParaRPr>
          </a:p>
        </p:txBody>
      </p:sp>
      <p:sp>
        <p:nvSpPr>
          <p:cNvPr id="14338" name="Content Placeholder 1"/>
          <p:cNvSpPr>
            <a:spLocks noGrp="1"/>
          </p:cNvSpPr>
          <p:nvPr>
            <p:ph idx="1"/>
          </p:nvPr>
        </p:nvSpPr>
        <p:spPr/>
        <p:txBody>
          <a:bodyPr>
            <a:normAutofit/>
          </a:bodyPr>
          <a:lstStyle/>
          <a:p>
            <a:pPr marL="0" indent="0">
              <a:buNone/>
              <a:defRPr/>
            </a:pPr>
            <a:r>
              <a:rPr lang="en-US" b="1" dirty="0"/>
              <a:t>Ejection Follow-Up</a:t>
            </a:r>
          </a:p>
          <a:p>
            <a:pPr lvl="1">
              <a:defRPr/>
            </a:pPr>
            <a:r>
              <a:rPr lang="en-US" altLang="en-US" dirty="0">
                <a:latin typeface="+mj-lt"/>
                <a:ea typeface="+mn-ea"/>
              </a:rPr>
              <a:t>Teaching &amp; Modeling Behavior Course</a:t>
            </a:r>
          </a:p>
          <a:p>
            <a:pPr lvl="2">
              <a:defRPr/>
            </a:pPr>
            <a:r>
              <a:rPr lang="en-US" altLang="en-US" dirty="0">
                <a:latin typeface="+mj-lt"/>
              </a:rPr>
              <a:t>Required for any coach ejected during a contest</a:t>
            </a:r>
          </a:p>
          <a:p>
            <a:pPr lvl="2">
              <a:defRPr/>
            </a:pPr>
            <a:r>
              <a:rPr lang="en-US" altLang="en-US" dirty="0">
                <a:latin typeface="+mj-lt"/>
              </a:rPr>
              <a:t>Required for any coach who has player (s) ejected for fighting</a:t>
            </a:r>
          </a:p>
          <a:p>
            <a:pPr lvl="2">
              <a:defRPr/>
            </a:pPr>
            <a:endParaRPr lang="en-US" altLang="en-US" sz="2400" dirty="0">
              <a:latin typeface="+mj-lt"/>
            </a:endParaRPr>
          </a:p>
          <a:p>
            <a:pPr lvl="1">
              <a:defRPr/>
            </a:pPr>
            <a:r>
              <a:rPr lang="en-US" altLang="en-US" dirty="0">
                <a:latin typeface="+mj-lt"/>
              </a:rPr>
              <a:t>NFHS Sportsmanship Course</a:t>
            </a:r>
          </a:p>
          <a:p>
            <a:pPr lvl="2">
              <a:defRPr/>
            </a:pPr>
            <a:r>
              <a:rPr lang="en-US" altLang="en-US" dirty="0">
                <a:latin typeface="+mj-lt"/>
              </a:rPr>
              <a:t>For any ejected/disqualified player</a:t>
            </a:r>
          </a:p>
          <a:p>
            <a:pPr lvl="2">
              <a:defRPr/>
            </a:pPr>
            <a:r>
              <a:rPr lang="en-US" altLang="en-US" dirty="0">
                <a:latin typeface="+mj-lt"/>
              </a:rPr>
              <a:t>Free, on-line course (</a:t>
            </a:r>
            <a:r>
              <a:rPr lang="en-US" altLang="en-US" dirty="0" err="1">
                <a:latin typeface="+mj-lt"/>
              </a:rPr>
              <a:t>nfhslearn.com</a:t>
            </a:r>
            <a:r>
              <a:rPr lang="en-US" altLang="en-US" dirty="0">
                <a:latin typeface="+mj-lt"/>
              </a:rPr>
              <a:t>)</a:t>
            </a:r>
          </a:p>
          <a:p>
            <a:pPr lvl="1">
              <a:defRPr/>
            </a:pPr>
            <a:endParaRPr lang="en-US" altLang="en-US" dirty="0">
              <a:latin typeface="+mj-lt"/>
              <a:ea typeface="+mn-ea"/>
            </a:endParaRPr>
          </a:p>
        </p:txBody>
      </p:sp>
    </p:spTree>
    <p:extLst>
      <p:ext uri="{BB962C8B-B14F-4D97-AF65-F5344CB8AC3E}">
        <p14:creationId xmlns:p14="http://schemas.microsoft.com/office/powerpoint/2010/main" val="22233316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lgn="ctr">
              <a:defRPr/>
            </a:pPr>
            <a:r>
              <a:rPr lang="en-US" b="1" dirty="0"/>
              <a:t>Eligibility and Compliance</a:t>
            </a:r>
            <a:endParaRPr lang="en-US" dirty="0">
              <a:ea typeface="+mj-ea"/>
            </a:endParaRPr>
          </a:p>
        </p:txBody>
      </p:sp>
      <p:sp>
        <p:nvSpPr>
          <p:cNvPr id="4098" name="Content Placeholder 1"/>
          <p:cNvSpPr>
            <a:spLocks noGrp="1"/>
          </p:cNvSpPr>
          <p:nvPr>
            <p:ph idx="1"/>
          </p:nvPr>
        </p:nvSpPr>
        <p:spPr/>
        <p:txBody>
          <a:bodyPr/>
          <a:lstStyle/>
          <a:p>
            <a:pPr marL="52388" indent="0">
              <a:buNone/>
              <a:defRPr/>
            </a:pPr>
            <a:r>
              <a:rPr lang="en-US" b="1" dirty="0"/>
              <a:t>Eligibility Video</a:t>
            </a:r>
          </a:p>
          <a:p>
            <a:pPr marL="509588" indent="-457200">
              <a:defRPr/>
            </a:pPr>
            <a:r>
              <a:rPr lang="en-US" sz="2400" dirty="0"/>
              <a:t>Required viewing for all coaches</a:t>
            </a:r>
          </a:p>
          <a:p>
            <a:pPr marL="509588" indent="-457200">
              <a:defRPr/>
            </a:pPr>
            <a:endParaRPr lang="en-US" sz="2400" dirty="0"/>
          </a:p>
          <a:p>
            <a:pPr marL="509588" indent="-457200">
              <a:defRPr/>
            </a:pPr>
            <a:r>
              <a:rPr lang="en-US" sz="2400" dirty="0"/>
              <a:t>Should be done with the athletic director</a:t>
            </a:r>
          </a:p>
          <a:p>
            <a:pPr marL="509588" indent="-457200">
              <a:defRPr/>
            </a:pPr>
            <a:endParaRPr lang="en-US" sz="2400" dirty="0"/>
          </a:p>
          <a:p>
            <a:pPr marL="509588" indent="-457200">
              <a:defRPr/>
            </a:pPr>
            <a:r>
              <a:rPr lang="en-US" sz="2400" dirty="0"/>
              <a:t>Includes opportunities to discuss concussions/sudden cardiac arrests/sickle cell, etc.</a:t>
            </a:r>
          </a:p>
          <a:p>
            <a:pPr marL="397764" indent="-39776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13952651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p:txBody>
          <a:bodyPr>
            <a:normAutofit/>
          </a:bodyPr>
          <a:lstStyle/>
          <a:p>
            <a:pPr marL="0" indent="0">
              <a:buNone/>
              <a:defRPr/>
            </a:pPr>
            <a:r>
              <a:rPr lang="en-US" b="1" dirty="0"/>
              <a:t>Preseason Meeting</a:t>
            </a:r>
          </a:p>
          <a:p>
            <a:pPr>
              <a:defRPr/>
            </a:pPr>
            <a:r>
              <a:rPr lang="en-US" sz="2400" dirty="0"/>
              <a:t>Required attendance by all parents</a:t>
            </a:r>
          </a:p>
          <a:p>
            <a:pPr>
              <a:defRPr/>
            </a:pPr>
            <a:endParaRPr lang="en-US" sz="2400" dirty="0"/>
          </a:p>
          <a:p>
            <a:pPr>
              <a:defRPr/>
            </a:pPr>
            <a:r>
              <a:rPr lang="en-US" sz="2400" dirty="0"/>
              <a:t>Time to share rules, regulations, expectations, philosophy etc.</a:t>
            </a:r>
          </a:p>
          <a:p>
            <a:pPr>
              <a:defRPr/>
            </a:pPr>
            <a:endParaRPr lang="en-US" sz="2400" dirty="0"/>
          </a:p>
          <a:p>
            <a:pPr>
              <a:defRPr/>
            </a:pPr>
            <a:r>
              <a:rPr lang="en-US" sz="2400" dirty="0"/>
              <a:t>Time to get all required signatures--pledges, Gfeller-Waller information, etc.</a:t>
            </a:r>
          </a:p>
          <a:p>
            <a:pPr>
              <a:defRPr/>
            </a:pPr>
            <a:endParaRPr lang="en-US" sz="2400" dirty="0"/>
          </a:p>
          <a:p>
            <a:pPr>
              <a:defRPr/>
            </a:pPr>
            <a:r>
              <a:rPr lang="en-US" sz="2400" dirty="0"/>
              <a:t>Eligibility and Authorization</a:t>
            </a:r>
          </a:p>
        </p:txBody>
      </p:sp>
      <p:sp>
        <p:nvSpPr>
          <p:cNvPr id="4" name="Title 2">
            <a:extLst>
              <a:ext uri="{FF2B5EF4-FFF2-40B4-BE49-F238E27FC236}">
                <a16:creationId xmlns:a16="http://schemas.microsoft.com/office/drawing/2014/main" id="{CA227FFB-F24E-7D4A-AEC9-FFF9B620512C}"/>
              </a:ext>
            </a:extLst>
          </p:cNvPr>
          <p:cNvSpPr txBox="1">
            <a:spLocks/>
          </p:cNvSpPr>
          <p:nvPr/>
        </p:nvSpPr>
        <p:spPr>
          <a:xfrm>
            <a:off x="628650" y="372763"/>
            <a:ext cx="7886700" cy="12847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Eligibility and Compliance</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8703230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Coaches Education</a:t>
            </a:r>
          </a:p>
          <a:p>
            <a:pPr>
              <a:defRPr/>
            </a:pPr>
            <a:r>
              <a:rPr lang="en-US" sz="2400" dirty="0"/>
              <a:t>NFHS </a:t>
            </a:r>
            <a:r>
              <a:rPr lang="en-US" sz="2400" u="sng" dirty="0"/>
              <a:t>Fundamentals of Coaching</a:t>
            </a:r>
            <a:r>
              <a:rPr lang="en-US" sz="2400" dirty="0"/>
              <a:t> Course </a:t>
            </a:r>
          </a:p>
          <a:p>
            <a:pPr lvl="1">
              <a:defRPr/>
            </a:pPr>
            <a:r>
              <a:rPr lang="en-US" sz="2000" b="1" u="sng" dirty="0"/>
              <a:t>All</a:t>
            </a:r>
            <a:r>
              <a:rPr lang="en-US" sz="2000" dirty="0"/>
              <a:t> coaches must have satisfied the requirement prior to first contest.</a:t>
            </a:r>
          </a:p>
          <a:p>
            <a:pPr lvl="1">
              <a:defRPr/>
            </a:pPr>
            <a:endParaRPr lang="en-US" sz="2000" dirty="0"/>
          </a:p>
          <a:p>
            <a:pPr lvl="1">
              <a:defRPr/>
            </a:pPr>
            <a:r>
              <a:rPr lang="en-US" sz="2000" dirty="0"/>
              <a:t>Complete prior to first contest; subject to a $500 fine; continuing to coach without completion = another $500.</a:t>
            </a:r>
          </a:p>
          <a:p>
            <a:pPr marL="342900" lvl="1" indent="0">
              <a:buNone/>
              <a:defRPr/>
            </a:pPr>
            <a:endParaRPr lang="en-US" b="1" dirty="0">
              <a:latin typeface="Calibri" charset="0"/>
            </a:endParaRPr>
          </a:p>
          <a:p>
            <a:pPr marL="822960" lvl="1" indent="-411480">
              <a:defRPr/>
            </a:pPr>
            <a:endParaRPr lang="en-US" sz="1500" b="1" dirty="0">
              <a:latin typeface="Calibri" charset="0"/>
            </a:endParaRPr>
          </a:p>
          <a:p>
            <a:pPr marL="397764" indent="-397764">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pPr algn="ctr"/>
            <a:r>
              <a:rPr lang="en-US" b="1" dirty="0"/>
              <a:t>Eligibility and Compliance</a:t>
            </a:r>
            <a:endParaRPr lang="en-US" b="1" dirty="0">
              <a:latin typeface="+mn-lt"/>
            </a:endParaRPr>
          </a:p>
        </p:txBody>
      </p:sp>
    </p:spTree>
    <p:extLst>
      <p:ext uri="{BB962C8B-B14F-4D97-AF65-F5344CB8AC3E}">
        <p14:creationId xmlns:p14="http://schemas.microsoft.com/office/powerpoint/2010/main" val="34548240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Coaches Education</a:t>
            </a:r>
          </a:p>
          <a:p>
            <a:pPr>
              <a:defRPr/>
            </a:pPr>
            <a:r>
              <a:rPr lang="en-US" sz="2400" dirty="0"/>
              <a:t>Concussion Management Certification</a:t>
            </a:r>
          </a:p>
          <a:p>
            <a:pPr lvl="1">
              <a:defRPr/>
            </a:pPr>
            <a:r>
              <a:rPr lang="en-US" sz="2000" dirty="0"/>
              <a:t>The </a:t>
            </a:r>
            <a:r>
              <a:rPr lang="en-US" sz="2000" b="1" dirty="0"/>
              <a:t>NFHS </a:t>
            </a:r>
            <a:r>
              <a:rPr lang="en-US" sz="2000" b="1" u="sng" dirty="0"/>
              <a:t>Concussion in Sports </a:t>
            </a:r>
            <a:r>
              <a:rPr lang="en-US" sz="2000" b="1" dirty="0"/>
              <a:t>Course </a:t>
            </a:r>
            <a:r>
              <a:rPr lang="en-US" sz="2000" dirty="0"/>
              <a:t>(free on-line course) or an equivalent course must be completed annually (</a:t>
            </a:r>
            <a:r>
              <a:rPr lang="en-US" sz="2000" i="1" dirty="0"/>
              <a:t>after June 1, 2018 and before the first date of practice</a:t>
            </a:r>
            <a:r>
              <a:rPr lang="en-US" sz="2000" dirty="0"/>
              <a:t>) by all coaches.</a:t>
            </a:r>
          </a:p>
          <a:p>
            <a:pPr lvl="1">
              <a:defRPr/>
            </a:pPr>
            <a:endParaRPr lang="en-US" sz="2000" b="1" dirty="0"/>
          </a:p>
          <a:p>
            <a:pPr lvl="1">
              <a:defRPr/>
            </a:pPr>
            <a:r>
              <a:rPr lang="en-US" sz="2000" b="1" dirty="0"/>
              <a:t>Prior to the first date of practice for that sport</a:t>
            </a:r>
            <a:r>
              <a:rPr lang="en-US" sz="2000" dirty="0"/>
              <a:t>; subsequently, the certificate of completion must be on file at the individual school; subject to $500 fine.</a:t>
            </a:r>
          </a:p>
        </p:txBody>
      </p:sp>
    </p:spTree>
    <p:extLst>
      <p:ext uri="{BB962C8B-B14F-4D97-AF65-F5344CB8AC3E}">
        <p14:creationId xmlns:p14="http://schemas.microsoft.com/office/powerpoint/2010/main" val="39439344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Coaches’ Education</a:t>
            </a:r>
          </a:p>
          <a:p>
            <a:r>
              <a:rPr lang="en-US" sz="2400" dirty="0"/>
              <a:t>CPR/AED Certification</a:t>
            </a:r>
          </a:p>
          <a:p>
            <a:pPr lvl="1"/>
            <a:r>
              <a:rPr lang="en-US" sz="2000" dirty="0"/>
              <a:t>All head and paid coaches must be CPR/AED certified</a:t>
            </a:r>
          </a:p>
          <a:p>
            <a:endParaRPr lang="en-US" b="1" dirty="0"/>
          </a:p>
          <a:p>
            <a:r>
              <a:rPr lang="en-US" sz="2400" dirty="0"/>
              <a:t>NFHS Sudden Cardiac Arrest Course</a:t>
            </a:r>
          </a:p>
          <a:p>
            <a:pPr lvl="1"/>
            <a:r>
              <a:rPr lang="en-US" sz="2000" dirty="0"/>
              <a:t>All non-paid coaches are required to complete the NFHS </a:t>
            </a:r>
            <a:r>
              <a:rPr lang="en-US" sz="2000" u="sng" dirty="0"/>
              <a:t>Sudden Cardiac Arrest </a:t>
            </a:r>
            <a:r>
              <a:rPr lang="en-US" sz="2000" dirty="0"/>
              <a:t>Course annually (</a:t>
            </a:r>
            <a:r>
              <a:rPr lang="en-US" sz="2000" i="1" dirty="0"/>
              <a:t>after June 1, 2018 and before the first date of practice</a:t>
            </a:r>
            <a:r>
              <a:rPr lang="en-US" sz="2000" dirty="0"/>
              <a:t>).  </a:t>
            </a:r>
          </a:p>
          <a:p>
            <a:pPr marL="342900" lvl="1" indent="0">
              <a:buNone/>
            </a:pPr>
            <a:endParaRPr lang="en-US" dirty="0"/>
          </a:p>
        </p:txBody>
      </p:sp>
    </p:spTree>
    <p:extLst>
      <p:ext uri="{BB962C8B-B14F-4D97-AF65-F5344CB8AC3E}">
        <p14:creationId xmlns:p14="http://schemas.microsoft.com/office/powerpoint/2010/main" val="26441586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defRPr/>
            </a:pPr>
            <a:r>
              <a:rPr lang="en-US" b="1" dirty="0"/>
              <a:t>Eligibility and Compliance</a:t>
            </a:r>
            <a:endParaRPr lang="en-US" b="1" dirty="0">
              <a:latin typeface="+mn-lt"/>
            </a:endParaRPr>
          </a:p>
        </p:txBody>
      </p:sp>
      <p:sp>
        <p:nvSpPr>
          <p:cNvPr id="2" name="Content Placeholder 1"/>
          <p:cNvSpPr>
            <a:spLocks noGrp="1"/>
          </p:cNvSpPr>
          <p:nvPr>
            <p:ph idx="1"/>
          </p:nvPr>
        </p:nvSpPr>
        <p:spPr>
          <a:xfrm>
            <a:off x="628651" y="1829524"/>
            <a:ext cx="7886699" cy="4505015"/>
          </a:xfrm>
        </p:spPr>
        <p:txBody>
          <a:bodyPr>
            <a:noAutofit/>
          </a:bodyPr>
          <a:lstStyle/>
          <a:p>
            <a:pPr marL="0" indent="0">
              <a:lnSpc>
                <a:spcPct val="110000"/>
              </a:lnSpc>
              <a:buNone/>
              <a:defRPr/>
            </a:pPr>
            <a:r>
              <a:rPr lang="en-US" b="1" dirty="0" err="1"/>
              <a:t>Gfeller</a:t>
            </a:r>
            <a:r>
              <a:rPr lang="en-US" b="1" dirty="0"/>
              <a:t>-Waller Concussion Law</a:t>
            </a:r>
          </a:p>
          <a:p>
            <a:pPr>
              <a:lnSpc>
                <a:spcPct val="110000"/>
              </a:lnSpc>
              <a:defRPr/>
            </a:pPr>
            <a:r>
              <a:rPr lang="en-US" sz="2400" dirty="0"/>
              <a:t>Requirements</a:t>
            </a:r>
          </a:p>
          <a:p>
            <a:pPr lvl="1">
              <a:lnSpc>
                <a:spcPct val="110000"/>
              </a:lnSpc>
              <a:defRPr/>
            </a:pPr>
            <a:r>
              <a:rPr lang="en-US" sz="2000" u="sng" dirty="0"/>
              <a:t>Concussion signs and symptoms</a:t>
            </a:r>
          </a:p>
          <a:p>
            <a:pPr lvl="2">
              <a:lnSpc>
                <a:spcPct val="110000"/>
              </a:lnSpc>
              <a:defRPr/>
            </a:pPr>
            <a:r>
              <a:rPr lang="en-US" sz="1600" dirty="0"/>
              <a:t>Given prior to participation</a:t>
            </a:r>
          </a:p>
          <a:p>
            <a:pPr lvl="1">
              <a:lnSpc>
                <a:spcPct val="110000"/>
              </a:lnSpc>
              <a:defRPr/>
            </a:pPr>
            <a:r>
              <a:rPr lang="en-US" sz="2000" u="sng" dirty="0"/>
              <a:t>Parents/athletes sign indicating </a:t>
            </a:r>
            <a:r>
              <a:rPr lang="ja-JP" altLang="en-US" sz="2000" u="sng"/>
              <a:t>“</a:t>
            </a:r>
            <a:r>
              <a:rPr lang="en-US" sz="2000" u="sng" dirty="0"/>
              <a:t>receipt of</a:t>
            </a:r>
            <a:r>
              <a:rPr lang="ja-JP" altLang="en-US" sz="2000" u="sng"/>
              <a:t>”</a:t>
            </a:r>
            <a:r>
              <a:rPr lang="en-US" altLang="ja-JP" sz="2000" u="sng" dirty="0"/>
              <a:t> </a:t>
            </a:r>
            <a:r>
              <a:rPr lang="en-US" sz="2000" u="sng" dirty="0"/>
              <a:t>Return to Play (RTP) form signed by a physician licensed to practice medicine</a:t>
            </a:r>
          </a:p>
          <a:p>
            <a:pPr lvl="1">
              <a:lnSpc>
                <a:spcPct val="110000"/>
              </a:lnSpc>
              <a:defRPr/>
            </a:pPr>
            <a:r>
              <a:rPr lang="en-US" sz="2000" u="sng" dirty="0"/>
              <a:t>An up-to-date Emergency Action Plan (EAP)</a:t>
            </a:r>
          </a:p>
          <a:p>
            <a:pPr lvl="2">
              <a:lnSpc>
                <a:spcPct val="110000"/>
              </a:lnSpc>
              <a:defRPr/>
            </a:pPr>
            <a:r>
              <a:rPr lang="en-US" sz="1600" dirty="0"/>
              <a:t>Must be on-file, posted and updated annually</a:t>
            </a:r>
          </a:p>
          <a:p>
            <a:pPr lvl="1">
              <a:lnSpc>
                <a:spcPct val="110000"/>
              </a:lnSpc>
              <a:defRPr/>
            </a:pPr>
            <a:r>
              <a:rPr lang="en-US" sz="2000" b="1" dirty="0"/>
              <a:t>“When in doubt, sit them out”</a:t>
            </a:r>
          </a:p>
        </p:txBody>
      </p:sp>
    </p:spTree>
    <p:extLst>
      <p:ext uri="{BB962C8B-B14F-4D97-AF65-F5344CB8AC3E}">
        <p14:creationId xmlns:p14="http://schemas.microsoft.com/office/powerpoint/2010/main" val="13075148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pPr algn="ctr"/>
            <a:r>
              <a:rPr lang="en-US" b="1" dirty="0"/>
              <a:t>Eligibility and Compliance</a:t>
            </a:r>
            <a:endParaRPr lang="en-US" b="1" dirty="0">
              <a:latin typeface="+mn-lt"/>
            </a:endParaRPr>
          </a:p>
        </p:txBody>
      </p:sp>
      <p:sp>
        <p:nvSpPr>
          <p:cNvPr id="12290" name="Content Placeholder 1"/>
          <p:cNvSpPr>
            <a:spLocks noGrp="1"/>
          </p:cNvSpPr>
          <p:nvPr>
            <p:ph idx="1"/>
          </p:nvPr>
        </p:nvSpPr>
        <p:spPr/>
        <p:txBody>
          <a:bodyPr>
            <a:normAutofit/>
          </a:bodyPr>
          <a:lstStyle/>
          <a:p>
            <a:pPr marL="0" indent="-150161">
              <a:buNone/>
              <a:defRPr/>
            </a:pPr>
            <a:r>
              <a:rPr lang="en-US" b="1" dirty="0"/>
              <a:t>Coaches Education</a:t>
            </a:r>
          </a:p>
          <a:p>
            <a:pPr marL="192739" indent="-342900">
              <a:defRPr/>
            </a:pPr>
            <a:r>
              <a:rPr lang="en-US" sz="2400" dirty="0"/>
              <a:t>Accredited Interscholastic Coach (AIC) (6</a:t>
            </a:r>
            <a:r>
              <a:rPr lang="en-US" sz="2400" baseline="30000" dirty="0"/>
              <a:t>th</a:t>
            </a:r>
            <a:r>
              <a:rPr lang="en-US" sz="2400" dirty="0"/>
              <a:t> Nationally)</a:t>
            </a:r>
          </a:p>
          <a:p>
            <a:pPr lvl="1">
              <a:defRPr/>
            </a:pPr>
            <a:r>
              <a:rPr lang="en-US" sz="2000" dirty="0"/>
              <a:t>Requires completion of 4 courses:</a:t>
            </a:r>
          </a:p>
          <a:p>
            <a:pPr lvl="2">
              <a:defRPr/>
            </a:pPr>
            <a:r>
              <a:rPr lang="en-US" sz="1600" dirty="0"/>
              <a:t>Fundamentals of Coaching</a:t>
            </a:r>
          </a:p>
          <a:p>
            <a:pPr lvl="2">
              <a:defRPr/>
            </a:pPr>
            <a:endParaRPr lang="en-US" sz="1600" dirty="0"/>
          </a:p>
          <a:p>
            <a:pPr lvl="2">
              <a:defRPr/>
            </a:pPr>
            <a:r>
              <a:rPr lang="en-US" sz="1600" dirty="0"/>
              <a:t>1</a:t>
            </a:r>
            <a:r>
              <a:rPr lang="en-US" sz="1600" baseline="30000" dirty="0"/>
              <a:t>st</a:t>
            </a:r>
            <a:r>
              <a:rPr lang="en-US" sz="1600" dirty="0"/>
              <a:t> Aid, Health &amp; Safety for Coaches</a:t>
            </a:r>
          </a:p>
          <a:p>
            <a:pPr lvl="2">
              <a:defRPr/>
            </a:pPr>
            <a:endParaRPr lang="en-US" sz="1600" dirty="0"/>
          </a:p>
          <a:p>
            <a:pPr lvl="2">
              <a:defRPr/>
            </a:pPr>
            <a:r>
              <a:rPr lang="en-US" sz="1600" dirty="0"/>
              <a:t>Sport Specific Course or Teaching Sports Skills</a:t>
            </a:r>
          </a:p>
          <a:p>
            <a:pPr lvl="2">
              <a:defRPr/>
            </a:pPr>
            <a:endParaRPr lang="en-US" sz="1600" dirty="0"/>
          </a:p>
          <a:p>
            <a:pPr lvl="2">
              <a:defRPr/>
            </a:pPr>
            <a:r>
              <a:rPr lang="en-US" sz="1600" dirty="0"/>
              <a:t>Concussion in Sports (Free)</a:t>
            </a:r>
          </a:p>
        </p:txBody>
      </p:sp>
    </p:spTree>
    <p:extLst>
      <p:ext uri="{BB962C8B-B14F-4D97-AF65-F5344CB8AC3E}">
        <p14:creationId xmlns:p14="http://schemas.microsoft.com/office/powerpoint/2010/main" val="12600642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2388" indent="0">
              <a:lnSpc>
                <a:spcPct val="120000"/>
              </a:lnSpc>
              <a:spcBef>
                <a:spcPts val="0"/>
              </a:spcBef>
              <a:buNone/>
              <a:defRPr/>
            </a:pPr>
            <a:r>
              <a:rPr lang="en-US" b="1" dirty="0"/>
              <a:t>Coaches Education</a:t>
            </a:r>
          </a:p>
          <a:p>
            <a:pPr marL="395288" indent="-342900">
              <a:lnSpc>
                <a:spcPct val="120000"/>
              </a:lnSpc>
              <a:spcBef>
                <a:spcPts val="0"/>
              </a:spcBef>
              <a:defRPr/>
            </a:pPr>
            <a:r>
              <a:rPr lang="en-US" sz="2400" dirty="0"/>
              <a:t>Certified Interscholastic Coach (CIC) (3</a:t>
            </a:r>
            <a:r>
              <a:rPr lang="en-US" sz="2400" baseline="30000" dirty="0"/>
              <a:t>rd</a:t>
            </a:r>
            <a:r>
              <a:rPr lang="en-US" sz="2400" dirty="0"/>
              <a:t> Nationally)</a:t>
            </a:r>
          </a:p>
          <a:p>
            <a:pPr marL="852488" lvl="1" indent="-342900">
              <a:lnSpc>
                <a:spcPct val="120000"/>
              </a:lnSpc>
              <a:spcBef>
                <a:spcPts val="0"/>
              </a:spcBef>
              <a:defRPr/>
            </a:pPr>
            <a:r>
              <a:rPr lang="en-US" sz="2000" dirty="0"/>
              <a:t>Completion of AIC requirements </a:t>
            </a:r>
            <a:r>
              <a:rPr lang="en-US" sz="2000" u="sng" dirty="0"/>
              <a:t>PLUS:</a:t>
            </a:r>
          </a:p>
          <a:p>
            <a:pPr marL="1309688" lvl="2" indent="-342900">
              <a:lnSpc>
                <a:spcPct val="120000"/>
              </a:lnSpc>
              <a:spcBef>
                <a:spcPts val="0"/>
              </a:spcBef>
              <a:defRPr/>
            </a:pPr>
            <a:r>
              <a:rPr lang="en-US" sz="1600" dirty="0"/>
              <a:t>Teaching &amp; Modeling Behavior</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Engaging Effectively with Parents</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Sportsmanship</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Creating a Safe and Respectful Environment</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Strength &amp; Conditioning</a:t>
            </a:r>
          </a:p>
          <a:p>
            <a:pPr marL="1309688" lvl="2" indent="-342900">
              <a:lnSpc>
                <a:spcPct val="120000"/>
              </a:lnSpc>
              <a:spcBef>
                <a:spcPts val="0"/>
              </a:spcBef>
              <a:defRPr/>
            </a:pPr>
            <a:endParaRPr lang="en-US" sz="1600" dirty="0"/>
          </a:p>
          <a:p>
            <a:pPr marL="1309688" lvl="2" indent="-342900">
              <a:lnSpc>
                <a:spcPct val="120000"/>
              </a:lnSpc>
              <a:spcBef>
                <a:spcPts val="0"/>
              </a:spcBef>
              <a:defRPr/>
            </a:pPr>
            <a:r>
              <a:rPr lang="en-US" sz="1600" dirty="0"/>
              <a:t>2 additional courses (User Choice)</a:t>
            </a:r>
          </a:p>
          <a:p>
            <a:pPr lvl="3">
              <a:lnSpc>
                <a:spcPct val="120000"/>
              </a:lnSpc>
              <a:defRPr/>
            </a:pPr>
            <a:endParaRPr lang="en-US" sz="1950" dirty="0">
              <a:latin typeface="Calibri" charset="0"/>
            </a:endParaRPr>
          </a:p>
        </p:txBody>
      </p:sp>
      <p:sp>
        <p:nvSpPr>
          <p:cNvPr id="38914" name="Title 2"/>
          <p:cNvSpPr>
            <a:spLocks noGrp="1"/>
          </p:cNvSpPr>
          <p:nvPr>
            <p:ph type="title"/>
          </p:nvPr>
        </p:nvSpPr>
        <p:spPr/>
        <p:txBody>
          <a:bodyPr/>
          <a:lstStyle/>
          <a:p>
            <a:pPr algn="ctr"/>
            <a:r>
              <a:rPr lang="en-US" b="1" dirty="0"/>
              <a:t>Eligibility and Compliance</a:t>
            </a:r>
            <a:endParaRPr lang="en-US" b="1" dirty="0">
              <a:latin typeface="+mn-lt"/>
            </a:endParaRPr>
          </a:p>
        </p:txBody>
      </p:sp>
    </p:spTree>
    <p:extLst>
      <p:ext uri="{BB962C8B-B14F-4D97-AF65-F5344CB8AC3E}">
        <p14:creationId xmlns:p14="http://schemas.microsoft.com/office/powerpoint/2010/main" val="9224307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Thank You!</a:t>
            </a:r>
            <a:endParaRPr lang="en-US" b="1" dirty="0">
              <a:latin typeface="+mn-lt"/>
            </a:endParaRPr>
          </a:p>
        </p:txBody>
      </p:sp>
      <p:sp>
        <p:nvSpPr>
          <p:cNvPr id="3" name="Content Placeholder 2"/>
          <p:cNvSpPr>
            <a:spLocks noGrp="1"/>
          </p:cNvSpPr>
          <p:nvPr>
            <p:ph idx="1"/>
          </p:nvPr>
        </p:nvSpPr>
        <p:spPr/>
        <p:txBody>
          <a:bodyPr>
            <a:normAutofit/>
          </a:bodyPr>
          <a:lstStyle/>
          <a:p>
            <a:pPr lvl="0"/>
            <a:r>
              <a:rPr lang="en-US" sz="2400" dirty="0"/>
              <a:t>Get involved with student services</a:t>
            </a:r>
          </a:p>
          <a:p>
            <a:pPr lvl="0"/>
            <a:r>
              <a:rPr lang="en-US" sz="2400" dirty="0"/>
              <a:t>Visit the NCHSAA website often </a:t>
            </a:r>
          </a:p>
          <a:p>
            <a:pPr lvl="0"/>
            <a:r>
              <a:rPr lang="en-US" sz="2400" dirty="0"/>
              <a:t>Sign-in/pick-up your card as you leave today </a:t>
            </a:r>
          </a:p>
          <a:p>
            <a:pPr lvl="1"/>
            <a:r>
              <a:rPr lang="en-US" sz="2000" dirty="0"/>
              <a:t>Enter your code immediately to get credit for attendance</a:t>
            </a:r>
          </a:p>
          <a:p>
            <a:pPr lvl="2"/>
            <a:r>
              <a:rPr lang="en-US" sz="1600" dirty="0"/>
              <a:t>Mobile device or computer</a:t>
            </a:r>
          </a:p>
          <a:p>
            <a:pPr lvl="2"/>
            <a:r>
              <a:rPr lang="en-US" sz="1600" dirty="0"/>
              <a:t>All fields required except comments box</a:t>
            </a:r>
          </a:p>
          <a:p>
            <a:pPr lvl="2"/>
            <a:r>
              <a:rPr lang="en-US" sz="1600" dirty="0"/>
              <a:t>Use same email address that was used for NFHS Courses</a:t>
            </a:r>
          </a:p>
          <a:p>
            <a:pPr lvl="1"/>
            <a:r>
              <a:rPr lang="en-US" sz="2000" dirty="0"/>
              <a:t>Deadline for entry is August 13, 2018</a:t>
            </a:r>
          </a:p>
          <a:p>
            <a:pPr lvl="1"/>
            <a:r>
              <a:rPr lang="en-US" sz="2000" dirty="0"/>
              <a:t>Avoid $400 fine for your school </a:t>
            </a:r>
          </a:p>
          <a:p>
            <a:endParaRPr lang="en-US" dirty="0"/>
          </a:p>
        </p:txBody>
      </p:sp>
    </p:spTree>
    <p:extLst>
      <p:ext uri="{BB962C8B-B14F-4D97-AF65-F5344CB8AC3E}">
        <p14:creationId xmlns:p14="http://schemas.microsoft.com/office/powerpoint/2010/main" val="2771771403"/>
      </p:ext>
    </p:extLst>
  </p:cSld>
  <p:clrMapOvr>
    <a:masterClrMapping/>
  </p:clrMapOvr>
</p:sld>
</file>

<file path=ppt/theme/theme1.xml><?xml version="1.0" encoding="utf-8"?>
<a:theme xmlns:a="http://schemas.openxmlformats.org/drawingml/2006/main" name="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0_NFHS">
  <a:themeElements>
    <a:clrScheme name="NFH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FH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FH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FH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FH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FH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FH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FH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FH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FH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FH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FH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FH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FH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Custom 1">
      <a:dk1>
        <a:sysClr val="windowText" lastClr="000000"/>
      </a:dk1>
      <a:lt1>
        <a:sysClr val="window" lastClr="FFFFFF"/>
      </a:lt1>
      <a:dk2>
        <a:srgbClr val="775F55"/>
      </a:dk2>
      <a:lt2>
        <a:srgbClr val="EBDDC3"/>
      </a:lt2>
      <a:accent1>
        <a:srgbClr val="004080"/>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Coaches Clinic Template" id="{95C5BB77-DCBC-4A4A-BDD7-DA290283BDAB}" vid="{807035BC-3465-2D41-8120-FCB6397C55D7}"/>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NFHS Company PowerPoint_2016</Template>
  <TotalTime>2268</TotalTime>
  <Words>11798</Words>
  <Application>Microsoft Office PowerPoint</Application>
  <PresentationFormat>On-screen Show (4:3)</PresentationFormat>
  <Paragraphs>950</Paragraphs>
  <Slides>99</Slides>
  <Notes>58</Notes>
  <HiddenSlides>0</HiddenSlides>
  <MMClips>0</MMClips>
  <ScaleCrop>false</ScaleCrop>
  <HeadingPairs>
    <vt:vector size="6" baseType="variant">
      <vt:variant>
        <vt:lpstr>Fonts Used</vt:lpstr>
      </vt:variant>
      <vt:variant>
        <vt:i4>15</vt:i4>
      </vt:variant>
      <vt:variant>
        <vt:lpstr>Theme</vt:lpstr>
      </vt:variant>
      <vt:variant>
        <vt:i4>9</vt:i4>
      </vt:variant>
      <vt:variant>
        <vt:lpstr>Slide Titles</vt:lpstr>
      </vt:variant>
      <vt:variant>
        <vt:i4>99</vt:i4>
      </vt:variant>
    </vt:vector>
  </HeadingPairs>
  <TitlesOfParts>
    <vt:vector size="123" baseType="lpstr">
      <vt:lpstr>MS PGothic</vt:lpstr>
      <vt:lpstr>MS PGothic</vt:lpstr>
      <vt:lpstr>游ゴシック</vt:lpstr>
      <vt:lpstr>Arial</vt:lpstr>
      <vt:lpstr>Arial Black</vt:lpstr>
      <vt:lpstr>Calibri</vt:lpstr>
      <vt:lpstr>Calibri Light</vt:lpstr>
      <vt:lpstr>Century Gothic</vt:lpstr>
      <vt:lpstr>Courier New</vt:lpstr>
      <vt:lpstr>Frutiger LT Std 57 Cn</vt:lpstr>
      <vt:lpstr>Frutiger LT Std 87 ExtraBlk Cn</vt:lpstr>
      <vt:lpstr>FrutigerLT-Cn</vt:lpstr>
      <vt:lpstr>FrutigerLT-ExtraBlackCn</vt:lpstr>
      <vt:lpstr>Times New Roman</vt:lpstr>
      <vt:lpstr>Wingdings</vt:lpstr>
      <vt:lpstr>NFHS Company PowerPoint_2016</vt:lpstr>
      <vt:lpstr>100_NFHS</vt:lpstr>
      <vt:lpstr>1_NFHS Company PowerPoint_2016</vt:lpstr>
      <vt:lpstr>2_NFHS Company PowerPoint_2016</vt:lpstr>
      <vt:lpstr>3_NFHS Company PowerPoint_2016</vt:lpstr>
      <vt:lpstr>4_NFHS Company PowerPoint_2016</vt:lpstr>
      <vt:lpstr>5_NFHS Company PowerPoint_2016</vt:lpstr>
      <vt:lpstr>Office Theme</vt:lpstr>
      <vt:lpstr>1_Office Theme</vt:lpstr>
      <vt:lpstr>2018 nfhs  Football rules changes</vt:lpstr>
      <vt:lpstr>2018-19 Football</vt:lpstr>
      <vt:lpstr>Ejection/DQ Protocol</vt:lpstr>
      <vt:lpstr>Ejection Criteria Fighting</vt:lpstr>
      <vt:lpstr>Ejection Criteria Leaving The Bench When There Is Not A Fight</vt:lpstr>
      <vt:lpstr>Ejection Criteria Flagrant Contact</vt:lpstr>
      <vt:lpstr>Ejection Criteria Other</vt:lpstr>
      <vt:lpstr>Ejection Criteria  Continued Other</vt:lpstr>
      <vt:lpstr>Coach Ejection</vt:lpstr>
      <vt:lpstr>Fan Behavior</vt:lpstr>
      <vt:lpstr>Filing An Ejection Report </vt:lpstr>
      <vt:lpstr>Filing An Ejection Report </vt:lpstr>
      <vt:lpstr>Filing An Ejection Report</vt:lpstr>
      <vt:lpstr>PowerPoint Presentation</vt:lpstr>
      <vt:lpstr>Filing A DQ Report</vt:lpstr>
      <vt:lpstr>Ejection Criteria Post-Game Ejections</vt:lpstr>
      <vt:lpstr>EQUIPMENT RULES 1-5-4, 1-5-5, 3-5-10e (NEW),  3-6-2, 9-8-1h, 9-9</vt:lpstr>
      <vt:lpstr>DEFENSELESS PLAYER RULE 2-32-16a</vt:lpstr>
      <vt:lpstr>SIGNAL  RULES 6-1-3b PENALTY,  6-1-4 PENALTY</vt:lpstr>
      <vt:lpstr>PENALTY ENFORCEMENT RULES 6-1-9b (NEW), 6-1-9b PENALTY (NEW), 10-4-2 EXCEPTION (NEW) 10-5-1j (NEW)</vt:lpstr>
      <vt:lpstr>PENALTY ENFORCEMENT RULES 6-1-9b (NEW), 6-1-9b PENALTY (NEW), 10-4-2 EXCEPTION (NEW) 10-5-1j (NEW)</vt:lpstr>
      <vt:lpstr>PENALTY ENFORCEMENT RULES 6-1-9b (NEW), 6-1-9b PENALTY (NEW), 10-4-2 EXCEPTION (NEW) 10-5-1j (NEW)</vt:lpstr>
      <vt:lpstr>PENALTY ENFORCEMENT RULES 6-1-9b (NEW), 6-1-9b PENALTY (NEW), 10-4-2 EXCEPTION (NEW) 10-5-1j (NEW)</vt:lpstr>
      <vt:lpstr>2018 nfhs Football editorial changes</vt:lpstr>
      <vt:lpstr>NEW OFFICIAL FOOTBALL SIGNAL - #26 (ILLEGAL BLINDSIDE BLOCK)</vt:lpstr>
      <vt:lpstr>2018 nfhs Football  points of emphasis</vt:lpstr>
      <vt:lpstr>2018 NFHS FOOTBALL  POINTS OF EMPHASIS</vt:lpstr>
      <vt:lpstr>Proper wearing and use of required equipment</vt:lpstr>
      <vt:lpstr>Pace of play and  timing issues</vt:lpstr>
      <vt:lpstr>ENFORCEMENT OF PENALTIES FOR PERSONAL FOULS AND UNSPORTSMANLIKE CONDUCT FOULS</vt:lpstr>
      <vt:lpstr>Defenseless player and blindside blocks</vt:lpstr>
      <vt:lpstr>Defenseless player and blindside blocks</vt:lpstr>
      <vt:lpstr>2018 nfhs football  rules reminders </vt:lpstr>
      <vt:lpstr>Permissible items on balls RULE 1-3-1h</vt:lpstr>
      <vt:lpstr>Home team jerseys Rule 1-5-1(b)3</vt:lpstr>
      <vt:lpstr>Home team jerseys Rule 1-5-1(b)3</vt:lpstr>
      <vt:lpstr>Blindside block RULES 2-3-10; 9-4-3n; 9-4 PENALTY</vt:lpstr>
      <vt:lpstr>Blindside block RULES 2-3-10; 9-4-3n; 9-4 PENALTY</vt:lpstr>
      <vt:lpstr>Pop-up kick RULES 2-24-10; 6-1-11; 6-1 PENALTY</vt:lpstr>
      <vt:lpstr>Game clock option RULE 3-4-7</vt:lpstr>
      <vt:lpstr>Dead ball, down ends rule 4-2-2l</vt:lpstr>
      <vt:lpstr>Encroachment rule 7-1-6</vt:lpstr>
      <vt:lpstr>Pass interference rule 7-5-10</vt:lpstr>
      <vt:lpstr>2018-2019 nfhs football  game officials manual</vt:lpstr>
      <vt:lpstr>Major revisions to the 2018-2019 nfhs football  game officials manual</vt:lpstr>
      <vt:lpstr>Major revisions to the 2018-2019 nfhs football  game officials manual</vt:lpstr>
      <vt:lpstr>Mechanics for pop-up kicks</vt:lpstr>
      <vt:lpstr>2018 nfhs  football information</vt:lpstr>
      <vt:lpstr>revised 2018 NFHS guidelines on lightning and thunder (In Appendix in rules book) </vt:lpstr>
      <vt:lpstr>NFHS Rules Book as e-Books </vt:lpstr>
      <vt:lpstr>NEW NFHS Rules App</vt:lpstr>
      <vt:lpstr>2018 Nfhs officials education</vt:lpstr>
      <vt:lpstr>NFHS Officials Association Central Hub</vt:lpstr>
      <vt:lpstr>Nfhs learning center</vt:lpstr>
      <vt:lpstr>www.nfhslearn.com</vt:lpstr>
      <vt:lpstr>Concussion in sports</vt:lpstr>
      <vt:lpstr>Nfhs suggested guidelines  for management of  concussion in sports</vt:lpstr>
      <vt:lpstr>Sudden cardiac arrest</vt:lpstr>
      <vt:lpstr>Heat illness prevention</vt:lpstr>
      <vt:lpstr>Thank You</vt:lpstr>
      <vt:lpstr>Football Specific Changes General Changes Important Information Eligibility and Compliance </vt:lpstr>
      <vt:lpstr>Football:  Important Dates</vt:lpstr>
      <vt:lpstr>Practice Options</vt:lpstr>
      <vt:lpstr>PowerPoint Presentation</vt:lpstr>
      <vt:lpstr>Heat &amp; Humidity </vt:lpstr>
      <vt:lpstr>Heat &amp; Humidity - Wet Bulb Globe Temperature </vt:lpstr>
      <vt:lpstr>8-Quarter Rule</vt:lpstr>
      <vt:lpstr>Skill Development</vt:lpstr>
      <vt:lpstr>PowerPoint Presentation</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General Changes</vt:lpstr>
      <vt:lpstr>Important Information</vt:lpstr>
      <vt:lpstr>Important Information</vt:lpstr>
      <vt:lpstr>Important Information</vt:lpstr>
      <vt:lpstr>Important Information</vt:lpstr>
      <vt:lpstr>Eligibility and Compliance</vt:lpstr>
      <vt:lpstr>PowerPoint Presentation</vt:lpstr>
      <vt:lpstr>Eligibility and Compliance</vt:lpstr>
      <vt:lpstr>Eligibility and Compliance</vt:lpstr>
      <vt:lpstr>Eligibility and Compliance</vt:lpstr>
      <vt:lpstr>Eligibility and Compliance</vt:lpstr>
      <vt:lpstr>Eligibility and Compliance</vt:lpstr>
      <vt:lpstr>Eligibility and Compliance</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NFHS OFFICIALS EDUCATION</dc:title>
  <dc:creator>Autumn Grayson</dc:creator>
  <cp:lastModifiedBy>Mark Dreibelbis</cp:lastModifiedBy>
  <cp:revision>279</cp:revision>
  <cp:lastPrinted>2018-06-06T13:18:55Z</cp:lastPrinted>
  <dcterms:created xsi:type="dcterms:W3CDTF">2016-02-22T13:07:40Z</dcterms:created>
  <dcterms:modified xsi:type="dcterms:W3CDTF">2018-06-27T14:30:01Z</dcterms:modified>
</cp:coreProperties>
</file>