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6" r:id="rId2"/>
    <p:sldId id="287" r:id="rId3"/>
    <p:sldId id="288" r:id="rId4"/>
    <p:sldId id="289" r:id="rId5"/>
    <p:sldId id="290" r:id="rId6"/>
    <p:sldId id="306" r:id="rId7"/>
    <p:sldId id="307"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291" r:id="rId21"/>
    <p:sldId id="304" r:id="rId22"/>
    <p:sldId id="305"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57" r:id="rId38"/>
    <p:sldId id="258" r:id="rId39"/>
    <p:sldId id="259" r:id="rId40"/>
    <p:sldId id="260" r:id="rId41"/>
    <p:sldId id="261" r:id="rId42"/>
    <p:sldId id="262" r:id="rId43"/>
    <p:sldId id="263" r:id="rId44"/>
    <p:sldId id="264" r:id="rId45"/>
    <p:sldId id="265" r:id="rId46"/>
    <p:sldId id="266" r:id="rId47"/>
    <p:sldId id="267" r:id="rId48"/>
    <p:sldId id="268" r:id="rId49"/>
    <p:sldId id="269" r:id="rId50"/>
    <p:sldId id="270" r:id="rId51"/>
    <p:sldId id="271" r:id="rId52"/>
    <p:sldId id="27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86"/>
    <p:restoredTop sz="94637"/>
  </p:normalViewPr>
  <p:slideViewPr>
    <p:cSldViewPr snapToGrid="0" snapToObjects="1">
      <p:cViewPr varScale="1">
        <p:scale>
          <a:sx n="93" d="100"/>
          <a:sy n="93" d="100"/>
        </p:scale>
        <p:origin x="57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1EBCC-7C61-2E48-84E8-3A8B73947D7C}" type="datetimeFigureOut">
              <a:rPr lang="en-US" smtClean="0"/>
              <a:t>2/9/18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AD610-A10B-1045-9735-D2674F9DF83D}" type="slidenum">
              <a:rPr lang="en-US" smtClean="0"/>
              <a:t>‹#›</a:t>
            </a:fld>
            <a:endParaRPr lang="en-US"/>
          </a:p>
        </p:txBody>
      </p:sp>
    </p:spTree>
    <p:extLst>
      <p:ext uri="{BB962C8B-B14F-4D97-AF65-F5344CB8AC3E}">
        <p14:creationId xmlns:p14="http://schemas.microsoft.com/office/powerpoint/2010/main" val="384711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36364D1C-EB84-D04A-80D2-9CD8143EF898}" type="slidenum">
              <a:rPr lang="en-US" sz="1300">
                <a:solidFill>
                  <a:srgbClr val="000000"/>
                </a:solidFill>
                <a:latin typeface="Calibri" charset="0"/>
                <a:cs typeface="Arial" charset="0"/>
              </a:rPr>
              <a:pPr eaLnBrk="1" hangingPunct="1"/>
              <a:t>37</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920806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38</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4837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50FF69B-72D3-2A4B-905A-62E806314E22}" type="slidenum">
              <a:rPr lang="en-US" sz="1300">
                <a:solidFill>
                  <a:srgbClr val="000000"/>
                </a:solidFill>
                <a:latin typeface="Calibri" charset="0"/>
                <a:cs typeface="Arial" charset="0"/>
              </a:rPr>
              <a:pPr eaLnBrk="1" hangingPunct="1"/>
              <a:t>39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808407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73863BC2-7190-C148-B15B-22EF2AE27973}" type="slidenum">
              <a:rPr lang="en-US" sz="1300">
                <a:solidFill>
                  <a:srgbClr val="000000"/>
                </a:solidFill>
                <a:latin typeface="Calibri" charset="0"/>
                <a:cs typeface="Arial" charset="0"/>
              </a:rPr>
              <a:pPr eaLnBrk="1" hangingPunct="1"/>
              <a:t>40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147204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FA3B1CB1-9DC7-3441-AD0D-5252C953D25C}" type="slidenum">
              <a:rPr lang="en-US" sz="1300">
                <a:solidFill>
                  <a:srgbClr val="000000"/>
                </a:solidFill>
                <a:latin typeface="Calibri" charset="0"/>
                <a:cs typeface="Arial" charset="0"/>
              </a:rPr>
              <a:pPr eaLnBrk="1" hangingPunct="1"/>
              <a:t>41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153468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ln/>
        </p:spPr>
      </p:sp>
      <p:sp>
        <p:nvSpPr>
          <p:cNvPr id="4813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81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06C29CE-A32A-F243-81DF-1223F5C7D33C}" type="slidenum">
              <a:rPr lang="en-US" sz="1300">
                <a:solidFill>
                  <a:srgbClr val="000000"/>
                </a:solidFill>
                <a:latin typeface="Calibri" charset="0"/>
                <a:cs typeface="Arial" charset="0"/>
              </a:rPr>
              <a:pPr eaLnBrk="1" hangingPunct="1"/>
              <a:t>42</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478091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1CEF8F22-9408-984C-9382-5905198BF4CB}" type="slidenum">
              <a:rPr lang="en-US" sz="1300">
                <a:solidFill>
                  <a:srgbClr val="000000"/>
                </a:solidFill>
                <a:latin typeface="Calibri" charset="0"/>
                <a:cs typeface="Arial" charset="0"/>
              </a:rPr>
              <a:pPr eaLnBrk="1" hangingPunct="1"/>
              <a:t>43</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490516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44</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00813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45</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816080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85C01FFF-F091-9E46-89EA-E16DF4A86173}" type="slidenum">
              <a:rPr lang="en-US" sz="1300">
                <a:solidFill>
                  <a:srgbClr val="000000"/>
                </a:solidFill>
                <a:latin typeface="Calibri" charset="0"/>
                <a:cs typeface="Arial" charset="0"/>
              </a:rPr>
              <a:pPr eaLnBrk="1" hangingPunct="1"/>
              <a:t>46</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703016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a:ln/>
        </p:spPr>
      </p:sp>
      <p:sp>
        <p:nvSpPr>
          <p:cNvPr id="5222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22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E4B9419A-4144-D349-8615-55B28C1C4EA8}" type="slidenum">
              <a:rPr lang="en-US" sz="1300">
                <a:solidFill>
                  <a:srgbClr val="000000"/>
                </a:solidFill>
                <a:latin typeface="Calibri" charset="0"/>
                <a:cs typeface="Arial" charset="0"/>
              </a:rPr>
              <a:pPr eaLnBrk="1" hangingPunct="1"/>
              <a:t>48</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747665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C8A47EE-D856-1043-9B61-9537AD2D41CF}" type="slidenum">
              <a:rPr lang="en-US" sz="1300">
                <a:solidFill>
                  <a:srgbClr val="000000"/>
                </a:solidFill>
                <a:latin typeface="Calibri" charset="0"/>
                <a:cs typeface="Arial" charset="0"/>
              </a:rPr>
              <a:pPr eaLnBrk="1" hangingPunct="1"/>
              <a:t>49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872516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E845FB6-690D-5245-8898-4CE07640F889}" type="slidenum">
              <a:rPr lang="en-US" sz="1300">
                <a:solidFill>
                  <a:srgbClr val="000000"/>
                </a:solidFill>
                <a:latin typeface="Calibri" charset="0"/>
                <a:cs typeface="Arial" charset="0"/>
              </a:rPr>
              <a:pPr eaLnBrk="1" hangingPunct="1"/>
              <a:t>50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387971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a:ln/>
        </p:spPr>
      </p:sp>
      <p:sp>
        <p:nvSpPr>
          <p:cNvPr id="563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63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61129A22-1B39-204C-92EF-12719D1C6A3B}" type="slidenum">
              <a:rPr lang="en-US" sz="1300">
                <a:solidFill>
                  <a:srgbClr val="000000"/>
                </a:solidFill>
                <a:latin typeface="Calibri" charset="0"/>
                <a:cs typeface="Arial" charset="0"/>
              </a:rPr>
              <a:pPr eaLnBrk="1" hangingPunct="1"/>
              <a:t>51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19935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2719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endParaRPr lang="en-US" dirty="0"/>
          </a:p>
        </p:txBody>
      </p:sp>
    </p:spTree>
    <p:extLst>
      <p:ext uri="{BB962C8B-B14F-4D97-AF65-F5344CB8AC3E}">
        <p14:creationId xmlns:p14="http://schemas.microsoft.com/office/powerpoint/2010/main" val="223521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73170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053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77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72191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16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075926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84512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71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9510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713076"/>
            <a:ext cx="838200" cy="1144924"/>
          </a:xfrm>
          <a:prstGeom prst="rect">
            <a:avLst/>
          </a:prstGeom>
        </p:spPr>
      </p:pic>
      <p:sp>
        <p:nvSpPr>
          <p:cNvPr id="8" name="TextBox 7"/>
          <p:cNvSpPr txBox="1"/>
          <p:nvPr userDrawn="1"/>
        </p:nvSpPr>
        <p:spPr>
          <a:xfrm>
            <a:off x="838200" y="6311900"/>
            <a:ext cx="10515600" cy="384721"/>
          </a:xfrm>
          <a:prstGeom prst="rect">
            <a:avLst/>
          </a:prstGeom>
          <a:noFill/>
        </p:spPr>
        <p:txBody>
          <a:bodyPr wrap="square" rtlCol="0">
            <a:spAutoFit/>
          </a:bodyPr>
          <a:lstStyle/>
          <a:p>
            <a:pPr algn="ctr"/>
            <a:r>
              <a:rPr lang="en-US" sz="1900" b="1" dirty="0">
                <a:solidFill>
                  <a:schemeClr val="accent1">
                    <a:lumMod val="75000"/>
                  </a:schemeClr>
                </a:solidFill>
                <a:latin typeface="Lucida Calligraphy" charset="0"/>
                <a:ea typeface="Lucida Calligraphy" charset="0"/>
                <a:cs typeface="Lucida Calligraphy" charset="0"/>
              </a:rPr>
              <a:t>Inspiring</a:t>
            </a:r>
            <a:r>
              <a:rPr lang="en-US" sz="1900" b="1" baseline="0" dirty="0">
                <a:solidFill>
                  <a:schemeClr val="accent1">
                    <a:lumMod val="75000"/>
                  </a:schemeClr>
                </a:solidFill>
                <a:latin typeface="Lucida Calligraphy" charset="0"/>
                <a:ea typeface="Lucida Calligraphy" charset="0"/>
                <a:cs typeface="Lucida Calligraphy" charset="0"/>
              </a:rPr>
              <a:t> individuals, encouraging excellence through education-based athletics.</a:t>
            </a:r>
            <a:endParaRPr lang="en-US" sz="1900" b="1" dirty="0">
              <a:solidFill>
                <a:schemeClr val="accent1">
                  <a:lumMod val="75000"/>
                </a:schemeClr>
              </a:solidFill>
              <a:latin typeface="Lucida Calligraphy" charset="0"/>
              <a:ea typeface="Lucida Calligraphy" charset="0"/>
              <a:cs typeface="Lucida Calligraphy" charset="0"/>
            </a:endParaRPr>
          </a:p>
        </p:txBody>
      </p:sp>
    </p:spTree>
    <p:extLst>
      <p:ext uri="{BB962C8B-B14F-4D97-AF65-F5344CB8AC3E}">
        <p14:creationId xmlns:p14="http://schemas.microsoft.com/office/powerpoint/2010/main" val="1725538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www.nchsaa.org/form/spring-sport-clinic-credi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2017-2018</a:t>
            </a:r>
            <a:br>
              <a:rPr lang="en-US" dirty="0"/>
            </a:br>
            <a:r>
              <a:rPr lang="en-US" dirty="0"/>
              <a:t>MEN’S &amp; WOMEN’S </a:t>
            </a:r>
            <a:br>
              <a:rPr lang="en-US" dirty="0"/>
            </a:br>
            <a:r>
              <a:rPr lang="en-US" dirty="0"/>
              <a:t>TENNIS CLINIC</a:t>
            </a:r>
          </a:p>
        </p:txBody>
      </p:sp>
      <p:sp>
        <p:nvSpPr>
          <p:cNvPr id="3" name="Subtitle 2"/>
          <p:cNvSpPr>
            <a:spLocks noGrp="1"/>
          </p:cNvSpPr>
          <p:nvPr>
            <p:ph type="subTitle" idx="1"/>
          </p:nvPr>
        </p:nvSpPr>
        <p:spPr/>
        <p:txBody>
          <a:bodyPr/>
          <a:lstStyle/>
          <a:p>
            <a:r>
              <a:rPr lang="en-US" dirty="0" err="1"/>
              <a:t>Tra</a:t>
            </a:r>
            <a:r>
              <a:rPr lang="en-US" dirty="0"/>
              <a:t> Waters</a:t>
            </a:r>
          </a:p>
          <a:p>
            <a:r>
              <a:rPr lang="en-US" dirty="0"/>
              <a:t>Assistant Commissioner – Sports and Championships</a:t>
            </a:r>
          </a:p>
        </p:txBody>
      </p:sp>
    </p:spTree>
    <p:extLst>
      <p:ext uri="{BB962C8B-B14F-4D97-AF65-F5344CB8AC3E}">
        <p14:creationId xmlns:p14="http://schemas.microsoft.com/office/powerpoint/2010/main" val="1791293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pPr eaLnBrk="1" hangingPunct="1">
              <a:defRPr/>
            </a:pPr>
            <a:r>
              <a:rPr lang="en-US" dirty="0">
                <a:latin typeface="+mn-lt"/>
              </a:rPr>
              <a:t>Important Dates – Women’s</a:t>
            </a:r>
          </a:p>
        </p:txBody>
      </p:sp>
      <p:sp>
        <p:nvSpPr>
          <p:cNvPr id="130052" name="Content Placeholder 3"/>
          <p:cNvSpPr>
            <a:spLocks noGrp="1"/>
          </p:cNvSpPr>
          <p:nvPr>
            <p:ph idx="1"/>
          </p:nvPr>
        </p:nvSpPr>
        <p:spPr>
          <a:prstGeom prst="rect">
            <a:avLst/>
          </a:prstGeom>
          <a:ln>
            <a:solidFill>
              <a:srgbClr val="FF4C11"/>
            </a:solidFill>
          </a:ln>
        </p:spPr>
        <p:txBody>
          <a:bodyPr>
            <a:normAutofit lnSpcReduction="10000"/>
          </a:bodyPr>
          <a:lstStyle/>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Day of Practice 			July 31st</a:t>
            </a:r>
          </a:p>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Play Date			August 14th</a:t>
            </a:r>
          </a:p>
          <a:p>
            <a:pPr marL="0" indent="0">
              <a:buNone/>
              <a:defRPr/>
            </a:pPr>
            <a:r>
              <a:rPr lang="en-US" sz="1900" dirty="0">
                <a:latin typeface="Calibri" charset="0"/>
              </a:rPr>
              <a:t>DT Reporting Deadline (11:59 PM)	October 14th</a:t>
            </a:r>
          </a:p>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Round			October 18th</a:t>
            </a:r>
          </a:p>
          <a:p>
            <a:pPr marL="0" indent="0">
              <a:buNone/>
              <a:defRPr/>
            </a:pPr>
            <a:r>
              <a:rPr lang="en-US" sz="1900" dirty="0">
                <a:latin typeface="Calibri" charset="0"/>
              </a:rPr>
              <a:t>2</a:t>
            </a:r>
            <a:r>
              <a:rPr lang="en-US" sz="1900" baseline="30000" dirty="0">
                <a:latin typeface="Calibri" charset="0"/>
              </a:rPr>
              <a:t>nd</a:t>
            </a:r>
            <a:r>
              <a:rPr lang="en-US" sz="1900" dirty="0">
                <a:latin typeface="Calibri" charset="0"/>
              </a:rPr>
              <a:t> Round			October 24th</a:t>
            </a:r>
          </a:p>
          <a:p>
            <a:pPr marL="0" indent="0">
              <a:buNone/>
              <a:defRPr/>
            </a:pPr>
            <a:r>
              <a:rPr lang="en-US" sz="1900" dirty="0">
                <a:latin typeface="Calibri" charset="0"/>
              </a:rPr>
              <a:t>3</a:t>
            </a:r>
            <a:r>
              <a:rPr lang="en-US" sz="1900" baseline="30000" dirty="0">
                <a:latin typeface="Calibri" charset="0"/>
              </a:rPr>
              <a:t>rd</a:t>
            </a:r>
            <a:r>
              <a:rPr lang="en-US" sz="1900" dirty="0">
                <a:latin typeface="Calibri" charset="0"/>
              </a:rPr>
              <a:t> Round			October 30th</a:t>
            </a:r>
          </a:p>
          <a:p>
            <a:pPr marL="0" indent="0">
              <a:buNone/>
              <a:defRPr/>
            </a:pPr>
            <a:r>
              <a:rPr lang="en-US" sz="1900" dirty="0">
                <a:latin typeface="Calibri" charset="0"/>
              </a:rPr>
              <a:t>Regional Finals			November 1st</a:t>
            </a:r>
          </a:p>
          <a:p>
            <a:pPr marL="0" indent="0">
              <a:buNone/>
              <a:defRPr/>
            </a:pPr>
            <a:r>
              <a:rPr lang="en-US" sz="1900" dirty="0">
                <a:latin typeface="Calibri" charset="0"/>
              </a:rPr>
              <a:t>State Championship		November 4th</a:t>
            </a:r>
          </a:p>
          <a:p>
            <a:pPr marL="0" indent="0">
              <a:buNone/>
              <a:defRPr/>
            </a:pPr>
            <a:endParaRPr lang="en-US" sz="1900" dirty="0">
              <a:latin typeface="Calibri" charset="0"/>
            </a:endParaRPr>
          </a:p>
          <a:p>
            <a:pPr marL="0" indent="0">
              <a:buNone/>
              <a:defRPr/>
            </a:pPr>
            <a:r>
              <a:rPr lang="en-US" sz="1900" dirty="0">
                <a:latin typeface="Calibri" charset="0"/>
              </a:rPr>
              <a:t>Ind. Reporting Deadline (3:00 PM)	October 16th</a:t>
            </a:r>
          </a:p>
          <a:p>
            <a:pPr marL="0" indent="0">
              <a:buNone/>
              <a:defRPr/>
            </a:pPr>
            <a:r>
              <a:rPr lang="en-US" sz="1900" dirty="0">
                <a:latin typeface="Calibri" charset="0"/>
              </a:rPr>
              <a:t>Ind. Regional Tournament		October 20-21</a:t>
            </a:r>
          </a:p>
          <a:p>
            <a:pPr marL="0" indent="0">
              <a:buNone/>
              <a:defRPr/>
            </a:pPr>
            <a:r>
              <a:rPr lang="en-US" sz="1900" dirty="0">
                <a:latin typeface="Calibri" charset="0"/>
              </a:rPr>
              <a:t>Ind. State Tournament		October 27-28</a:t>
            </a:r>
          </a:p>
          <a:p>
            <a:pPr marL="0" indent="0">
              <a:buNone/>
              <a:defRPr/>
            </a:pPr>
            <a:endParaRPr lang="en-US" sz="1900" dirty="0">
              <a:latin typeface="Calibri" charset="0"/>
            </a:endParaRPr>
          </a:p>
          <a:p>
            <a:pPr marL="0" indent="0">
              <a:buNone/>
              <a:defRPr/>
            </a:pPr>
            <a:endParaRPr lang="en-US" sz="1900" dirty="0">
              <a:latin typeface="Calibri" charset="0"/>
            </a:endParaRPr>
          </a:p>
        </p:txBody>
      </p:sp>
    </p:spTree>
    <p:extLst>
      <p:ext uri="{BB962C8B-B14F-4D97-AF65-F5344CB8AC3E}">
        <p14:creationId xmlns:p14="http://schemas.microsoft.com/office/powerpoint/2010/main" val="671968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pPr eaLnBrk="1" hangingPunct="1">
              <a:defRPr/>
            </a:pPr>
            <a:r>
              <a:rPr lang="en-US" dirty="0">
                <a:latin typeface="+mn-lt"/>
              </a:rPr>
              <a:t>Important Dates – Men’s</a:t>
            </a:r>
          </a:p>
        </p:txBody>
      </p:sp>
      <p:sp>
        <p:nvSpPr>
          <p:cNvPr id="130052" name="Content Placeholder 3"/>
          <p:cNvSpPr>
            <a:spLocks noGrp="1"/>
          </p:cNvSpPr>
          <p:nvPr>
            <p:ph idx="1"/>
          </p:nvPr>
        </p:nvSpPr>
        <p:spPr>
          <a:prstGeom prst="rect">
            <a:avLst/>
          </a:prstGeom>
          <a:ln>
            <a:solidFill>
              <a:srgbClr val="FF4C11"/>
            </a:solidFill>
          </a:ln>
        </p:spPr>
        <p:txBody>
          <a:bodyPr>
            <a:normAutofit lnSpcReduction="10000"/>
          </a:bodyPr>
          <a:lstStyle/>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Day of Practice 			February 14th</a:t>
            </a:r>
          </a:p>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Play Date			February 28th</a:t>
            </a:r>
          </a:p>
          <a:p>
            <a:pPr marL="0" indent="0">
              <a:buNone/>
              <a:defRPr/>
            </a:pPr>
            <a:r>
              <a:rPr lang="en-US" sz="1900" dirty="0">
                <a:latin typeface="Calibri" charset="0"/>
              </a:rPr>
              <a:t>DT Reporting Deadline (11:59 PM)	April 28th</a:t>
            </a:r>
          </a:p>
          <a:p>
            <a:pPr marL="0" indent="0">
              <a:buNone/>
              <a:defRPr/>
            </a:pPr>
            <a:r>
              <a:rPr lang="en-US" sz="1900" dirty="0">
                <a:latin typeface="Calibri" charset="0"/>
              </a:rPr>
              <a:t>1</a:t>
            </a:r>
            <a:r>
              <a:rPr lang="en-US" sz="1900" baseline="30000" dirty="0">
                <a:latin typeface="Calibri" charset="0"/>
              </a:rPr>
              <a:t>st</a:t>
            </a:r>
            <a:r>
              <a:rPr lang="en-US" sz="1900" dirty="0">
                <a:latin typeface="Calibri" charset="0"/>
              </a:rPr>
              <a:t> Round			May 2nd</a:t>
            </a:r>
          </a:p>
          <a:p>
            <a:pPr marL="0" indent="0">
              <a:buNone/>
              <a:defRPr/>
            </a:pPr>
            <a:r>
              <a:rPr lang="en-US" sz="1900" dirty="0">
                <a:latin typeface="Calibri" charset="0"/>
              </a:rPr>
              <a:t>2</a:t>
            </a:r>
            <a:r>
              <a:rPr lang="en-US" sz="1900" baseline="30000" dirty="0">
                <a:latin typeface="Calibri" charset="0"/>
              </a:rPr>
              <a:t>nd</a:t>
            </a:r>
            <a:r>
              <a:rPr lang="en-US" sz="1900" dirty="0">
                <a:latin typeface="Calibri" charset="0"/>
              </a:rPr>
              <a:t> Round			May 8th</a:t>
            </a:r>
          </a:p>
          <a:p>
            <a:pPr marL="0" indent="0">
              <a:buNone/>
              <a:defRPr/>
            </a:pPr>
            <a:r>
              <a:rPr lang="en-US" sz="1900" dirty="0">
                <a:latin typeface="Calibri" charset="0"/>
              </a:rPr>
              <a:t>3</a:t>
            </a:r>
            <a:r>
              <a:rPr lang="en-US" sz="1900" baseline="30000" dirty="0">
                <a:latin typeface="Calibri" charset="0"/>
              </a:rPr>
              <a:t>rd</a:t>
            </a:r>
            <a:r>
              <a:rPr lang="en-US" sz="1900" dirty="0">
                <a:latin typeface="Calibri" charset="0"/>
              </a:rPr>
              <a:t> Round			May 14th</a:t>
            </a:r>
          </a:p>
          <a:p>
            <a:pPr marL="0" indent="0">
              <a:buNone/>
              <a:defRPr/>
            </a:pPr>
            <a:r>
              <a:rPr lang="en-US" sz="1900" dirty="0">
                <a:latin typeface="Calibri" charset="0"/>
              </a:rPr>
              <a:t>Regional Finals			May 16th</a:t>
            </a:r>
          </a:p>
          <a:p>
            <a:pPr marL="0" indent="0">
              <a:buNone/>
              <a:defRPr/>
            </a:pPr>
            <a:r>
              <a:rPr lang="en-US" sz="1900" dirty="0">
                <a:latin typeface="Calibri" charset="0"/>
              </a:rPr>
              <a:t>State Championship		May 19th</a:t>
            </a:r>
          </a:p>
          <a:p>
            <a:pPr marL="0" indent="0">
              <a:buNone/>
              <a:defRPr/>
            </a:pPr>
            <a:endParaRPr lang="en-US" sz="1900" dirty="0">
              <a:latin typeface="Calibri" charset="0"/>
            </a:endParaRPr>
          </a:p>
          <a:p>
            <a:pPr marL="0" indent="0">
              <a:buNone/>
              <a:defRPr/>
            </a:pPr>
            <a:r>
              <a:rPr lang="en-US" sz="1900" dirty="0">
                <a:latin typeface="Calibri" charset="0"/>
              </a:rPr>
              <a:t>Ind. Reporting Deadline (3:00 PM)	April 30th</a:t>
            </a:r>
          </a:p>
          <a:p>
            <a:pPr marL="0" indent="0">
              <a:buNone/>
              <a:defRPr/>
            </a:pPr>
            <a:r>
              <a:rPr lang="en-US" sz="1900" dirty="0">
                <a:latin typeface="Calibri" charset="0"/>
              </a:rPr>
              <a:t>Ind. Regional Tournament		May 4-5</a:t>
            </a:r>
          </a:p>
          <a:p>
            <a:pPr marL="0" indent="0">
              <a:buNone/>
              <a:defRPr/>
            </a:pPr>
            <a:r>
              <a:rPr lang="en-US" sz="1900" dirty="0">
                <a:latin typeface="Calibri" charset="0"/>
              </a:rPr>
              <a:t>Ind. State Tournament		May 11-12</a:t>
            </a:r>
          </a:p>
          <a:p>
            <a:pPr marL="0" indent="0">
              <a:buNone/>
              <a:defRPr/>
            </a:pPr>
            <a:endParaRPr lang="en-US" sz="1900" dirty="0">
              <a:latin typeface="Calibri" charset="0"/>
            </a:endParaRPr>
          </a:p>
          <a:p>
            <a:pPr marL="0" indent="0">
              <a:buNone/>
              <a:defRPr/>
            </a:pPr>
            <a:endParaRPr lang="en-US" sz="1900" dirty="0">
              <a:latin typeface="Calibri" charset="0"/>
            </a:endParaRPr>
          </a:p>
        </p:txBody>
      </p:sp>
    </p:spTree>
    <p:extLst>
      <p:ext uri="{BB962C8B-B14F-4D97-AF65-F5344CB8AC3E}">
        <p14:creationId xmlns:p14="http://schemas.microsoft.com/office/powerpoint/2010/main" val="157542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normAutofit/>
          </a:bodyPr>
          <a:lstStyle/>
          <a:p>
            <a:pPr algn="ctr"/>
            <a:r>
              <a:rPr lang="en-US" b="1" dirty="0"/>
              <a:t>Inclement/Hot Weather Guidelines</a:t>
            </a:r>
          </a:p>
        </p:txBody>
      </p:sp>
      <p:sp>
        <p:nvSpPr>
          <p:cNvPr id="15" name="Content Placeholder 14"/>
          <p:cNvSpPr>
            <a:spLocks noGrp="1"/>
          </p:cNvSpPr>
          <p:nvPr>
            <p:ph idx="1"/>
          </p:nvPr>
        </p:nvSpPr>
        <p:spPr/>
        <p:txBody>
          <a:bodyPr>
            <a:normAutofit/>
          </a:bodyPr>
          <a:lstStyle/>
          <a:p>
            <a:r>
              <a:rPr lang="en-US" dirty="0"/>
              <a:t>Precautions must be taken to prevent heat-related problems.  The following should be considered when scheduling practice:</a:t>
            </a:r>
          </a:p>
          <a:p>
            <a:pPr>
              <a:buNone/>
            </a:pPr>
            <a:r>
              <a:rPr lang="en-US" dirty="0"/>
              <a:t>		-Time of day</a:t>
            </a:r>
          </a:p>
          <a:p>
            <a:pPr>
              <a:buNone/>
            </a:pPr>
            <a:r>
              <a:rPr lang="en-US" dirty="0"/>
              <a:t>		-Intensity level of practice</a:t>
            </a:r>
          </a:p>
          <a:p>
            <a:pPr>
              <a:buNone/>
            </a:pPr>
            <a:r>
              <a:rPr lang="en-US" dirty="0"/>
              <a:t>		-Environmental conditions</a:t>
            </a:r>
          </a:p>
          <a:p>
            <a:pPr>
              <a:buNone/>
            </a:pPr>
            <a:r>
              <a:rPr lang="en-US" dirty="0"/>
              <a:t>		-Equipment worn</a:t>
            </a:r>
          </a:p>
          <a:p>
            <a:r>
              <a:rPr lang="en-US" dirty="0"/>
              <a:t>High temperature and high humidity create a dangerous situation for athletes.  However, a high humidity and low temperature can cause serious heat-related problems.</a:t>
            </a:r>
          </a:p>
          <a:p>
            <a:endParaRPr lang="en-US" dirty="0"/>
          </a:p>
        </p:txBody>
      </p:sp>
    </p:spTree>
    <p:extLst>
      <p:ext uri="{BB962C8B-B14F-4D97-AF65-F5344CB8AC3E}">
        <p14:creationId xmlns:p14="http://schemas.microsoft.com/office/powerpoint/2010/main" val="45682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Inclement/Hot Weather Guidelines</a:t>
            </a:r>
          </a:p>
        </p:txBody>
      </p:sp>
      <p:sp>
        <p:nvSpPr>
          <p:cNvPr id="3" name="Content Placeholder 2"/>
          <p:cNvSpPr>
            <a:spLocks noGrp="1"/>
          </p:cNvSpPr>
          <p:nvPr>
            <p:ph idx="1"/>
          </p:nvPr>
        </p:nvSpPr>
        <p:spPr/>
        <p:txBody>
          <a:bodyPr>
            <a:normAutofit/>
          </a:bodyPr>
          <a:lstStyle/>
          <a:p>
            <a:r>
              <a:rPr lang="en-US" b="1" dirty="0"/>
              <a:t>Water should be available in unlimited amounts throughout practice.  Water/fluid replacement breaks are recommended each 20 or 30 minutes, depending on practice conditions.</a:t>
            </a:r>
            <a:endParaRPr lang="en-US" dirty="0"/>
          </a:p>
          <a:p>
            <a:r>
              <a:rPr lang="en-US" b="1" dirty="0"/>
              <a:t>Each LEA must have a written policy pertaining to practice on days of extreme heat or early dismissal due to extreme weather conditions.  Schools must also have a policy in place regarding lightning.  </a:t>
            </a:r>
            <a:endParaRPr lang="en-US" dirty="0"/>
          </a:p>
          <a:p>
            <a:r>
              <a:rPr lang="en-US" b="1" dirty="0"/>
              <a:t>**In addition, schools must have a plan/procedure for all emergency situations.**</a:t>
            </a:r>
            <a:endParaRPr lang="en-US" dirty="0"/>
          </a:p>
          <a:p>
            <a:endParaRPr lang="en-US" dirty="0"/>
          </a:p>
        </p:txBody>
      </p:sp>
    </p:spTree>
    <p:extLst>
      <p:ext uri="{BB962C8B-B14F-4D97-AF65-F5344CB8AC3E}">
        <p14:creationId xmlns:p14="http://schemas.microsoft.com/office/powerpoint/2010/main" val="566543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MaxPreps</a:t>
            </a:r>
          </a:p>
        </p:txBody>
      </p:sp>
      <p:sp>
        <p:nvSpPr>
          <p:cNvPr id="3" name="Content Placeholder 2"/>
          <p:cNvSpPr>
            <a:spLocks noGrp="1"/>
          </p:cNvSpPr>
          <p:nvPr>
            <p:ph idx="1"/>
          </p:nvPr>
        </p:nvSpPr>
        <p:spPr/>
        <p:txBody>
          <a:bodyPr>
            <a:normAutofit/>
          </a:bodyPr>
          <a:lstStyle/>
          <a:p>
            <a:r>
              <a:rPr lang="en-US" dirty="0"/>
              <a:t>Required Data Entry for All Matches (Schedule &amp; Results)</a:t>
            </a:r>
          </a:p>
          <a:p>
            <a:pPr lvl="1"/>
            <a:r>
              <a:rPr lang="en-US" dirty="0"/>
              <a:t>Records and standings for team post-season qualifications</a:t>
            </a:r>
          </a:p>
          <a:p>
            <a:pPr lvl="2"/>
            <a:r>
              <a:rPr lang="en-US" dirty="0" err="1"/>
              <a:t>MaxPreps</a:t>
            </a:r>
            <a:r>
              <a:rPr lang="en-US" dirty="0"/>
              <a:t> Record = Official Record</a:t>
            </a:r>
          </a:p>
          <a:p>
            <a:pPr lvl="2"/>
            <a:r>
              <a:rPr lang="en-US" dirty="0"/>
              <a:t>Incorrect record subject to DQ from playoffs</a:t>
            </a:r>
          </a:p>
          <a:p>
            <a:pPr marL="457200" lvl="1" indent="0">
              <a:buNone/>
            </a:pPr>
            <a:endParaRPr lang="en-US" dirty="0"/>
          </a:p>
          <a:p>
            <a:pPr lvl="1"/>
            <a:r>
              <a:rPr lang="en-US" dirty="0"/>
              <a:t>All game results MUST be entered by:</a:t>
            </a:r>
          </a:p>
          <a:p>
            <a:pPr lvl="2"/>
            <a:r>
              <a:rPr lang="en-US" dirty="0"/>
              <a:t>Women – Saturday, October 14</a:t>
            </a:r>
            <a:r>
              <a:rPr lang="en-US" baseline="30000" dirty="0"/>
              <a:t>th</a:t>
            </a:r>
            <a:r>
              <a:rPr lang="en-US" dirty="0"/>
              <a:t> at 11:59 p.m.</a:t>
            </a:r>
          </a:p>
          <a:p>
            <a:pPr lvl="2"/>
            <a:r>
              <a:rPr lang="en-US" dirty="0"/>
              <a:t>Men – Saturday, April 28</a:t>
            </a:r>
            <a:r>
              <a:rPr lang="en-US" baseline="30000" dirty="0"/>
              <a:t>th</a:t>
            </a:r>
            <a:r>
              <a:rPr lang="en-US" dirty="0"/>
              <a:t> at 11:59 p.m.</a:t>
            </a:r>
          </a:p>
          <a:p>
            <a:pPr lvl="2"/>
            <a:r>
              <a:rPr lang="en-US" dirty="0"/>
              <a:t>Triple check your record!</a:t>
            </a:r>
          </a:p>
          <a:p>
            <a:pPr marL="914400" lvl="2" indent="0">
              <a:buNone/>
            </a:pPr>
            <a:endParaRPr lang="en-US" dirty="0"/>
          </a:p>
          <a:p>
            <a:pPr lvl="1"/>
            <a:r>
              <a:rPr lang="en-US" dirty="0"/>
              <a:t>Instructions can be found on the NCHSAA website</a:t>
            </a:r>
          </a:p>
        </p:txBody>
      </p:sp>
      <p:pic>
        <p:nvPicPr>
          <p:cNvPr id="5" name="Picture 4" descr="NCHSAA Logo Transparent.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618726" y="5462122"/>
            <a:ext cx="1011174" cy="1383178"/>
          </a:xfrm>
          <a:prstGeom prst="rect">
            <a:avLst/>
          </a:prstGeom>
        </p:spPr>
      </p:pic>
    </p:spTree>
    <p:extLst>
      <p:ext uri="{BB962C8B-B14F-4D97-AF65-F5344CB8AC3E}">
        <p14:creationId xmlns:p14="http://schemas.microsoft.com/office/powerpoint/2010/main" val="2140731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Coach – 1 Year Trial</a:t>
            </a:r>
          </a:p>
        </p:txBody>
      </p:sp>
      <p:sp>
        <p:nvSpPr>
          <p:cNvPr id="3" name="Content Placeholder 2"/>
          <p:cNvSpPr>
            <a:spLocks noGrp="1"/>
          </p:cNvSpPr>
          <p:nvPr>
            <p:ph idx="1"/>
          </p:nvPr>
        </p:nvSpPr>
        <p:spPr/>
        <p:txBody>
          <a:bodyPr>
            <a:normAutofit/>
          </a:bodyPr>
          <a:lstStyle/>
          <a:p>
            <a:r>
              <a:rPr lang="en-US" dirty="0"/>
              <a:t>For the 2017-2018 season, we will allow each team to have two (2) designated high school coaches</a:t>
            </a:r>
          </a:p>
          <a:p>
            <a:r>
              <a:rPr lang="en-US" dirty="0"/>
              <a:t>This will only be effective for the fall, 2017 and spring, 2018 seasons</a:t>
            </a:r>
          </a:p>
          <a:p>
            <a:r>
              <a:rPr lang="en-US" dirty="0"/>
              <a:t>We will revisit the rule in the spring to see about permanent rule status</a:t>
            </a:r>
          </a:p>
          <a:p>
            <a:r>
              <a:rPr lang="en-US" dirty="0"/>
              <a:t>This additional coach must meet all of the same coaching requirements as the head coach</a:t>
            </a:r>
          </a:p>
          <a:p>
            <a:pPr lvl="1"/>
            <a:r>
              <a:rPr lang="en-US" dirty="0"/>
              <a:t>Fundamentals of Coaching</a:t>
            </a:r>
          </a:p>
          <a:p>
            <a:pPr lvl="1"/>
            <a:r>
              <a:rPr lang="en-US" dirty="0"/>
              <a:t>Concussion in Sport</a:t>
            </a:r>
          </a:p>
          <a:p>
            <a:pPr lvl="1"/>
            <a:r>
              <a:rPr lang="en-US" dirty="0"/>
              <a:t>AED/CPR Certified/Sudden </a:t>
            </a:r>
            <a:r>
              <a:rPr lang="en-US"/>
              <a:t>Cardiac Arrest </a:t>
            </a:r>
            <a:endParaRPr lang="en-US" dirty="0"/>
          </a:p>
          <a:p>
            <a:endParaRPr lang="en-US" dirty="0"/>
          </a:p>
        </p:txBody>
      </p:sp>
      <p:pic>
        <p:nvPicPr>
          <p:cNvPr id="5" name="Picture 4" descr="NCHSAA Logo Transparent.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618726" y="5462122"/>
            <a:ext cx="1011174" cy="1383178"/>
          </a:xfrm>
          <a:prstGeom prst="rect">
            <a:avLst/>
          </a:prstGeom>
        </p:spPr>
      </p:pic>
    </p:spTree>
    <p:extLst>
      <p:ext uri="{BB962C8B-B14F-4D97-AF65-F5344CB8AC3E}">
        <p14:creationId xmlns:p14="http://schemas.microsoft.com/office/powerpoint/2010/main" val="1375142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 Regional Entries:</a:t>
            </a:r>
          </a:p>
        </p:txBody>
      </p:sp>
      <p:sp>
        <p:nvSpPr>
          <p:cNvPr id="3" name="Content Placeholder 2"/>
          <p:cNvSpPr>
            <a:spLocks noGrp="1"/>
          </p:cNvSpPr>
          <p:nvPr>
            <p:ph idx="1"/>
          </p:nvPr>
        </p:nvSpPr>
        <p:spPr/>
        <p:txBody>
          <a:bodyPr>
            <a:normAutofit/>
          </a:bodyPr>
          <a:lstStyle/>
          <a:p>
            <a:r>
              <a:rPr lang="en-US" dirty="0"/>
              <a:t>Each school must submit their own singles/doubles entries to the Individual Regional Tournament even though the conference determines the qualifiers.</a:t>
            </a:r>
          </a:p>
          <a:p>
            <a:r>
              <a:rPr lang="en-US" dirty="0"/>
              <a:t>Any schools who have failed to send in entries by the deadline (Monday prior to the tournament at 3 pm) may submit late entries to the NCHSAA by 9am the Wednesday prior to the regionals.  The form may be found on the NCHSAA website (Tennis Page).  A $50 late fee will be assessed for each individual entry. </a:t>
            </a:r>
            <a:r>
              <a:rPr lang="en-US" b="1" i="1" dirty="0"/>
              <a:t> </a:t>
            </a:r>
            <a:r>
              <a:rPr lang="en-US" b="1" i="1" u="sng" dirty="0"/>
              <a:t>NO entries after this will be accepted.</a:t>
            </a:r>
          </a:p>
        </p:txBody>
      </p:sp>
    </p:spTree>
    <p:extLst>
      <p:ext uri="{BB962C8B-B14F-4D97-AF65-F5344CB8AC3E}">
        <p14:creationId xmlns:p14="http://schemas.microsoft.com/office/powerpoint/2010/main" val="337515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2620"/>
            <a:ext cx="8229600" cy="790786"/>
          </a:xfrm>
        </p:spPr>
        <p:txBody>
          <a:bodyPr/>
          <a:lstStyle/>
          <a:p>
            <a:pPr algn="ctr"/>
            <a:r>
              <a:rPr lang="en-US" dirty="0"/>
              <a:t>Regional Qualifiers</a:t>
            </a:r>
          </a:p>
        </p:txBody>
      </p:sp>
      <p:sp>
        <p:nvSpPr>
          <p:cNvPr id="3" name="Content Placeholder 2"/>
          <p:cNvSpPr>
            <a:spLocks noGrp="1"/>
          </p:cNvSpPr>
          <p:nvPr>
            <p:ph idx="1"/>
          </p:nvPr>
        </p:nvSpPr>
        <p:spPr>
          <a:xfrm>
            <a:off x="1981200" y="1685520"/>
            <a:ext cx="8229600" cy="4867680"/>
          </a:xfrm>
        </p:spPr>
        <p:txBody>
          <a:bodyPr>
            <a:normAutofit/>
          </a:bodyPr>
          <a:lstStyle/>
          <a:p>
            <a:r>
              <a:rPr lang="en-US" b="1" dirty="0"/>
              <a:t>Each conference determines their qualifiers </a:t>
            </a:r>
          </a:p>
          <a:p>
            <a:r>
              <a:rPr lang="en-US" b="1" dirty="0"/>
              <a:t>However, each individual school submits their entries</a:t>
            </a:r>
            <a:endParaRPr lang="en-US" dirty="0"/>
          </a:p>
          <a:p>
            <a:pPr>
              <a:buNone/>
            </a:pPr>
            <a:r>
              <a:rPr lang="en-US" b="1" dirty="0"/>
              <a:t>		**Note:  Assigned numbers will not be posted until eligibility summaries are in from schools prior to playoffs**</a:t>
            </a:r>
            <a:endParaRPr lang="en-US" dirty="0"/>
          </a:p>
          <a:p>
            <a:r>
              <a:rPr lang="en-US" b="1" dirty="0"/>
              <a:t>IT IS IMPERATIVE FOR SCHOOLS TO ADVISE THE NCHSAA IF THEY HAVE DROPPED THEIR TEAM OR IF THEY HAVE ADDED A TENNIS TEAM.</a:t>
            </a:r>
          </a:p>
          <a:p>
            <a:endParaRPr lang="en-US" dirty="0"/>
          </a:p>
        </p:txBody>
      </p:sp>
    </p:spTree>
    <p:extLst>
      <p:ext uri="{BB962C8B-B14F-4D97-AF65-F5344CB8AC3E}">
        <p14:creationId xmlns:p14="http://schemas.microsoft.com/office/powerpoint/2010/main" val="1123537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Seeding for Individual Regionals:</a:t>
            </a:r>
          </a:p>
        </p:txBody>
      </p:sp>
      <p:sp>
        <p:nvSpPr>
          <p:cNvPr id="3" name="Content Placeholder 2"/>
          <p:cNvSpPr>
            <a:spLocks noGrp="1"/>
          </p:cNvSpPr>
          <p:nvPr>
            <p:ph idx="1"/>
          </p:nvPr>
        </p:nvSpPr>
        <p:spPr>
          <a:xfrm>
            <a:off x="2304256" y="1690688"/>
            <a:ext cx="7583487" cy="4387881"/>
          </a:xfrm>
        </p:spPr>
        <p:txBody>
          <a:bodyPr>
            <a:normAutofit fontScale="92500"/>
          </a:bodyPr>
          <a:lstStyle/>
          <a:p>
            <a:r>
              <a:rPr lang="en-US" dirty="0"/>
              <a:t>Mandatory Regional Seeding Process</a:t>
            </a:r>
          </a:p>
          <a:p>
            <a:pPr lvl="1"/>
            <a:r>
              <a:rPr lang="en-US" dirty="0"/>
              <a:t>Documentation and video of process posted on NCHSAA Tennis pages</a:t>
            </a:r>
          </a:p>
          <a:p>
            <a:r>
              <a:rPr lang="en-US" dirty="0"/>
              <a:t>All regional directors must hold a seeding meeting and </a:t>
            </a:r>
            <a:r>
              <a:rPr lang="en-US" u="sng" dirty="0"/>
              <a:t>NO PRE</a:t>
            </a:r>
            <a:r>
              <a:rPr lang="en-US" dirty="0"/>
              <a:t>-</a:t>
            </a:r>
            <a:r>
              <a:rPr lang="en-US" u="sng" dirty="0"/>
              <a:t>DETERMINED DRAWS WILL BE USED AT THE REGIONAL TOURNAMENTS (NO EXCEPTIONS).</a:t>
            </a:r>
          </a:p>
          <a:p>
            <a:r>
              <a:rPr lang="en-US" dirty="0"/>
              <a:t>Play should begin at 1 pm.</a:t>
            </a:r>
          </a:p>
          <a:p>
            <a:r>
              <a:rPr lang="en-US" dirty="0"/>
              <a:t>There should be 1 seed for every eight players.  So based on a draw of 16 players, there will be 2 seeded players.  You may also place two players.  </a:t>
            </a:r>
            <a:r>
              <a:rPr lang="en-US" b="1" i="1" u="sng" dirty="0"/>
              <a:t>Go no further than placing two players.</a:t>
            </a:r>
          </a:p>
        </p:txBody>
      </p:sp>
    </p:spTree>
    <p:extLst>
      <p:ext uri="{BB962C8B-B14F-4D97-AF65-F5344CB8AC3E}">
        <p14:creationId xmlns:p14="http://schemas.microsoft.com/office/powerpoint/2010/main" val="465827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466068"/>
          </a:xfrm>
        </p:spPr>
        <p:txBody>
          <a:bodyPr>
            <a:normAutofit/>
          </a:bodyPr>
          <a:lstStyle/>
          <a:p>
            <a:pPr algn="ctr"/>
            <a:r>
              <a:rPr lang="en-US" dirty="0"/>
              <a:t>Qualifiers to Individual State Championships</a:t>
            </a:r>
          </a:p>
        </p:txBody>
      </p:sp>
      <p:sp>
        <p:nvSpPr>
          <p:cNvPr id="3" name="Content Placeholder 2"/>
          <p:cNvSpPr>
            <a:spLocks noGrp="1"/>
          </p:cNvSpPr>
          <p:nvPr>
            <p:ph idx="1"/>
          </p:nvPr>
        </p:nvSpPr>
        <p:spPr>
          <a:xfrm>
            <a:off x="1981200" y="1981200"/>
            <a:ext cx="8229600" cy="4038600"/>
          </a:xfrm>
        </p:spPr>
        <p:txBody>
          <a:bodyPr>
            <a:normAutofit/>
          </a:bodyPr>
          <a:lstStyle/>
          <a:p>
            <a:r>
              <a:rPr lang="en-US" b="1" dirty="0"/>
              <a:t>The semi-finalists in both singles and doubles will qualify from the regionals to state.</a:t>
            </a:r>
            <a:endParaRPr lang="en-US" dirty="0"/>
          </a:p>
          <a:p>
            <a:r>
              <a:rPr lang="en-US" u="sng" dirty="0"/>
              <a:t>However, these players must participate in the semifinals and finals to advance</a:t>
            </a:r>
            <a:endParaRPr lang="en-US" dirty="0"/>
          </a:p>
        </p:txBody>
      </p:sp>
    </p:spTree>
    <p:extLst>
      <p:ext uri="{BB962C8B-B14F-4D97-AF65-F5344CB8AC3E}">
        <p14:creationId xmlns:p14="http://schemas.microsoft.com/office/powerpoint/2010/main" val="1584092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 State Tournament:</a:t>
            </a:r>
          </a:p>
        </p:txBody>
      </p:sp>
      <p:sp>
        <p:nvSpPr>
          <p:cNvPr id="3" name="Content Placeholder 2"/>
          <p:cNvSpPr>
            <a:spLocks noGrp="1"/>
          </p:cNvSpPr>
          <p:nvPr>
            <p:ph idx="1"/>
          </p:nvPr>
        </p:nvSpPr>
        <p:spPr/>
        <p:txBody>
          <a:bodyPr/>
          <a:lstStyle/>
          <a:p>
            <a:r>
              <a:rPr lang="en-US" dirty="0"/>
              <a:t>A  pre-determined draw will be used.</a:t>
            </a:r>
          </a:p>
          <a:p>
            <a:r>
              <a:rPr lang="en-US" dirty="0"/>
              <a:t>Draws will be posted on the Tennis page (NCHSAA website) prior to the tournament.</a:t>
            </a:r>
          </a:p>
          <a:p>
            <a:r>
              <a:rPr lang="en-US" dirty="0"/>
              <a:t>Roving tennis umpires will be used</a:t>
            </a:r>
          </a:p>
          <a:p>
            <a:pPr lvl="1"/>
            <a:r>
              <a:rPr lang="en-US" dirty="0"/>
              <a:t>Please send me names of USTA officials</a:t>
            </a:r>
          </a:p>
        </p:txBody>
      </p:sp>
    </p:spTree>
    <p:extLst>
      <p:ext uri="{BB962C8B-B14F-4D97-AF65-F5344CB8AC3E}">
        <p14:creationId xmlns:p14="http://schemas.microsoft.com/office/powerpoint/2010/main" val="1487018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2513"/>
            <a:ext cx="8229600" cy="825954"/>
          </a:xfrm>
        </p:spPr>
        <p:txBody>
          <a:bodyPr/>
          <a:lstStyle/>
          <a:p>
            <a:pPr algn="ctr"/>
            <a:r>
              <a:rPr lang="en-US" dirty="0"/>
              <a:t>Individual State Championships</a:t>
            </a:r>
          </a:p>
        </p:txBody>
      </p:sp>
      <p:sp>
        <p:nvSpPr>
          <p:cNvPr id="3" name="Content Placeholder 2"/>
          <p:cNvSpPr>
            <a:spLocks noGrp="1"/>
          </p:cNvSpPr>
          <p:nvPr>
            <p:ph idx="1"/>
          </p:nvPr>
        </p:nvSpPr>
        <p:spPr>
          <a:xfrm>
            <a:off x="1981200" y="1821530"/>
            <a:ext cx="8229600" cy="3258232"/>
          </a:xfrm>
        </p:spPr>
        <p:txBody>
          <a:bodyPr>
            <a:normAutofit/>
          </a:bodyPr>
          <a:lstStyle/>
          <a:p>
            <a:r>
              <a:rPr lang="en-US" b="1" dirty="0"/>
              <a:t>A predetermined draw will be used</a:t>
            </a:r>
            <a:endParaRPr lang="en-US" dirty="0"/>
          </a:p>
          <a:p>
            <a:r>
              <a:rPr lang="en-US" b="1" dirty="0"/>
              <a:t>F</a:t>
            </a:r>
            <a:r>
              <a:rPr lang="en-US" b="1" u="sng" dirty="0"/>
              <a:t>ormat</a:t>
            </a:r>
            <a:r>
              <a:rPr lang="en-US" b="1" dirty="0"/>
              <a:t>:  2 out of 3 sets in both singles and doubles, with 10 minute break after split sets.  If tied 6-6 in a set, a Set tie breaker is used (1</a:t>
            </a:r>
            <a:r>
              <a:rPr lang="en-US" b="1" baseline="30000" dirty="0"/>
              <a:t>st</a:t>
            </a:r>
            <a:r>
              <a:rPr lang="en-US" b="1" dirty="0"/>
              <a:t> to seven, win by two).</a:t>
            </a:r>
            <a:endParaRPr lang="en-US" dirty="0"/>
          </a:p>
          <a:p>
            <a:endParaRPr lang="en-US" dirty="0"/>
          </a:p>
        </p:txBody>
      </p:sp>
    </p:spTree>
    <p:extLst>
      <p:ext uri="{BB962C8B-B14F-4D97-AF65-F5344CB8AC3E}">
        <p14:creationId xmlns:p14="http://schemas.microsoft.com/office/powerpoint/2010/main" val="2052460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67872"/>
            <a:ext cx="8229600" cy="949846"/>
          </a:xfrm>
        </p:spPr>
        <p:txBody>
          <a:bodyPr/>
          <a:lstStyle/>
          <a:p>
            <a:pPr algn="ctr"/>
            <a:r>
              <a:rPr lang="en-US" dirty="0"/>
              <a:t>Dual Team State Championships</a:t>
            </a:r>
          </a:p>
        </p:txBody>
      </p:sp>
      <p:sp>
        <p:nvSpPr>
          <p:cNvPr id="3" name="Content Placeholder 2"/>
          <p:cNvSpPr>
            <a:spLocks noGrp="1"/>
          </p:cNvSpPr>
          <p:nvPr>
            <p:ph idx="1"/>
          </p:nvPr>
        </p:nvSpPr>
        <p:spPr>
          <a:xfrm>
            <a:off x="1981200" y="1654770"/>
            <a:ext cx="8229600" cy="2834918"/>
          </a:xfrm>
        </p:spPr>
        <p:txBody>
          <a:bodyPr>
            <a:normAutofit fontScale="92500" lnSpcReduction="20000"/>
          </a:bodyPr>
          <a:lstStyle/>
          <a:p>
            <a:r>
              <a:rPr lang="en-US" b="1" dirty="0"/>
              <a:t>Coaches Meeting:  	9:00 am (1A &amp; 3A) </a:t>
            </a:r>
          </a:p>
          <a:p>
            <a:pPr>
              <a:buNone/>
            </a:pPr>
            <a:r>
              <a:rPr lang="en-US" b="1" dirty="0"/>
              <a:t>					12:00 noon (2A &amp; 4A)</a:t>
            </a:r>
            <a:endParaRPr lang="en-US" dirty="0"/>
          </a:p>
          <a:p>
            <a:r>
              <a:rPr lang="en-US" b="1" dirty="0"/>
              <a:t>Match Times:  		9:30 am (1A &amp; 3A) </a:t>
            </a:r>
          </a:p>
          <a:p>
            <a:pPr>
              <a:buNone/>
            </a:pPr>
            <a:r>
              <a:rPr lang="en-US" b="1" dirty="0"/>
              <a:t>					12:30 pm (2A &amp; 4A)</a:t>
            </a:r>
          </a:p>
          <a:p>
            <a:r>
              <a:rPr lang="en-US" b="1" dirty="0"/>
              <a:t>Burlington Tennis Center</a:t>
            </a:r>
          </a:p>
          <a:p>
            <a:pPr lvl="1"/>
            <a:r>
              <a:rPr lang="en-US" b="1" dirty="0"/>
              <a:t>Women – November 4</a:t>
            </a:r>
            <a:r>
              <a:rPr lang="en-US" b="1" baseline="30000" dirty="0"/>
              <a:t>th</a:t>
            </a:r>
            <a:endParaRPr lang="en-US" b="1" dirty="0"/>
          </a:p>
          <a:p>
            <a:pPr lvl="1"/>
            <a:r>
              <a:rPr lang="en-US" b="1" dirty="0"/>
              <a:t>Men – May 19</a:t>
            </a:r>
            <a:r>
              <a:rPr lang="en-US" b="1" baseline="30000" dirty="0"/>
              <a:t>th</a:t>
            </a:r>
            <a:r>
              <a:rPr lang="en-US" b="1" dirty="0"/>
              <a:t> </a:t>
            </a:r>
            <a:endParaRPr lang="en-US" dirty="0"/>
          </a:p>
          <a:p>
            <a:pPr>
              <a:buNone/>
            </a:pPr>
            <a:endParaRPr lang="en-US" dirty="0"/>
          </a:p>
        </p:txBody>
      </p:sp>
    </p:spTree>
    <p:extLst>
      <p:ext uri="{BB962C8B-B14F-4D97-AF65-F5344CB8AC3E}">
        <p14:creationId xmlns:p14="http://schemas.microsoft.com/office/powerpoint/2010/main" val="672944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Line-Up Sheets</a:t>
            </a:r>
          </a:p>
        </p:txBody>
      </p:sp>
      <p:sp>
        <p:nvSpPr>
          <p:cNvPr id="3" name="Content Placeholder 2"/>
          <p:cNvSpPr>
            <a:spLocks noGrp="1"/>
          </p:cNvSpPr>
          <p:nvPr>
            <p:ph idx="1"/>
          </p:nvPr>
        </p:nvSpPr>
        <p:spPr/>
        <p:txBody>
          <a:bodyPr>
            <a:normAutofit/>
          </a:bodyPr>
          <a:lstStyle/>
          <a:p>
            <a:r>
              <a:rPr lang="en-US" b="1" dirty="0"/>
              <a:t>Coaches must exchange both singles’ and doubles’ line-ups simultaneously no later than 15 min. prior to the match.  </a:t>
            </a:r>
          </a:p>
          <a:p>
            <a:r>
              <a:rPr lang="en-US" b="1" dirty="0"/>
              <a:t>Sheets will be submitted online</a:t>
            </a:r>
          </a:p>
          <a:p>
            <a:r>
              <a:rPr lang="en-US" b="1" dirty="0"/>
              <a:t>Singles submitted only, doubles players should be added to lineup before each individual match</a:t>
            </a:r>
          </a:p>
          <a:p>
            <a:pPr lvl="1"/>
            <a:r>
              <a:rPr lang="en-US" b="1" dirty="0"/>
              <a:t>Doubles pairing (singles number) restriction still in place </a:t>
            </a:r>
            <a:endParaRPr lang="en-US" dirty="0"/>
          </a:p>
        </p:txBody>
      </p:sp>
    </p:spTree>
    <p:extLst>
      <p:ext uri="{BB962C8B-B14F-4D97-AF65-F5344CB8AC3E}">
        <p14:creationId xmlns:p14="http://schemas.microsoft.com/office/powerpoint/2010/main" val="1530704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Line-Ups</a:t>
            </a:r>
          </a:p>
        </p:txBody>
      </p:sp>
      <p:sp>
        <p:nvSpPr>
          <p:cNvPr id="3" name="Content Placeholder 2"/>
          <p:cNvSpPr>
            <a:spLocks noGrp="1"/>
          </p:cNvSpPr>
          <p:nvPr>
            <p:ph idx="1"/>
          </p:nvPr>
        </p:nvSpPr>
        <p:spPr/>
        <p:txBody>
          <a:bodyPr>
            <a:normAutofit/>
          </a:bodyPr>
          <a:lstStyle/>
          <a:p>
            <a:r>
              <a:rPr lang="en-US" b="1" dirty="0"/>
              <a:t>Official line-up sheets will be posted on the website</a:t>
            </a:r>
            <a:endParaRPr lang="en-US" dirty="0"/>
          </a:p>
          <a:p>
            <a:r>
              <a:rPr lang="en-US" b="1" dirty="0"/>
              <a:t>Players shall be ranked in order of ability</a:t>
            </a:r>
            <a:endParaRPr lang="en-US" dirty="0"/>
          </a:p>
          <a:p>
            <a:r>
              <a:rPr lang="en-US" b="1" dirty="0"/>
              <a:t>In singles, in case a player is not available, all players must move up.  An insufficient number of players shall default matches at the bottom of the line-up</a:t>
            </a:r>
            <a:endParaRPr lang="en-US" dirty="0"/>
          </a:p>
          <a:p>
            <a:endParaRPr lang="en-US" dirty="0"/>
          </a:p>
        </p:txBody>
      </p:sp>
    </p:spTree>
    <p:extLst>
      <p:ext uri="{BB962C8B-B14F-4D97-AF65-F5344CB8AC3E}">
        <p14:creationId xmlns:p14="http://schemas.microsoft.com/office/powerpoint/2010/main" val="1845134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Line-Ups</a:t>
            </a:r>
          </a:p>
        </p:txBody>
      </p:sp>
      <p:sp>
        <p:nvSpPr>
          <p:cNvPr id="3" name="Content Placeholder 2"/>
          <p:cNvSpPr>
            <a:spLocks noGrp="1"/>
          </p:cNvSpPr>
          <p:nvPr>
            <p:ph idx="1"/>
          </p:nvPr>
        </p:nvSpPr>
        <p:spPr/>
        <p:txBody>
          <a:bodyPr>
            <a:normAutofit/>
          </a:bodyPr>
          <a:lstStyle/>
          <a:p>
            <a:r>
              <a:rPr lang="en-US" sz="2824" b="1" i="1" u="sng" dirty="0"/>
              <a:t>*Singles players</a:t>
            </a:r>
            <a:r>
              <a:rPr lang="en-US" sz="2824" b="1" u="sng" dirty="0"/>
              <a:t> </a:t>
            </a:r>
            <a:r>
              <a:rPr lang="en-US" b="1" dirty="0"/>
              <a:t>must have played 25% of the total team matches at a position in order to be seeded at that position unless there is an approved issue (injury, illness, etc.).  </a:t>
            </a:r>
          </a:p>
          <a:p>
            <a:r>
              <a:rPr lang="en-US" b="1" i="1" u="sng" dirty="0"/>
              <a:t>Proof must be provided at the conference meeting </a:t>
            </a:r>
            <a:r>
              <a:rPr lang="en-US" b="1" dirty="0"/>
              <a:t>prior to submitting the line-up sheet to the NCHSAA and the </a:t>
            </a:r>
            <a:r>
              <a:rPr lang="en-US" b="1" u="sng" dirty="0"/>
              <a:t>approved</a:t>
            </a:r>
            <a:r>
              <a:rPr lang="en-US" b="1" dirty="0"/>
              <a:t> </a:t>
            </a:r>
            <a:r>
              <a:rPr lang="en-US" b="1" u="sng" dirty="0"/>
              <a:t>reason must be given on the line-up sheet.</a:t>
            </a:r>
            <a:endParaRPr lang="en-US" dirty="0"/>
          </a:p>
          <a:p>
            <a:pPr>
              <a:buNone/>
            </a:pPr>
            <a:r>
              <a:rPr lang="en-US" b="1" dirty="0"/>
              <a:t>	</a:t>
            </a:r>
            <a:endParaRPr lang="en-US" dirty="0"/>
          </a:p>
        </p:txBody>
      </p:sp>
    </p:spTree>
    <p:extLst>
      <p:ext uri="{BB962C8B-B14F-4D97-AF65-F5344CB8AC3E}">
        <p14:creationId xmlns:p14="http://schemas.microsoft.com/office/powerpoint/2010/main" val="1506485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Singles (Dual Team Playoffs)</a:t>
            </a:r>
          </a:p>
        </p:txBody>
      </p:sp>
      <p:sp>
        <p:nvSpPr>
          <p:cNvPr id="3" name="Content Placeholder 2"/>
          <p:cNvSpPr>
            <a:spLocks noGrp="1"/>
          </p:cNvSpPr>
          <p:nvPr>
            <p:ph idx="1"/>
          </p:nvPr>
        </p:nvSpPr>
        <p:spPr/>
        <p:txBody>
          <a:bodyPr>
            <a:normAutofit/>
          </a:bodyPr>
          <a:lstStyle/>
          <a:p>
            <a:r>
              <a:rPr lang="en-US" b="1" dirty="0"/>
              <a:t>If players split sets in singles (2 out of 3 sets), a 10 point tie breaker (1</a:t>
            </a:r>
            <a:r>
              <a:rPr lang="en-US" b="1" baseline="30000" dirty="0"/>
              <a:t>st</a:t>
            </a:r>
            <a:r>
              <a:rPr lang="en-US" b="1" dirty="0"/>
              <a:t> to 10 , win by two) will be played to decide the outcome of the match.  </a:t>
            </a:r>
          </a:p>
          <a:p>
            <a:r>
              <a:rPr lang="en-US" b="1" dirty="0"/>
              <a:t>A (3) min. break is allowed before the tie breaker, and </a:t>
            </a:r>
            <a:r>
              <a:rPr lang="en-US" b="1" dirty="0" err="1"/>
              <a:t>player(s</a:t>
            </a:r>
            <a:r>
              <a:rPr lang="en-US" b="1" dirty="0"/>
              <a:t>) may NOT leave the court during this time to confer with their coach. </a:t>
            </a:r>
            <a:endParaRPr lang="en-US" dirty="0"/>
          </a:p>
          <a:p>
            <a:endParaRPr lang="en-US" dirty="0"/>
          </a:p>
        </p:txBody>
      </p:sp>
    </p:spTree>
    <p:extLst>
      <p:ext uri="{BB962C8B-B14F-4D97-AF65-F5344CB8AC3E}">
        <p14:creationId xmlns:p14="http://schemas.microsoft.com/office/powerpoint/2010/main" val="668877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Doubles (Dual Team Playoffs)</a:t>
            </a:r>
          </a:p>
        </p:txBody>
      </p:sp>
      <p:sp>
        <p:nvSpPr>
          <p:cNvPr id="3" name="Content Placeholder 2"/>
          <p:cNvSpPr>
            <a:spLocks noGrp="1"/>
          </p:cNvSpPr>
          <p:nvPr>
            <p:ph idx="1"/>
          </p:nvPr>
        </p:nvSpPr>
        <p:spPr/>
        <p:txBody>
          <a:bodyPr>
            <a:normAutofit/>
          </a:bodyPr>
          <a:lstStyle/>
          <a:p>
            <a:r>
              <a:rPr lang="en-US" b="1" dirty="0"/>
              <a:t>Doubles matches after singles (15 min. break)</a:t>
            </a:r>
            <a:endParaRPr lang="en-US" dirty="0"/>
          </a:p>
          <a:p>
            <a:r>
              <a:rPr lang="en-US" b="1" dirty="0"/>
              <a:t>10 game pro set is the format.  If a tie at the end of the doubles pro set, the Set tie breaker will be played. (1</a:t>
            </a:r>
            <a:r>
              <a:rPr lang="en-US" b="1" baseline="30000" dirty="0"/>
              <a:t>st</a:t>
            </a:r>
            <a:r>
              <a:rPr lang="en-US" b="1" dirty="0"/>
              <a:t> to seven and win by two). </a:t>
            </a:r>
          </a:p>
          <a:p>
            <a:r>
              <a:rPr lang="en-US" b="1" dirty="0"/>
              <a:t>If mutually agreed, the match may conclude as soon as one team wins by five points.  At the State Finals, the match concludes when one team wins 5 points.</a:t>
            </a:r>
            <a:endParaRPr lang="en-US" dirty="0"/>
          </a:p>
          <a:p>
            <a:endParaRPr lang="en-US" dirty="0"/>
          </a:p>
        </p:txBody>
      </p:sp>
    </p:spTree>
    <p:extLst>
      <p:ext uri="{BB962C8B-B14F-4D97-AF65-F5344CB8AC3E}">
        <p14:creationId xmlns:p14="http://schemas.microsoft.com/office/powerpoint/2010/main" val="1897574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Sportsmanship</a:t>
            </a:r>
          </a:p>
        </p:txBody>
      </p:sp>
      <p:sp>
        <p:nvSpPr>
          <p:cNvPr id="3" name="Content Placeholder 2"/>
          <p:cNvSpPr>
            <a:spLocks noGrp="1"/>
          </p:cNvSpPr>
          <p:nvPr>
            <p:ph idx="1"/>
          </p:nvPr>
        </p:nvSpPr>
        <p:spPr/>
        <p:txBody>
          <a:bodyPr>
            <a:normAutofit fontScale="92500" lnSpcReduction="10000"/>
          </a:bodyPr>
          <a:lstStyle/>
          <a:p>
            <a:r>
              <a:rPr lang="en-US" b="1" dirty="0"/>
              <a:t>Ethical conduct by players and coaches shall be observed at all times.</a:t>
            </a:r>
            <a:endParaRPr lang="en-US" dirty="0"/>
          </a:p>
          <a:p>
            <a:pPr>
              <a:buNone/>
            </a:pPr>
            <a:r>
              <a:rPr lang="en-US" b="1" dirty="0"/>
              <a:t>	-1</a:t>
            </a:r>
            <a:r>
              <a:rPr lang="en-US" b="1" baseline="30000" dirty="0"/>
              <a:t>st</a:t>
            </a:r>
            <a:r>
              <a:rPr lang="en-US" b="1" dirty="0"/>
              <a:t> offense: point penalty</a:t>
            </a:r>
            <a:endParaRPr lang="en-US" dirty="0"/>
          </a:p>
          <a:p>
            <a:pPr>
              <a:buNone/>
            </a:pPr>
            <a:r>
              <a:rPr lang="en-US" b="1" dirty="0"/>
              <a:t>	-2</a:t>
            </a:r>
            <a:r>
              <a:rPr lang="en-US" b="1" baseline="30000" dirty="0"/>
              <a:t>nd</a:t>
            </a:r>
            <a:r>
              <a:rPr lang="en-US" b="1" dirty="0"/>
              <a:t> offense:  loss of game</a:t>
            </a:r>
            <a:endParaRPr lang="en-US" dirty="0"/>
          </a:p>
          <a:p>
            <a:pPr>
              <a:buNone/>
            </a:pPr>
            <a:r>
              <a:rPr lang="en-US" b="1" dirty="0"/>
              <a:t>	-3</a:t>
            </a:r>
            <a:r>
              <a:rPr lang="en-US" b="1" baseline="30000" dirty="0"/>
              <a:t>rd</a:t>
            </a:r>
            <a:r>
              <a:rPr lang="en-US" b="1" dirty="0"/>
              <a:t> offense:  default of match</a:t>
            </a:r>
            <a:endParaRPr lang="en-US" dirty="0"/>
          </a:p>
          <a:p>
            <a:r>
              <a:rPr lang="en-US" b="1" dirty="0"/>
              <a:t>Disqualification may occur at any time.  Please help by monitoring your players’ behavior throughout the season.</a:t>
            </a:r>
          </a:p>
          <a:p>
            <a:r>
              <a:rPr lang="en-US" b="1" dirty="0"/>
              <a:t>Foot faulting is a violation of the rules.  If a player complains, the respective coaches will need to discuss with both players to see if they can work out the problem or they will need to call for the remainder of the match.</a:t>
            </a:r>
          </a:p>
          <a:p>
            <a:r>
              <a:rPr lang="en-US" b="1" dirty="0"/>
              <a:t>The use of cell phones by players on court is not allowed.</a:t>
            </a:r>
            <a:endParaRPr lang="en-US" dirty="0"/>
          </a:p>
          <a:p>
            <a:endParaRPr lang="en-US" dirty="0"/>
          </a:p>
        </p:txBody>
      </p:sp>
    </p:spTree>
    <p:extLst>
      <p:ext uri="{BB962C8B-B14F-4D97-AF65-F5344CB8AC3E}">
        <p14:creationId xmlns:p14="http://schemas.microsoft.com/office/powerpoint/2010/main" val="2094605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algn="ctr" eaLnBrk="1" hangingPunct="1">
              <a:defRPr/>
            </a:pPr>
            <a:r>
              <a:rPr lang="en-US" dirty="0">
                <a:latin typeface="+mn-lt"/>
              </a:rPr>
              <a:t>Sportsmanship</a:t>
            </a:r>
          </a:p>
        </p:txBody>
      </p:sp>
      <p:sp>
        <p:nvSpPr>
          <p:cNvPr id="3" name="Content Placeholder 2"/>
          <p:cNvSpPr>
            <a:spLocks noGrp="1"/>
          </p:cNvSpPr>
          <p:nvPr>
            <p:ph idx="1"/>
          </p:nvPr>
        </p:nvSpPr>
        <p:spPr/>
        <p:txBody>
          <a:bodyPr rtlCol="0">
            <a:normAutofit/>
          </a:bodyPr>
          <a:lstStyle/>
          <a:p>
            <a:pPr marL="0" indent="0">
              <a:buNone/>
              <a:defRPr/>
            </a:pPr>
            <a:r>
              <a:rPr lang="en-US" dirty="0">
                <a:ea typeface="+mn-ea"/>
                <a:cs typeface="+mn-cs"/>
              </a:rPr>
              <a:t>The quality of responsible behavior characterized by a spirit of generosity and a genuine concern for opponents, officials and teammates.</a:t>
            </a:r>
          </a:p>
          <a:p>
            <a:pPr marL="397764" indent="-397764">
              <a:defRPr/>
            </a:pPr>
            <a:r>
              <a:rPr lang="en-US" dirty="0">
                <a:ea typeface="+mn-ea"/>
                <a:cs typeface="+mn-cs"/>
              </a:rPr>
              <a:t>Wholesome athletic environment</a:t>
            </a:r>
          </a:p>
          <a:p>
            <a:pPr marL="397764" indent="-397764">
              <a:defRPr/>
            </a:pPr>
            <a:r>
              <a:rPr lang="en-US" dirty="0">
                <a:ea typeface="+mn-ea"/>
                <a:cs typeface="+mn-cs"/>
              </a:rPr>
              <a:t>Good Sportsmanship &gt; Victory</a:t>
            </a:r>
          </a:p>
          <a:p>
            <a:pPr marL="397764" indent="-397764">
              <a:defRPr/>
            </a:pPr>
            <a:r>
              <a:rPr lang="en-US" dirty="0">
                <a:ea typeface="+mn-ea"/>
                <a:cs typeface="+mn-cs"/>
              </a:rPr>
              <a:t>Modest in victory, gracious in defeat</a:t>
            </a:r>
          </a:p>
          <a:p>
            <a:pPr marL="397764" indent="-397764">
              <a:defRPr/>
            </a:pPr>
            <a:r>
              <a:rPr lang="en-US" dirty="0">
                <a:ea typeface="+mn-ea"/>
                <a:cs typeface="+mn-cs"/>
              </a:rPr>
              <a:t>Respecting judgment and integrity of game officials</a:t>
            </a:r>
          </a:p>
          <a:p>
            <a:pPr marL="397764" indent="-397764">
              <a:defRPr/>
            </a:pPr>
            <a:r>
              <a:rPr lang="en-US" dirty="0">
                <a:ea typeface="+mn-ea"/>
                <a:cs typeface="+mn-cs"/>
              </a:rPr>
              <a:t>Role modeling good behavior	</a:t>
            </a:r>
          </a:p>
        </p:txBody>
      </p:sp>
    </p:spTree>
    <p:extLst>
      <p:ext uri="{BB962C8B-B14F-4D97-AF65-F5344CB8AC3E}">
        <p14:creationId xmlns:p14="http://schemas.microsoft.com/office/powerpoint/2010/main" val="254727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pPr algn="ctr" eaLnBrk="1" hangingPunct="1">
              <a:defRPr/>
            </a:pPr>
            <a:r>
              <a:rPr lang="en-US" dirty="0">
                <a:latin typeface="+mn-lt"/>
              </a:rPr>
              <a:t>Ejection Policy</a:t>
            </a:r>
          </a:p>
        </p:txBody>
      </p:sp>
      <p:sp>
        <p:nvSpPr>
          <p:cNvPr id="3" name="Content Placeholder 2"/>
          <p:cNvSpPr>
            <a:spLocks noGrp="1"/>
          </p:cNvSpPr>
          <p:nvPr>
            <p:ph idx="1"/>
          </p:nvPr>
        </p:nvSpPr>
        <p:spPr/>
        <p:txBody>
          <a:bodyPr rtlCol="0">
            <a:normAutofit/>
          </a:bodyPr>
          <a:lstStyle/>
          <a:p>
            <a:pPr marL="397764" indent="-397764">
              <a:buFont typeface="Wingdings" charset="2"/>
              <a:buChar char=""/>
              <a:defRPr/>
            </a:pPr>
            <a:r>
              <a:rPr lang="en-US" dirty="0">
                <a:ea typeface="+mn-ea"/>
                <a:cs typeface="+mn-cs"/>
              </a:rPr>
              <a:t>Fighting</a:t>
            </a:r>
          </a:p>
          <a:p>
            <a:pPr marL="397764" indent="-397764">
              <a:buFont typeface="Wingdings" charset="2"/>
              <a:buChar char=""/>
              <a:defRPr/>
            </a:pPr>
            <a:r>
              <a:rPr lang="en-US" dirty="0">
                <a:ea typeface="+mn-ea"/>
                <a:cs typeface="+mn-cs"/>
              </a:rPr>
              <a:t>Leaving the bench area</a:t>
            </a:r>
          </a:p>
          <a:p>
            <a:pPr marL="397764" indent="-397764">
              <a:buFont typeface="Wingdings" charset="2"/>
              <a:buChar char=""/>
              <a:defRPr/>
            </a:pPr>
            <a:r>
              <a:rPr lang="en-US" dirty="0">
                <a:ea typeface="+mn-ea"/>
                <a:cs typeface="+mn-cs"/>
              </a:rPr>
              <a:t>Flagrant contact</a:t>
            </a:r>
          </a:p>
          <a:p>
            <a:pPr marL="397764" indent="-397764">
              <a:buFont typeface="Wingdings" charset="2"/>
              <a:buChar char=""/>
              <a:defRPr/>
            </a:pPr>
            <a:r>
              <a:rPr lang="en-US" dirty="0">
                <a:ea typeface="+mn-ea"/>
                <a:cs typeface="+mn-cs"/>
              </a:rPr>
              <a:t>Biting</a:t>
            </a:r>
          </a:p>
          <a:p>
            <a:pPr marL="397764" indent="-397764">
              <a:buFont typeface="Wingdings" charset="2"/>
              <a:buChar char=""/>
              <a:defRPr/>
            </a:pPr>
            <a:r>
              <a:rPr lang="en-US" dirty="0">
                <a:ea typeface="+mn-ea"/>
                <a:cs typeface="+mn-cs"/>
              </a:rPr>
              <a:t>Taunting, baiting or spitting toward an opponent or official</a:t>
            </a:r>
          </a:p>
          <a:p>
            <a:pPr marL="397764" indent="-397764">
              <a:buFont typeface="Wingdings" charset="2"/>
              <a:buChar char=""/>
              <a:defRPr/>
            </a:pPr>
            <a:r>
              <a:rPr lang="en-US" dirty="0">
                <a:ea typeface="+mn-ea"/>
                <a:cs typeface="+mn-cs"/>
              </a:rPr>
              <a:t>Profanity</a:t>
            </a:r>
          </a:p>
          <a:p>
            <a:pPr marL="397764" indent="-397764">
              <a:buFont typeface="Wingdings" charset="2"/>
              <a:buChar char=""/>
              <a:defRPr/>
            </a:pPr>
            <a:r>
              <a:rPr lang="en-US" dirty="0">
                <a:ea typeface="+mn-ea"/>
                <a:cs typeface="+mn-cs"/>
              </a:rPr>
              <a:t>Obscene gestures</a:t>
            </a:r>
          </a:p>
          <a:p>
            <a:pPr marL="397764" indent="-397764">
              <a:buFont typeface="Wingdings" charset="2"/>
              <a:buChar char=""/>
              <a:defRPr/>
            </a:pPr>
            <a:r>
              <a:rPr lang="en-US" dirty="0">
                <a:ea typeface="+mn-ea"/>
                <a:cs typeface="+mn-cs"/>
              </a:rPr>
              <a:t>Disrespectfully addressing an official</a:t>
            </a:r>
          </a:p>
        </p:txBody>
      </p:sp>
    </p:spTree>
    <p:extLst>
      <p:ext uri="{BB962C8B-B14F-4D97-AF65-F5344CB8AC3E}">
        <p14:creationId xmlns:p14="http://schemas.microsoft.com/office/powerpoint/2010/main" val="1275192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latin typeface="+mn-lt"/>
              </a:rPr>
              <a:t>NCHSAA Board Changes</a:t>
            </a:r>
          </a:p>
        </p:txBody>
      </p:sp>
      <p:sp>
        <p:nvSpPr>
          <p:cNvPr id="3" name="Subtitle 2"/>
          <p:cNvSpPr>
            <a:spLocks noGrp="1"/>
          </p:cNvSpPr>
          <p:nvPr>
            <p:ph type="subTitle" idx="1"/>
          </p:nvPr>
        </p:nvSpPr>
        <p:spPr/>
        <p:txBody>
          <a:bodyPr>
            <a:normAutofit/>
          </a:bodyPr>
          <a:lstStyle/>
          <a:p>
            <a:r>
              <a:rPr lang="en-US" sz="6000" b="1" dirty="0"/>
              <a:t>2017-18</a:t>
            </a:r>
          </a:p>
        </p:txBody>
      </p:sp>
    </p:spTree>
    <p:extLst>
      <p:ext uri="{BB962C8B-B14F-4D97-AF65-F5344CB8AC3E}">
        <p14:creationId xmlns:p14="http://schemas.microsoft.com/office/powerpoint/2010/main" val="1553689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Amateur Rule</a:t>
            </a:r>
          </a:p>
        </p:txBody>
      </p:sp>
      <p:sp>
        <p:nvSpPr>
          <p:cNvPr id="3" name="Content Placeholder 2"/>
          <p:cNvSpPr>
            <a:spLocks noGrp="1"/>
          </p:cNvSpPr>
          <p:nvPr>
            <p:ph idx="1"/>
          </p:nvPr>
        </p:nvSpPr>
        <p:spPr/>
        <p:txBody>
          <a:bodyPr/>
          <a:lstStyle/>
          <a:p>
            <a:r>
              <a:rPr lang="en-US" dirty="0"/>
              <a:t>Increase allowable merchandise to be received from $20.00 to $250.00 per sports season</a:t>
            </a:r>
          </a:p>
          <a:p>
            <a:endParaRPr lang="en-US" dirty="0"/>
          </a:p>
          <a:p>
            <a:r>
              <a:rPr lang="en-US" dirty="0"/>
              <a:t>Acceptance of money or a forbidden award will cause an athlete to lose athletic eligibility for the semester in which the violation occurred, and the following semester.</a:t>
            </a:r>
          </a:p>
          <a:p>
            <a:endParaRPr lang="en-US" dirty="0"/>
          </a:p>
        </p:txBody>
      </p:sp>
    </p:spTree>
    <p:extLst>
      <p:ext uri="{BB962C8B-B14F-4D97-AF65-F5344CB8AC3E}">
        <p14:creationId xmlns:p14="http://schemas.microsoft.com/office/powerpoint/2010/main" val="1605779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Senior Exceptions</a:t>
            </a:r>
          </a:p>
        </p:txBody>
      </p:sp>
      <p:sp>
        <p:nvSpPr>
          <p:cNvPr id="3" name="Content Placeholder 2"/>
          <p:cNvSpPr>
            <a:spLocks noGrp="1"/>
          </p:cNvSpPr>
          <p:nvPr>
            <p:ph idx="1"/>
          </p:nvPr>
        </p:nvSpPr>
        <p:spPr/>
        <p:txBody>
          <a:bodyPr/>
          <a:lstStyle/>
          <a:p>
            <a:r>
              <a:rPr lang="en-US" dirty="0"/>
              <a:t>Students may be allowed to wear school uniforms, including protective equipment, in outside organization competition, so long as the student has exhausted athletic eligibility in that sport and received permission from the member school. Approval from the LEA is strongly recommended.</a:t>
            </a:r>
          </a:p>
          <a:p>
            <a:endParaRPr lang="en-US" dirty="0"/>
          </a:p>
          <a:p>
            <a:r>
              <a:rPr lang="en-US" dirty="0"/>
              <a:t>Exception to the numbers restrictions for students who have exhausted their eligibility in that sport. Dead period rules will remain.</a:t>
            </a:r>
          </a:p>
          <a:p>
            <a:endParaRPr lang="en-US" dirty="0"/>
          </a:p>
        </p:txBody>
      </p:sp>
    </p:spTree>
    <p:extLst>
      <p:ext uri="{BB962C8B-B14F-4D97-AF65-F5344CB8AC3E}">
        <p14:creationId xmlns:p14="http://schemas.microsoft.com/office/powerpoint/2010/main" val="907955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Transfer Rule</a:t>
            </a:r>
          </a:p>
        </p:txBody>
      </p:sp>
      <p:sp>
        <p:nvSpPr>
          <p:cNvPr id="3" name="Content Placeholder 2"/>
          <p:cNvSpPr>
            <a:spLocks noGrp="1"/>
          </p:cNvSpPr>
          <p:nvPr>
            <p:ph idx="1"/>
          </p:nvPr>
        </p:nvSpPr>
        <p:spPr/>
        <p:txBody>
          <a:bodyPr/>
          <a:lstStyle/>
          <a:p>
            <a:r>
              <a:rPr lang="en-US" dirty="0"/>
              <a:t>Students transferring to a member school where the student’s coach has relocated to within a year will be deemed ineligible for a period of 365 days LEA to LEA</a:t>
            </a:r>
          </a:p>
          <a:p>
            <a:endParaRPr lang="en-US" dirty="0"/>
          </a:p>
          <a:p>
            <a:r>
              <a:rPr lang="en-US" dirty="0"/>
              <a:t>A student’s first transfer after initial entry into the 9th grade is not subject to the NCHSAA transfer rule (LEA to LEA). For any transfer thereafter, the student must sit out for 2 consecutive semesters (at least 50% of the current semester + following semester) or 365-days, whichever is less. </a:t>
            </a:r>
          </a:p>
          <a:p>
            <a:endParaRPr lang="en-US" dirty="0"/>
          </a:p>
        </p:txBody>
      </p:sp>
    </p:spTree>
    <p:extLst>
      <p:ext uri="{BB962C8B-B14F-4D97-AF65-F5344CB8AC3E}">
        <p14:creationId xmlns:p14="http://schemas.microsoft.com/office/powerpoint/2010/main" val="2134910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Transfer Rule</a:t>
            </a:r>
          </a:p>
        </p:txBody>
      </p:sp>
      <p:sp>
        <p:nvSpPr>
          <p:cNvPr id="3" name="Content Placeholder 2"/>
          <p:cNvSpPr>
            <a:spLocks noGrp="1"/>
          </p:cNvSpPr>
          <p:nvPr>
            <p:ph idx="1"/>
          </p:nvPr>
        </p:nvSpPr>
        <p:spPr/>
        <p:txBody>
          <a:bodyPr>
            <a:normAutofit fontScale="92500" lnSpcReduction="20000"/>
          </a:bodyPr>
          <a:lstStyle/>
          <a:p>
            <a:r>
              <a:rPr lang="en-US" sz="3000" dirty="0"/>
              <a:t>NCHSAA Transfer Committee will be composed of the NCHSAA Executive Committee and at least one (1) non-district affiliated member.</a:t>
            </a:r>
          </a:p>
          <a:p>
            <a:endParaRPr lang="en-US" sz="3000" dirty="0"/>
          </a:p>
          <a:p>
            <a:r>
              <a:rPr lang="en-US" sz="3000" dirty="0"/>
              <a:t>Modify initial entry interpretation for non-district affiliated schools (Charter and Non-Boarding Parochial) –Rule 1.2.1(a)(2): boundary criteria shall only apply after initial entry into ninth grade.</a:t>
            </a:r>
          </a:p>
          <a:p>
            <a:endParaRPr lang="en-US" sz="3000" dirty="0"/>
          </a:p>
          <a:p>
            <a:r>
              <a:rPr lang="en-US" sz="3000" dirty="0"/>
              <a:t>Students who want to participate in cheerleading are not subject to the transfer policy, however all current eligibility requirements would remain applicable.</a:t>
            </a:r>
          </a:p>
          <a:p>
            <a:endParaRPr lang="en-US" dirty="0"/>
          </a:p>
        </p:txBody>
      </p:sp>
    </p:spTree>
    <p:extLst>
      <p:ext uri="{BB962C8B-B14F-4D97-AF65-F5344CB8AC3E}">
        <p14:creationId xmlns:p14="http://schemas.microsoft.com/office/powerpoint/2010/main" val="1292201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Residence Rule</a:t>
            </a:r>
          </a:p>
        </p:txBody>
      </p:sp>
      <p:sp>
        <p:nvSpPr>
          <p:cNvPr id="3" name="Content Placeholder 2"/>
          <p:cNvSpPr>
            <a:spLocks noGrp="1"/>
          </p:cNvSpPr>
          <p:nvPr>
            <p:ph idx="1"/>
          </p:nvPr>
        </p:nvSpPr>
        <p:spPr/>
        <p:txBody>
          <a:bodyPr/>
          <a:lstStyle/>
          <a:p>
            <a:r>
              <a:rPr lang="en-US"/>
              <a:t>No Custody</a:t>
            </a:r>
          </a:p>
          <a:p>
            <a:pPr lvl="1"/>
            <a:r>
              <a:rPr lang="en-US"/>
              <a:t>Residency </a:t>
            </a:r>
            <a:r>
              <a:rPr lang="en-US" dirty="0"/>
              <a:t>shall be deemed to be with the parent with whom the student begins the school year (i.e. 1st semester).</a:t>
            </a:r>
          </a:p>
          <a:p>
            <a:endParaRPr lang="en-US" dirty="0"/>
          </a:p>
          <a:p>
            <a:r>
              <a:rPr lang="en-US" dirty="0"/>
              <a:t>Bona Fide Change: The change must not be solely made for athletics purposes.</a:t>
            </a:r>
          </a:p>
          <a:p>
            <a:endParaRPr lang="en-US" dirty="0"/>
          </a:p>
        </p:txBody>
      </p:sp>
    </p:spTree>
    <p:extLst>
      <p:ext uri="{BB962C8B-B14F-4D97-AF65-F5344CB8AC3E}">
        <p14:creationId xmlns:p14="http://schemas.microsoft.com/office/powerpoint/2010/main" val="524118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Endowment Games</a:t>
            </a:r>
          </a:p>
        </p:txBody>
      </p:sp>
      <p:sp>
        <p:nvSpPr>
          <p:cNvPr id="3" name="Content Placeholder 2"/>
          <p:cNvSpPr>
            <a:spLocks noGrp="1"/>
          </p:cNvSpPr>
          <p:nvPr>
            <p:ph idx="1"/>
          </p:nvPr>
        </p:nvSpPr>
        <p:spPr/>
        <p:txBody>
          <a:bodyPr/>
          <a:lstStyle/>
          <a:p>
            <a:r>
              <a:rPr lang="en-US" dirty="0"/>
              <a:t>The home team will remit twenty-five (25) percent of the gross revenue to the NCHSAA’s endowment fund.  If a member school plays an endowment game against a non-member school, the member school is responsible for remitting payment to the NCHSAA regardless of where the game is played.  </a:t>
            </a:r>
          </a:p>
        </p:txBody>
      </p:sp>
    </p:spTree>
    <p:extLst>
      <p:ext uri="{BB962C8B-B14F-4D97-AF65-F5344CB8AC3E}">
        <p14:creationId xmlns:p14="http://schemas.microsoft.com/office/powerpoint/2010/main" val="2030352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Wet Bulb Globe Temperature</a:t>
            </a:r>
          </a:p>
        </p:txBody>
      </p:sp>
      <p:sp>
        <p:nvSpPr>
          <p:cNvPr id="3" name="Content Placeholder 2"/>
          <p:cNvSpPr>
            <a:spLocks noGrp="1"/>
          </p:cNvSpPr>
          <p:nvPr>
            <p:ph idx="1"/>
          </p:nvPr>
        </p:nvSpPr>
        <p:spPr/>
        <p:txBody>
          <a:bodyPr/>
          <a:lstStyle/>
          <a:p>
            <a:r>
              <a:rPr lang="en-US" dirty="0"/>
              <a:t>Add language to the WBGT Index and Athletic Activity Chart in the 90 or Above category for Athletic Activity Guidelines: SUSPEND PRACTICE/MUST INCLUDE MANDATORY BREAKS AS DIRECTED BY GAMEDAY ADMINISTRATOR DURING CONTEST.</a:t>
            </a:r>
          </a:p>
        </p:txBody>
      </p:sp>
    </p:spTree>
    <p:extLst>
      <p:ext uri="{BB962C8B-B14F-4D97-AF65-F5344CB8AC3E}">
        <p14:creationId xmlns:p14="http://schemas.microsoft.com/office/powerpoint/2010/main" val="624963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Facilities</a:t>
            </a:r>
          </a:p>
        </p:txBody>
      </p:sp>
      <p:sp>
        <p:nvSpPr>
          <p:cNvPr id="3" name="Content Placeholder 2"/>
          <p:cNvSpPr>
            <a:spLocks noGrp="1"/>
          </p:cNvSpPr>
          <p:nvPr>
            <p:ph idx="1"/>
          </p:nvPr>
        </p:nvSpPr>
        <p:spPr/>
        <p:txBody>
          <a:bodyPr/>
          <a:lstStyle/>
          <a:p>
            <a:r>
              <a:rPr lang="en-US" dirty="0"/>
              <a:t>The NCHSAA has the right to require host teams to find an adequate facility based on expected game/contest attendance and/or quality of venue.</a:t>
            </a:r>
          </a:p>
          <a:p>
            <a:endParaRPr lang="en-US" dirty="0"/>
          </a:p>
        </p:txBody>
      </p:sp>
    </p:spTree>
    <p:extLst>
      <p:ext uri="{BB962C8B-B14F-4D97-AF65-F5344CB8AC3E}">
        <p14:creationId xmlns:p14="http://schemas.microsoft.com/office/powerpoint/2010/main" val="424438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Coaches Education</a:t>
            </a:r>
          </a:p>
        </p:txBody>
      </p:sp>
      <p:sp>
        <p:nvSpPr>
          <p:cNvPr id="3" name="Content Placeholder 2"/>
          <p:cNvSpPr>
            <a:spLocks noGrp="1"/>
          </p:cNvSpPr>
          <p:nvPr>
            <p:ph idx="1"/>
          </p:nvPr>
        </p:nvSpPr>
        <p:spPr/>
        <p:txBody>
          <a:bodyPr/>
          <a:lstStyle/>
          <a:p>
            <a:r>
              <a:rPr lang="en-US" dirty="0"/>
              <a:t>Annual </a:t>
            </a:r>
            <a:r>
              <a:rPr lang="en-US"/>
              <a:t>requirements must </a:t>
            </a:r>
            <a:r>
              <a:rPr lang="en-US" dirty="0"/>
              <a:t>be completed after June 1, 2017 and before the first date of practice.</a:t>
            </a:r>
          </a:p>
          <a:p>
            <a:endParaRPr lang="en-US" dirty="0"/>
          </a:p>
          <a:p>
            <a:r>
              <a:rPr lang="en-US" dirty="0"/>
              <a:t>NFHS Sudden Cardiac Arrest</a:t>
            </a:r>
          </a:p>
          <a:p>
            <a:pPr lvl="1"/>
            <a:r>
              <a:rPr lang="en-US" dirty="0"/>
              <a:t>To require all non-paid coaches to complete the NFHS Sudden Cardiac Arrest Course annually and prior to the first contest.  Effective Date: August 1, 2017</a:t>
            </a:r>
          </a:p>
          <a:p>
            <a:endParaRPr lang="en-US" dirty="0"/>
          </a:p>
        </p:txBody>
      </p:sp>
    </p:spTree>
    <p:extLst>
      <p:ext uri="{BB962C8B-B14F-4D97-AF65-F5344CB8AC3E}">
        <p14:creationId xmlns:p14="http://schemas.microsoft.com/office/powerpoint/2010/main" val="1751014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Eligibility Summary Submission Dates</a:t>
            </a:r>
          </a:p>
        </p:txBody>
      </p:sp>
      <p:sp>
        <p:nvSpPr>
          <p:cNvPr id="3" name="Content Placeholder 2"/>
          <p:cNvSpPr>
            <a:spLocks noGrp="1"/>
          </p:cNvSpPr>
          <p:nvPr>
            <p:ph idx="1"/>
          </p:nvPr>
        </p:nvSpPr>
        <p:spPr/>
        <p:txBody>
          <a:bodyPr/>
          <a:lstStyle/>
          <a:p>
            <a:pPr lvl="0"/>
            <a:r>
              <a:rPr lang="en-US" dirty="0"/>
              <a:t>Fall – September 15th</a:t>
            </a:r>
          </a:p>
          <a:p>
            <a:pPr lvl="0"/>
            <a:r>
              <a:rPr lang="en-US" dirty="0"/>
              <a:t>Winter – December 15th</a:t>
            </a:r>
          </a:p>
          <a:p>
            <a:pPr lvl="0"/>
            <a:r>
              <a:rPr lang="en-US" dirty="0"/>
              <a:t>Spring – April 1st</a:t>
            </a:r>
          </a:p>
          <a:p>
            <a:endParaRPr lang="en-US" dirty="0"/>
          </a:p>
        </p:txBody>
      </p:sp>
    </p:spTree>
    <p:extLst>
      <p:ext uri="{BB962C8B-B14F-4D97-AF65-F5344CB8AC3E}">
        <p14:creationId xmlns:p14="http://schemas.microsoft.com/office/powerpoint/2010/main" val="177273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Skill Development/Dead Periods</a:t>
            </a:r>
          </a:p>
        </p:txBody>
      </p:sp>
      <p:sp>
        <p:nvSpPr>
          <p:cNvPr id="3" name="Content Placeholder 2"/>
          <p:cNvSpPr>
            <a:spLocks noGrp="1"/>
          </p:cNvSpPr>
          <p:nvPr>
            <p:ph idx="1"/>
          </p:nvPr>
        </p:nvSpPr>
        <p:spPr/>
        <p:txBody>
          <a:bodyPr>
            <a:normAutofit fontScale="85000" lnSpcReduction="20000"/>
          </a:bodyPr>
          <a:lstStyle/>
          <a:p>
            <a:pPr lvl="0"/>
            <a:r>
              <a:rPr lang="en-US" sz="3000" dirty="0"/>
              <a:t>Change In-season dead periods from 6 weeks to 3 weeks</a:t>
            </a:r>
          </a:p>
          <a:p>
            <a:pPr lvl="0"/>
            <a:r>
              <a:rPr lang="en-US" sz="3000" dirty="0"/>
              <a:t>Add new dead period:  </a:t>
            </a:r>
          </a:p>
          <a:p>
            <a:pPr lvl="1"/>
            <a:r>
              <a:rPr lang="en-US" sz="3000" dirty="0"/>
              <a:t>Last 10 student days of the school year</a:t>
            </a:r>
          </a:p>
          <a:p>
            <a:pPr lvl="2"/>
            <a:r>
              <a:rPr lang="en-US" sz="3000" dirty="0"/>
              <a:t>Effective 2017-2018</a:t>
            </a:r>
          </a:p>
          <a:p>
            <a:pPr lvl="0"/>
            <a:r>
              <a:rPr lang="en-US" sz="3000" dirty="0"/>
              <a:t>Eliminate the May (Handbook Rule 2.2.15.d.1.v) dead period for all women’s sports</a:t>
            </a:r>
          </a:p>
          <a:p>
            <a:pPr lvl="1"/>
            <a:r>
              <a:rPr lang="en-US" sz="3000" dirty="0"/>
              <a:t>Effective May 5, 2017</a:t>
            </a:r>
          </a:p>
          <a:p>
            <a:pPr lvl="0"/>
            <a:r>
              <a:rPr lang="en-US" sz="3000" dirty="0"/>
              <a:t>Eliminate the May (Handbook Rule 2.2.15.d.1.v) dead period for football (Options A &amp; B) </a:t>
            </a:r>
          </a:p>
          <a:p>
            <a:pPr lvl="1"/>
            <a:r>
              <a:rPr lang="en-US" sz="3000" dirty="0"/>
              <a:t>Effective May 5, 2017</a:t>
            </a:r>
          </a:p>
          <a:p>
            <a:pPr lvl="0"/>
            <a:r>
              <a:rPr lang="en-US" sz="3000" dirty="0"/>
              <a:t>All other men’s sports remain in the established May (Handbook Rule 2.2.15.d.1.v) dead period </a:t>
            </a:r>
          </a:p>
          <a:p>
            <a:endParaRPr lang="en-US" dirty="0"/>
          </a:p>
        </p:txBody>
      </p:sp>
    </p:spTree>
    <p:extLst>
      <p:ext uri="{BB962C8B-B14F-4D97-AF65-F5344CB8AC3E}">
        <p14:creationId xmlns:p14="http://schemas.microsoft.com/office/powerpoint/2010/main" val="875492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Playoff Bracket Size</a:t>
            </a:r>
          </a:p>
        </p:txBody>
      </p:sp>
      <p:sp>
        <p:nvSpPr>
          <p:cNvPr id="3" name="Content Placeholder 2"/>
          <p:cNvSpPr>
            <a:spLocks noGrp="1"/>
          </p:cNvSpPr>
          <p:nvPr>
            <p:ph idx="1"/>
          </p:nvPr>
        </p:nvSpPr>
        <p:spPr/>
        <p:txBody>
          <a:bodyPr/>
          <a:lstStyle/>
          <a:p>
            <a:pPr lvl="0"/>
            <a:r>
              <a:rPr lang="en-US" dirty="0"/>
              <a:t>Change bracket sizes for baseball, basketball, football, soccer, softball and volleyball to:</a:t>
            </a:r>
          </a:p>
          <a:p>
            <a:pPr lvl="1"/>
            <a:r>
              <a:rPr lang="en-US" dirty="0"/>
              <a:t>1A – 24 teams</a:t>
            </a:r>
          </a:p>
          <a:p>
            <a:pPr lvl="1"/>
            <a:r>
              <a:rPr lang="en-US" dirty="0"/>
              <a:t>2A – 32 teams</a:t>
            </a:r>
          </a:p>
          <a:p>
            <a:pPr lvl="1"/>
            <a:r>
              <a:rPr lang="en-US" dirty="0"/>
              <a:t>3A – 32 teams</a:t>
            </a:r>
          </a:p>
          <a:p>
            <a:pPr lvl="1"/>
            <a:r>
              <a:rPr lang="en-US" dirty="0"/>
              <a:t>4A – 32 teams</a:t>
            </a:r>
          </a:p>
          <a:p>
            <a:endParaRPr lang="en-US" dirty="0"/>
          </a:p>
        </p:txBody>
      </p:sp>
    </p:spTree>
    <p:extLst>
      <p:ext uri="{BB962C8B-B14F-4D97-AF65-F5344CB8AC3E}">
        <p14:creationId xmlns:p14="http://schemas.microsoft.com/office/powerpoint/2010/main" val="1996066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Playoff Qualification Process</a:t>
            </a:r>
          </a:p>
        </p:txBody>
      </p:sp>
      <p:sp>
        <p:nvSpPr>
          <p:cNvPr id="3" name="Content Placeholder 2"/>
          <p:cNvSpPr>
            <a:spLocks noGrp="1"/>
          </p:cNvSpPr>
          <p:nvPr>
            <p:ph idx="1"/>
          </p:nvPr>
        </p:nvSpPr>
        <p:spPr/>
        <p:txBody>
          <a:bodyPr/>
          <a:lstStyle/>
          <a:p>
            <a:pPr lvl="0"/>
            <a:r>
              <a:rPr lang="en-US" dirty="0"/>
              <a:t>Conference automatic qualifiers are determined by the number of teams from a given classification in each conference as follows:</a:t>
            </a:r>
          </a:p>
          <a:p>
            <a:pPr lvl="1"/>
            <a:r>
              <a:rPr lang="en-US" dirty="0"/>
              <a:t>1 – 4 teams = 1 automatic qualifier</a:t>
            </a:r>
          </a:p>
          <a:p>
            <a:pPr lvl="1"/>
            <a:r>
              <a:rPr lang="en-US" dirty="0"/>
              <a:t>5 – 8 teams = 2 automatic qualifiers</a:t>
            </a:r>
          </a:p>
          <a:p>
            <a:r>
              <a:rPr lang="en-US" dirty="0"/>
              <a:t>Pre-determined bracket</a:t>
            </a:r>
          </a:p>
        </p:txBody>
      </p:sp>
    </p:spTree>
    <p:extLst>
      <p:ext uri="{BB962C8B-B14F-4D97-AF65-F5344CB8AC3E}">
        <p14:creationId xmlns:p14="http://schemas.microsoft.com/office/powerpoint/2010/main" val="2039279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856528" y="1400537"/>
            <a:ext cx="10359340" cy="1921397"/>
          </a:xfrm>
        </p:spPr>
        <p:txBody>
          <a:bodyPr>
            <a:normAutofit/>
          </a:bodyPr>
          <a:lstStyle/>
          <a:p>
            <a:pPr>
              <a:defRPr/>
            </a:pPr>
            <a:r>
              <a:rPr lang="en-US" b="1" dirty="0">
                <a:latin typeface="+mn-lt"/>
              </a:rPr>
              <a:t>Eligibility &amp; Compliance</a:t>
            </a:r>
          </a:p>
        </p:txBody>
      </p:sp>
    </p:spTree>
    <p:extLst>
      <p:ext uri="{BB962C8B-B14F-4D97-AF65-F5344CB8AC3E}">
        <p14:creationId xmlns:p14="http://schemas.microsoft.com/office/powerpoint/2010/main" val="464989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a:defRPr/>
            </a:pPr>
            <a:br>
              <a:rPr lang="en-US" b="1" u="sng" dirty="0">
                <a:ea typeface="+mj-ea"/>
              </a:rPr>
            </a:br>
            <a:r>
              <a:rPr lang="en-US" sz="4900" b="1" dirty="0">
                <a:latin typeface="+mn-lt"/>
                <a:ea typeface="+mj-ea"/>
              </a:rPr>
              <a:t>Eligibility</a:t>
            </a:r>
            <a:r>
              <a:rPr lang="en-US" dirty="0">
                <a:ea typeface="+mj-ea"/>
              </a:rPr>
              <a:t> </a:t>
            </a:r>
            <a:br>
              <a:rPr lang="en-US" dirty="0">
                <a:ea typeface="+mj-ea"/>
              </a:rPr>
            </a:br>
            <a:endParaRPr lang="en-US" dirty="0">
              <a:ea typeface="+mj-ea"/>
            </a:endParaRPr>
          </a:p>
        </p:txBody>
      </p:sp>
      <p:sp>
        <p:nvSpPr>
          <p:cNvPr id="4098" name="Content Placeholder 1"/>
          <p:cNvSpPr>
            <a:spLocks noGrp="1"/>
          </p:cNvSpPr>
          <p:nvPr>
            <p:ph idx="1"/>
          </p:nvPr>
        </p:nvSpPr>
        <p:spPr/>
        <p:txBody>
          <a:bodyPr/>
          <a:lstStyle/>
          <a:p>
            <a:pPr marL="69850" indent="0">
              <a:buNone/>
              <a:defRPr/>
            </a:pPr>
            <a:r>
              <a:rPr lang="en-US" dirty="0"/>
              <a:t>PowerPoint</a:t>
            </a:r>
          </a:p>
          <a:p>
            <a:pPr>
              <a:defRPr/>
            </a:pPr>
            <a:r>
              <a:rPr lang="en-US" dirty="0"/>
              <a:t>Required viewing for all coaches</a:t>
            </a:r>
          </a:p>
          <a:p>
            <a:pPr>
              <a:defRPr/>
            </a:pPr>
            <a:r>
              <a:rPr lang="en-US" dirty="0"/>
              <a:t>Should be done with the athletic director</a:t>
            </a:r>
          </a:p>
          <a:p>
            <a:pPr>
              <a:defRPr/>
            </a:pPr>
            <a:r>
              <a:rPr lang="en-US" dirty="0"/>
              <a:t>Includes opportunities to discuss concussions/sudden cardiac arrests/sickle cell, etc.</a:t>
            </a:r>
          </a:p>
          <a:p>
            <a:pPr marL="530352" indent="-530352">
              <a:buFont typeface="Wingdings" charset="2"/>
              <a:buChar char=""/>
              <a:defRPr/>
            </a:pPr>
            <a:endParaRPr lang="en-US" dirty="0">
              <a:latin typeface="Calibri" charset="0"/>
            </a:endParaRPr>
          </a:p>
        </p:txBody>
      </p:sp>
    </p:spTree>
    <p:extLst>
      <p:ext uri="{BB962C8B-B14F-4D97-AF65-F5344CB8AC3E}">
        <p14:creationId xmlns:p14="http://schemas.microsoft.com/office/powerpoint/2010/main" val="2018949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2"/>
          <p:cNvSpPr>
            <a:spLocks noGrp="1"/>
          </p:cNvSpPr>
          <p:nvPr>
            <p:ph type="title"/>
          </p:nvPr>
        </p:nvSpPr>
        <p:spPr/>
        <p:txBody>
          <a:bodyPr/>
          <a:lstStyle/>
          <a:p>
            <a:pPr>
              <a:defRPr/>
            </a:pPr>
            <a:r>
              <a:rPr lang="en-US" b="1" dirty="0">
                <a:latin typeface="+mn-lt"/>
              </a:rPr>
              <a:t>Eligibility</a:t>
            </a:r>
          </a:p>
        </p:txBody>
      </p:sp>
      <p:sp>
        <p:nvSpPr>
          <p:cNvPr id="5122" name="Content Placeholder 1"/>
          <p:cNvSpPr>
            <a:spLocks noGrp="1"/>
          </p:cNvSpPr>
          <p:nvPr>
            <p:ph idx="1"/>
          </p:nvPr>
        </p:nvSpPr>
        <p:spPr/>
        <p:txBody>
          <a:bodyPr>
            <a:normAutofit/>
          </a:bodyPr>
          <a:lstStyle/>
          <a:p>
            <a:pPr marL="0" indent="0">
              <a:buNone/>
              <a:defRPr/>
            </a:pPr>
            <a:r>
              <a:rPr lang="en-US" dirty="0"/>
              <a:t>Preseason Meeting</a:t>
            </a:r>
          </a:p>
          <a:p>
            <a:pPr>
              <a:defRPr/>
            </a:pPr>
            <a:r>
              <a:rPr lang="en-US" dirty="0"/>
              <a:t>Required attendance by all parents</a:t>
            </a:r>
          </a:p>
          <a:p>
            <a:pPr>
              <a:defRPr/>
            </a:pPr>
            <a:r>
              <a:rPr lang="en-US" dirty="0"/>
              <a:t>Time to share rules, regulations, expectations, philosophy etc.</a:t>
            </a:r>
          </a:p>
          <a:p>
            <a:pPr>
              <a:defRPr/>
            </a:pPr>
            <a:r>
              <a:rPr lang="en-US" dirty="0"/>
              <a:t>Time to get all required signatures--pledges, Gfeller-Waller information, etc.</a:t>
            </a:r>
          </a:p>
          <a:p>
            <a:pPr>
              <a:defRPr/>
            </a:pPr>
            <a:r>
              <a:rPr lang="en-US" dirty="0"/>
              <a:t>Eligibility and Authorization</a:t>
            </a:r>
          </a:p>
        </p:txBody>
      </p:sp>
    </p:spTree>
    <p:extLst>
      <p:ext uri="{BB962C8B-B14F-4D97-AF65-F5344CB8AC3E}">
        <p14:creationId xmlns:p14="http://schemas.microsoft.com/office/powerpoint/2010/main" val="504811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p:cNvSpPr>
            <a:spLocks noGrp="1"/>
          </p:cNvSpPr>
          <p:nvPr>
            <p:ph idx="1"/>
          </p:nvPr>
        </p:nvSpPr>
        <p:spPr/>
        <p:txBody>
          <a:bodyPr/>
          <a:lstStyle/>
          <a:p>
            <a:pPr>
              <a:defRPr/>
            </a:pPr>
            <a:endParaRPr lang="en-US" dirty="0">
              <a:latin typeface="+mj-lt"/>
            </a:endParaRPr>
          </a:p>
          <a:p>
            <a:pPr>
              <a:defRPr/>
            </a:pPr>
            <a:r>
              <a:rPr lang="en-US" dirty="0"/>
              <a:t>Eligibility Checklist</a:t>
            </a:r>
          </a:p>
          <a:p>
            <a:pPr lvl="1">
              <a:defRPr/>
            </a:pPr>
            <a:r>
              <a:rPr lang="en-US" sz="2400" dirty="0"/>
              <a:t>Use to ensure school has done its due diligence</a:t>
            </a:r>
          </a:p>
          <a:p>
            <a:pPr marL="530352" indent="-530352">
              <a:buFont typeface="Wingdings" charset="2"/>
              <a:buChar char=""/>
              <a:defRPr/>
            </a:pPr>
            <a:endParaRPr lang="en-US" dirty="0">
              <a:latin typeface="+mj-lt"/>
            </a:endParaRPr>
          </a:p>
        </p:txBody>
      </p:sp>
      <p:sp>
        <p:nvSpPr>
          <p:cNvPr id="28674" name="Title 2"/>
          <p:cNvSpPr>
            <a:spLocks noGrp="1"/>
          </p:cNvSpPr>
          <p:nvPr>
            <p:ph type="title"/>
          </p:nvPr>
        </p:nvSpPr>
        <p:spPr/>
        <p:txBody>
          <a:bodyPr/>
          <a:lstStyle/>
          <a:p>
            <a:r>
              <a:rPr lang="en-US" b="1" dirty="0">
                <a:latin typeface="+mn-lt"/>
              </a:rPr>
              <a:t>Eligibility</a:t>
            </a:r>
          </a:p>
        </p:txBody>
      </p:sp>
    </p:spTree>
    <p:extLst>
      <p:ext uri="{BB962C8B-B14F-4D97-AF65-F5344CB8AC3E}">
        <p14:creationId xmlns:p14="http://schemas.microsoft.com/office/powerpoint/2010/main" val="571401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US" b="1" dirty="0">
                <a:latin typeface="+mn-lt"/>
              </a:rPr>
              <a:t>Clinic Attendance</a:t>
            </a:r>
          </a:p>
        </p:txBody>
      </p:sp>
      <p:sp>
        <p:nvSpPr>
          <p:cNvPr id="2" name="Content Placeholder 1"/>
          <p:cNvSpPr>
            <a:spLocks noGrp="1"/>
          </p:cNvSpPr>
          <p:nvPr>
            <p:ph idx="1"/>
          </p:nvPr>
        </p:nvSpPr>
        <p:spPr/>
        <p:txBody>
          <a:bodyPr>
            <a:normAutofit/>
          </a:bodyPr>
          <a:lstStyle/>
          <a:p>
            <a:pPr marL="69850" indent="0">
              <a:lnSpc>
                <a:spcPct val="120000"/>
              </a:lnSpc>
              <a:spcBef>
                <a:spcPts val="0"/>
              </a:spcBef>
              <a:buNone/>
              <a:defRPr/>
            </a:pPr>
            <a:r>
              <a:rPr lang="en-US" b="1" dirty="0"/>
              <a:t>Head</a:t>
            </a:r>
            <a:r>
              <a:rPr lang="en-US" dirty="0"/>
              <a:t> coaches in </a:t>
            </a:r>
            <a:r>
              <a:rPr lang="en-US" u="sng" dirty="0"/>
              <a:t>baseball, basketball, cheerleading, football, golf, lacrosse, soccer, softball, swimming, tennis, track &amp; field, volleyball and wrestling </a:t>
            </a:r>
            <a:r>
              <a:rPr lang="en-US" dirty="0"/>
              <a:t>must attend an NCHSAA approved State Rules Clinic.  </a:t>
            </a:r>
          </a:p>
          <a:p>
            <a:pPr>
              <a:lnSpc>
                <a:spcPct val="120000"/>
              </a:lnSpc>
              <a:spcBef>
                <a:spcPts val="0"/>
              </a:spcBef>
              <a:defRPr/>
            </a:pPr>
            <a:r>
              <a:rPr lang="en-US" dirty="0"/>
              <a:t>Must be completed prior to coaching in the first contest; subject to $400 fine, in addition to a $500 fine if he/she actually coaches in the contest </a:t>
            </a:r>
          </a:p>
          <a:p>
            <a:pPr>
              <a:lnSpc>
                <a:spcPct val="120000"/>
              </a:lnSpc>
              <a:spcBef>
                <a:spcPts val="0"/>
              </a:spcBef>
              <a:defRPr/>
            </a:pPr>
            <a:r>
              <a:rPr lang="en-US" dirty="0"/>
              <a:t>Can be satisfied at the NC Coaches</a:t>
            </a:r>
            <a:r>
              <a:rPr lang="ja-JP" altLang="en-US" dirty="0"/>
              <a:t>’</a:t>
            </a:r>
            <a:r>
              <a:rPr lang="en-US" dirty="0"/>
              <a:t> Association Clinic being held here in Greensboro—July 17-20</a:t>
            </a:r>
          </a:p>
        </p:txBody>
      </p:sp>
    </p:spTree>
    <p:extLst>
      <p:ext uri="{BB962C8B-B14F-4D97-AF65-F5344CB8AC3E}">
        <p14:creationId xmlns:p14="http://schemas.microsoft.com/office/powerpoint/2010/main" val="1752860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p:cNvSpPr>
          <p:nvPr>
            <p:ph type="title"/>
          </p:nvPr>
        </p:nvSpPr>
        <p:spPr/>
        <p:txBody>
          <a:bodyPr/>
          <a:lstStyle/>
          <a:p>
            <a:r>
              <a:rPr lang="en-US" b="1" dirty="0">
                <a:latin typeface="+mn-lt"/>
              </a:rPr>
              <a:t>Clinic Attendance</a:t>
            </a:r>
          </a:p>
        </p:txBody>
      </p:sp>
      <p:sp>
        <p:nvSpPr>
          <p:cNvPr id="8194" name="Content Placeholder 1"/>
          <p:cNvSpPr>
            <a:spLocks noGrp="1"/>
          </p:cNvSpPr>
          <p:nvPr>
            <p:ph idx="1"/>
          </p:nvPr>
        </p:nvSpPr>
        <p:spPr/>
        <p:txBody>
          <a:bodyPr>
            <a:normAutofit/>
          </a:bodyPr>
          <a:lstStyle/>
          <a:p>
            <a:pPr>
              <a:lnSpc>
                <a:spcPct val="110000"/>
              </a:lnSpc>
              <a:defRPr/>
            </a:pPr>
            <a:r>
              <a:rPr lang="en-US" dirty="0"/>
              <a:t>If the head coach cannot attend the NCCA clinic or is not hired until afterwards, the requirement can also be met at one of the statewide officials</a:t>
            </a:r>
            <a:r>
              <a:rPr lang="ja-JP" altLang="en-US"/>
              <a:t>’</a:t>
            </a:r>
            <a:r>
              <a:rPr lang="en-US" dirty="0"/>
              <a:t> clinics, which are posted on the NCHSAA Website under clinics. </a:t>
            </a:r>
            <a:r>
              <a:rPr lang="en-US" u="sng" dirty="0"/>
              <a:t>Please note that several volleyball and soccer clinics for officials occur prior to the NCCA Clinic.</a:t>
            </a:r>
            <a:br>
              <a:rPr lang="en-US" u="sng" dirty="0"/>
            </a:br>
            <a:endParaRPr lang="en-US" dirty="0"/>
          </a:p>
          <a:p>
            <a:pPr>
              <a:lnSpc>
                <a:spcPct val="110000"/>
              </a:lnSpc>
              <a:defRPr/>
            </a:pPr>
            <a:r>
              <a:rPr lang="en-US" b="1" dirty="0"/>
              <a:t>Athletic directors cannot satisfy this requirement by attending a rules</a:t>
            </a:r>
            <a:r>
              <a:rPr lang="ja-JP" altLang="en-US" b="1"/>
              <a:t>’</a:t>
            </a:r>
            <a:r>
              <a:rPr lang="en-US" b="1" dirty="0"/>
              <a:t> session in place of the head coach</a:t>
            </a:r>
          </a:p>
          <a:p>
            <a:pPr marL="530352" indent="-530352">
              <a:buFont typeface="Wingdings" charset="2"/>
              <a:buChar char=""/>
              <a:defRPr/>
            </a:pPr>
            <a:endParaRPr lang="en-US" dirty="0">
              <a:latin typeface="+mj-lt"/>
            </a:endParaRPr>
          </a:p>
        </p:txBody>
      </p:sp>
    </p:spTree>
    <p:extLst>
      <p:ext uri="{BB962C8B-B14F-4D97-AF65-F5344CB8AC3E}">
        <p14:creationId xmlns:p14="http://schemas.microsoft.com/office/powerpoint/2010/main" val="1007962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pPr marL="0" indent="0">
              <a:buNone/>
              <a:defRPr/>
            </a:pPr>
            <a:r>
              <a:rPr lang="en-US" b="1" dirty="0"/>
              <a:t>NFHS </a:t>
            </a:r>
            <a:r>
              <a:rPr lang="en-US" b="1" u="sng" dirty="0"/>
              <a:t>Fundamentals of Coaching</a:t>
            </a:r>
            <a:r>
              <a:rPr lang="en-US" b="1" dirty="0"/>
              <a:t> Course </a:t>
            </a:r>
          </a:p>
          <a:p>
            <a:pPr>
              <a:defRPr/>
            </a:pPr>
            <a:r>
              <a:rPr lang="en-US" b="1" u="sng" dirty="0"/>
              <a:t>All</a:t>
            </a:r>
            <a:r>
              <a:rPr lang="en-US" dirty="0"/>
              <a:t> coaches must satisfy the requirement prior to first contest.</a:t>
            </a:r>
          </a:p>
          <a:p>
            <a:pPr>
              <a:defRPr/>
            </a:pPr>
            <a:r>
              <a:rPr lang="en-US" dirty="0"/>
              <a:t>Complete prior to first contest; subject to a $500 fine; continuing to coach without completion = another $500.</a:t>
            </a:r>
          </a:p>
          <a:p>
            <a:pPr marL="457200" lvl="1" indent="0">
              <a:buNone/>
              <a:defRPr/>
            </a:pPr>
            <a:endParaRPr lang="en-US" b="1" dirty="0">
              <a:latin typeface="Calibri" charset="0"/>
            </a:endParaRPr>
          </a:p>
          <a:p>
            <a:pPr marL="1097280" lvl="1" indent="-548640">
              <a:defRPr/>
            </a:pPr>
            <a:endParaRPr lang="en-US" sz="2000" b="1" dirty="0">
              <a:latin typeface="Calibri" charset="0"/>
            </a:endParaRPr>
          </a:p>
          <a:p>
            <a:pPr marL="530352" indent="-530352">
              <a:buFont typeface="Wingdings" charset="2"/>
              <a:buChar char=""/>
              <a:defRPr/>
            </a:pPr>
            <a:endParaRPr lang="en-US" dirty="0">
              <a:latin typeface="Calibri" charset="0"/>
            </a:endParaRPr>
          </a:p>
        </p:txBody>
      </p:sp>
      <p:sp>
        <p:nvSpPr>
          <p:cNvPr id="31746"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907262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defRPr/>
            </a:pPr>
            <a:r>
              <a:rPr lang="en-US" b="1" dirty="0"/>
              <a:t>Concussion Management Certification</a:t>
            </a:r>
            <a:endParaRPr lang="en-US" dirty="0"/>
          </a:p>
          <a:p>
            <a:pPr>
              <a:defRPr/>
            </a:pPr>
            <a:r>
              <a:rPr lang="en-US" dirty="0"/>
              <a:t>The </a:t>
            </a:r>
            <a:r>
              <a:rPr lang="en-US" b="1" dirty="0"/>
              <a:t>NFHS </a:t>
            </a:r>
            <a:r>
              <a:rPr lang="en-US" b="1" u="sng" dirty="0"/>
              <a:t>Concussion in Sports </a:t>
            </a:r>
            <a:r>
              <a:rPr lang="en-US" b="1" dirty="0"/>
              <a:t>Course </a:t>
            </a:r>
            <a:r>
              <a:rPr lang="en-US" dirty="0"/>
              <a:t>(free on-line course) or an equivalent course must be completed annually (</a:t>
            </a:r>
            <a:r>
              <a:rPr lang="en-US" i="1" dirty="0"/>
              <a:t>after June 1, 2017 and before the first date of practice</a:t>
            </a:r>
            <a:r>
              <a:rPr lang="en-US" dirty="0"/>
              <a:t>) by all coaches.</a:t>
            </a:r>
          </a:p>
          <a:p>
            <a:pPr>
              <a:defRPr/>
            </a:pPr>
            <a:r>
              <a:rPr lang="en-US" b="1" dirty="0"/>
              <a:t>Prior to the first date of practice for that sport</a:t>
            </a:r>
            <a:r>
              <a:rPr lang="en-US" dirty="0"/>
              <a:t>; subsequently, the certificate of completion must be on file at the individual school; subject to $500 fine.</a:t>
            </a:r>
          </a:p>
        </p:txBody>
      </p:sp>
    </p:spTree>
    <p:extLst>
      <p:ext uri="{BB962C8B-B14F-4D97-AF65-F5344CB8AC3E}">
        <p14:creationId xmlns:p14="http://schemas.microsoft.com/office/powerpoint/2010/main" val="7063420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pPr>
            <a:r>
              <a:rPr lang="en-US" b="1" dirty="0"/>
              <a:t>CPR/AED Certification</a:t>
            </a:r>
            <a:endParaRPr lang="en-US" dirty="0"/>
          </a:p>
          <a:p>
            <a:r>
              <a:rPr lang="en-US" dirty="0"/>
              <a:t>All head and paid coaches must be CPR/AED certified</a:t>
            </a:r>
          </a:p>
          <a:p>
            <a:pPr lvl="1"/>
            <a:r>
              <a:rPr lang="en-US" dirty="0"/>
              <a:t>Effective August 1, 2017</a:t>
            </a:r>
          </a:p>
          <a:p>
            <a:pPr marL="0" indent="0">
              <a:buNone/>
            </a:pPr>
            <a:endParaRPr lang="en-US" b="1" dirty="0"/>
          </a:p>
          <a:p>
            <a:pPr marL="0" indent="0">
              <a:buNone/>
            </a:pPr>
            <a:r>
              <a:rPr lang="en-US" b="1" dirty="0"/>
              <a:t>NFHS Sudden Cardiac Arrest Course</a:t>
            </a:r>
            <a:endParaRPr lang="en-US" dirty="0"/>
          </a:p>
          <a:p>
            <a:r>
              <a:rPr lang="en-US" dirty="0"/>
              <a:t>All non-paid coaches are required to complete the NFHS </a:t>
            </a:r>
            <a:r>
              <a:rPr lang="en-US" u="sng" dirty="0"/>
              <a:t>Sudden Cardiac Arrest </a:t>
            </a:r>
            <a:r>
              <a:rPr lang="en-US" dirty="0"/>
              <a:t>Course annually (</a:t>
            </a:r>
            <a:r>
              <a:rPr lang="en-US" i="1" dirty="0"/>
              <a:t>after June 1, 2017 and before the first date of practice</a:t>
            </a:r>
            <a:r>
              <a:rPr lang="en-US" dirty="0"/>
              <a:t>).  </a:t>
            </a:r>
          </a:p>
          <a:p>
            <a:pPr lvl="1"/>
            <a:r>
              <a:rPr lang="en-US" dirty="0"/>
              <a:t>Effective August 1, 2017</a:t>
            </a:r>
          </a:p>
          <a:p>
            <a:endParaRPr lang="en-US" dirty="0"/>
          </a:p>
          <a:p>
            <a:pPr marL="457200" lvl="1" indent="0">
              <a:buNone/>
            </a:pPr>
            <a:endParaRPr lang="en-US" dirty="0"/>
          </a:p>
        </p:txBody>
      </p:sp>
    </p:spTree>
    <p:extLst>
      <p:ext uri="{BB962C8B-B14F-4D97-AF65-F5344CB8AC3E}">
        <p14:creationId xmlns:p14="http://schemas.microsoft.com/office/powerpoint/2010/main" val="13766766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defRPr/>
            </a:pPr>
            <a:br>
              <a:rPr lang="en-US" b="1" dirty="0">
                <a:latin typeface="+mn-lt"/>
              </a:rPr>
            </a:br>
            <a:r>
              <a:rPr lang="en-US" b="1" dirty="0">
                <a:latin typeface="+mn-lt"/>
              </a:rPr>
              <a:t>Gfeller-Waller Concussion Law</a:t>
            </a:r>
            <a:br>
              <a:rPr lang="en-US" b="1" dirty="0">
                <a:latin typeface="+mn-lt"/>
              </a:rPr>
            </a:br>
            <a:endParaRPr lang="en-US" b="1" dirty="0">
              <a:latin typeface="+mn-lt"/>
            </a:endParaRPr>
          </a:p>
        </p:txBody>
      </p:sp>
      <p:sp>
        <p:nvSpPr>
          <p:cNvPr id="2" name="Content Placeholder 1"/>
          <p:cNvSpPr>
            <a:spLocks noGrp="1"/>
          </p:cNvSpPr>
          <p:nvPr>
            <p:ph idx="1"/>
          </p:nvPr>
        </p:nvSpPr>
        <p:spPr>
          <a:xfrm>
            <a:off x="838200" y="1296365"/>
            <a:ext cx="10515599" cy="5010306"/>
          </a:xfrm>
        </p:spPr>
        <p:txBody>
          <a:bodyPr>
            <a:noAutofit/>
          </a:bodyPr>
          <a:lstStyle/>
          <a:p>
            <a:pPr marL="0" indent="0">
              <a:lnSpc>
                <a:spcPct val="110000"/>
              </a:lnSpc>
              <a:buNone/>
              <a:defRPr/>
            </a:pPr>
            <a:r>
              <a:rPr lang="en-US" sz="2700" b="1" dirty="0"/>
              <a:t>Requirements of the Law:</a:t>
            </a:r>
          </a:p>
          <a:p>
            <a:pPr>
              <a:lnSpc>
                <a:spcPct val="110000"/>
              </a:lnSpc>
              <a:defRPr/>
            </a:pPr>
            <a:r>
              <a:rPr lang="en-US" sz="2700" u="sng" dirty="0"/>
              <a:t>Concussion signs and symptoms</a:t>
            </a:r>
            <a:endParaRPr lang="en-US" sz="2700" dirty="0"/>
          </a:p>
          <a:p>
            <a:pPr lvl="1">
              <a:lnSpc>
                <a:spcPct val="110000"/>
              </a:lnSpc>
              <a:defRPr/>
            </a:pPr>
            <a:r>
              <a:rPr lang="en-US" sz="2300" dirty="0"/>
              <a:t>Given prior to participation</a:t>
            </a:r>
          </a:p>
          <a:p>
            <a:pPr lvl="1">
              <a:lnSpc>
                <a:spcPct val="110000"/>
              </a:lnSpc>
              <a:defRPr/>
            </a:pPr>
            <a:r>
              <a:rPr lang="en-US" sz="2700" dirty="0"/>
              <a:t>Parents/athletes sign indicating </a:t>
            </a:r>
            <a:r>
              <a:rPr lang="ja-JP" altLang="en-US" sz="2700"/>
              <a:t>“</a:t>
            </a:r>
            <a:r>
              <a:rPr lang="en-US" sz="2700" dirty="0"/>
              <a:t>receipt of</a:t>
            </a:r>
            <a:r>
              <a:rPr lang="ja-JP" altLang="en-US" sz="2700"/>
              <a:t>”</a:t>
            </a:r>
            <a:r>
              <a:rPr lang="en-US" altLang="ja-JP" sz="2700" dirty="0"/>
              <a:t> </a:t>
            </a:r>
            <a:r>
              <a:rPr lang="en-US" sz="2700" u="sng" dirty="0"/>
              <a:t>Return to Play (RTP) form</a:t>
            </a:r>
            <a:r>
              <a:rPr lang="en-US" sz="2700" dirty="0"/>
              <a:t> signed by a physician licensed to practice medicine</a:t>
            </a:r>
          </a:p>
          <a:p>
            <a:pPr lvl="1">
              <a:lnSpc>
                <a:spcPct val="110000"/>
              </a:lnSpc>
              <a:defRPr/>
            </a:pPr>
            <a:r>
              <a:rPr lang="en-US" sz="2700" u="sng" dirty="0"/>
              <a:t>An up-to-date Emergency Action Plan (EAP)</a:t>
            </a:r>
            <a:br>
              <a:rPr lang="en-US" sz="2700" u="sng" dirty="0"/>
            </a:br>
            <a:r>
              <a:rPr lang="en-US" sz="2700" dirty="0"/>
              <a:t>Must be on-file</a:t>
            </a:r>
            <a:br>
              <a:rPr lang="en-US" sz="2700" dirty="0"/>
            </a:br>
            <a:r>
              <a:rPr lang="en-US" sz="2700" dirty="0"/>
              <a:t>Must be posted</a:t>
            </a:r>
            <a:br>
              <a:rPr lang="en-US" sz="2700" dirty="0"/>
            </a:br>
            <a:r>
              <a:rPr lang="en-US" sz="2700" dirty="0"/>
              <a:t>Must be updated annually</a:t>
            </a:r>
          </a:p>
          <a:p>
            <a:pPr>
              <a:lnSpc>
                <a:spcPct val="110000"/>
              </a:lnSpc>
              <a:defRPr/>
            </a:pPr>
            <a:r>
              <a:rPr lang="en-US" sz="2700" b="1" dirty="0"/>
              <a:t>“When in doubt, sit them out”</a:t>
            </a:r>
          </a:p>
        </p:txBody>
      </p:sp>
    </p:spTree>
    <p:extLst>
      <p:ext uri="{BB962C8B-B14F-4D97-AF65-F5344CB8AC3E}">
        <p14:creationId xmlns:p14="http://schemas.microsoft.com/office/powerpoint/2010/main" val="2038662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b="1" dirty="0">
                <a:latin typeface="+mn-lt"/>
              </a:rPr>
              <a:t>Cardiac Safety Program </a:t>
            </a:r>
          </a:p>
        </p:txBody>
      </p:sp>
      <p:sp>
        <p:nvSpPr>
          <p:cNvPr id="3" name="Content Placeholder 2"/>
          <p:cNvSpPr>
            <a:spLocks noGrp="1"/>
          </p:cNvSpPr>
          <p:nvPr>
            <p:ph idx="1"/>
          </p:nvPr>
        </p:nvSpPr>
        <p:spPr/>
        <p:txBody>
          <a:bodyPr>
            <a:normAutofit/>
          </a:bodyPr>
          <a:lstStyle/>
          <a:p>
            <a:pPr marL="69850" indent="0">
              <a:buNone/>
              <a:defRPr/>
            </a:pPr>
            <a:r>
              <a:rPr lang="en-US" dirty="0"/>
              <a:t>All NCHSAA member schools must have a Cardiac Safety Program to include three (3) components:</a:t>
            </a:r>
          </a:p>
          <a:p>
            <a:pPr marL="527050" indent="-457200">
              <a:defRPr/>
            </a:pPr>
            <a:r>
              <a:rPr lang="en-US" dirty="0"/>
              <a:t>Appropriate number of AEDs on Campus</a:t>
            </a:r>
          </a:p>
          <a:p>
            <a:pPr marL="527050" indent="-457200">
              <a:defRPr/>
            </a:pPr>
            <a:r>
              <a:rPr lang="en-US" dirty="0"/>
              <a:t>AED maintenance program (battery checks, maintain, replacement at appropriate intervals)</a:t>
            </a:r>
          </a:p>
          <a:p>
            <a:pPr marL="527050" indent="-457200">
              <a:defRPr/>
            </a:pPr>
            <a:r>
              <a:rPr lang="en-US" dirty="0"/>
              <a:t>Required viewing of short AED/CPR video for all supervising adults (teachers, coaches, administrators)</a:t>
            </a:r>
          </a:p>
        </p:txBody>
      </p:sp>
    </p:spTree>
    <p:extLst>
      <p:ext uri="{BB962C8B-B14F-4D97-AF65-F5344CB8AC3E}">
        <p14:creationId xmlns:p14="http://schemas.microsoft.com/office/powerpoint/2010/main" val="1360122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p:txBody>
          <a:bodyPr/>
          <a:lstStyle/>
          <a:p>
            <a:pPr marL="530352" indent="-530352">
              <a:buFont typeface="Wingdings" charset="2"/>
              <a:buChar char=""/>
              <a:defRPr/>
            </a:pPr>
            <a:endParaRPr lang="en-US" dirty="0"/>
          </a:p>
          <a:p>
            <a:pPr marL="530352" indent="-530352">
              <a:buFont typeface="Wingdings" charset="2"/>
              <a:buChar char=""/>
              <a:defRPr/>
            </a:pPr>
            <a:endParaRPr lang="en-US" dirty="0"/>
          </a:p>
          <a:p>
            <a:pPr marL="69850" indent="0">
              <a:buNone/>
              <a:defRPr/>
            </a:pPr>
            <a:r>
              <a:rPr lang="ja-JP" altLang="en-US"/>
              <a:t>“</a:t>
            </a:r>
            <a:r>
              <a:rPr lang="en-US" dirty="0"/>
              <a:t>Education is a journey, not a destination</a:t>
            </a:r>
            <a:r>
              <a:rPr lang="ja-JP" altLang="en-US"/>
              <a:t>”</a:t>
            </a:r>
            <a:endParaRPr lang="en-US" dirty="0"/>
          </a:p>
          <a:p>
            <a:pPr marL="530352" indent="-530352">
              <a:buFont typeface="Wingdings" charset="2"/>
              <a:buChar char=""/>
              <a:defRPr/>
            </a:pPr>
            <a:endParaRPr lang="en-US" sz="4000" dirty="0"/>
          </a:p>
        </p:txBody>
      </p:sp>
      <p:sp>
        <p:nvSpPr>
          <p:cNvPr id="36866"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035705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2290" name="Content Placeholder 1"/>
          <p:cNvSpPr>
            <a:spLocks noGrp="1"/>
          </p:cNvSpPr>
          <p:nvPr>
            <p:ph idx="1"/>
          </p:nvPr>
        </p:nvSpPr>
        <p:spPr/>
        <p:txBody>
          <a:bodyPr>
            <a:normAutofit/>
          </a:bodyPr>
          <a:lstStyle/>
          <a:p>
            <a:pPr marL="0" indent="-200215">
              <a:buNone/>
              <a:defRPr/>
            </a:pPr>
            <a:r>
              <a:rPr lang="en-US" dirty="0"/>
              <a:t>Accredited  Interscholastic Coach (AIC)</a:t>
            </a:r>
          </a:p>
          <a:p>
            <a:pPr>
              <a:defRPr/>
            </a:pPr>
            <a:r>
              <a:rPr lang="en-US" dirty="0"/>
              <a:t>Requires completion of 4 courses:</a:t>
            </a:r>
          </a:p>
          <a:p>
            <a:pPr lvl="1">
              <a:defRPr/>
            </a:pPr>
            <a:r>
              <a:rPr lang="en-US" sz="2400" dirty="0"/>
              <a:t>Fundamentals of Coaching</a:t>
            </a:r>
          </a:p>
          <a:p>
            <a:pPr lvl="1">
              <a:defRPr/>
            </a:pPr>
            <a:r>
              <a:rPr lang="en-US" sz="2800" dirty="0"/>
              <a:t>1</a:t>
            </a:r>
            <a:r>
              <a:rPr lang="en-US" sz="2800" baseline="30000" dirty="0"/>
              <a:t>st</a:t>
            </a:r>
            <a:r>
              <a:rPr lang="en-US" sz="2800" dirty="0"/>
              <a:t> Aid, Health &amp; Safety for Coaches</a:t>
            </a:r>
          </a:p>
          <a:p>
            <a:pPr lvl="1">
              <a:defRPr/>
            </a:pPr>
            <a:r>
              <a:rPr lang="en-US" sz="2800" dirty="0"/>
              <a:t>Sport Specific Course or Teaching Sports Skills</a:t>
            </a:r>
          </a:p>
          <a:p>
            <a:pPr lvl="1">
              <a:defRPr/>
            </a:pPr>
            <a:r>
              <a:rPr lang="en-US" sz="2800" dirty="0"/>
              <a:t>Concussion in Sports (Free)</a:t>
            </a:r>
          </a:p>
        </p:txBody>
      </p:sp>
    </p:spTree>
    <p:extLst>
      <p:ext uri="{BB962C8B-B14F-4D97-AF65-F5344CB8AC3E}">
        <p14:creationId xmlns:p14="http://schemas.microsoft.com/office/powerpoint/2010/main" val="1876588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69850" indent="0">
              <a:lnSpc>
                <a:spcPct val="120000"/>
              </a:lnSpc>
              <a:spcBef>
                <a:spcPts val="0"/>
              </a:spcBef>
              <a:buNone/>
              <a:defRPr/>
            </a:pPr>
            <a:r>
              <a:rPr lang="en-US" dirty="0"/>
              <a:t>Certified Interscholastic Coach (CIC)</a:t>
            </a:r>
          </a:p>
          <a:p>
            <a:pPr marL="527050" indent="-457200">
              <a:lnSpc>
                <a:spcPct val="120000"/>
              </a:lnSpc>
              <a:spcBef>
                <a:spcPts val="0"/>
              </a:spcBef>
              <a:defRPr/>
            </a:pPr>
            <a:r>
              <a:rPr lang="en-US" dirty="0"/>
              <a:t>Completion of AIC requirements</a:t>
            </a:r>
          </a:p>
          <a:p>
            <a:pPr marL="527050" indent="-457200">
              <a:lnSpc>
                <a:spcPct val="120000"/>
              </a:lnSpc>
              <a:spcBef>
                <a:spcPts val="0"/>
              </a:spcBef>
              <a:defRPr/>
            </a:pPr>
            <a:r>
              <a:rPr lang="en-US" dirty="0"/>
              <a:t>Plus:</a:t>
            </a:r>
          </a:p>
          <a:p>
            <a:pPr marL="984250" lvl="1" indent="-457200">
              <a:lnSpc>
                <a:spcPct val="120000"/>
              </a:lnSpc>
              <a:spcBef>
                <a:spcPts val="0"/>
              </a:spcBef>
              <a:defRPr/>
            </a:pPr>
            <a:r>
              <a:rPr lang="en-US" sz="2400" dirty="0"/>
              <a:t>Teaching &amp; Modeling Behavior</a:t>
            </a:r>
          </a:p>
          <a:p>
            <a:pPr marL="984250" lvl="1" indent="-457200">
              <a:lnSpc>
                <a:spcPct val="120000"/>
              </a:lnSpc>
              <a:spcBef>
                <a:spcPts val="0"/>
              </a:spcBef>
              <a:defRPr/>
            </a:pPr>
            <a:r>
              <a:rPr lang="en-US" sz="2800" dirty="0"/>
              <a:t>Engaging Effectively with Parents</a:t>
            </a:r>
          </a:p>
          <a:p>
            <a:pPr marL="984250" lvl="1" indent="-457200">
              <a:lnSpc>
                <a:spcPct val="120000"/>
              </a:lnSpc>
              <a:spcBef>
                <a:spcPts val="0"/>
              </a:spcBef>
              <a:defRPr/>
            </a:pPr>
            <a:r>
              <a:rPr lang="en-US" sz="2800" dirty="0"/>
              <a:t>Sportsmanship</a:t>
            </a:r>
          </a:p>
          <a:p>
            <a:pPr marL="984250" lvl="1" indent="-457200">
              <a:lnSpc>
                <a:spcPct val="120000"/>
              </a:lnSpc>
              <a:spcBef>
                <a:spcPts val="0"/>
              </a:spcBef>
              <a:defRPr/>
            </a:pPr>
            <a:r>
              <a:rPr lang="en-US" sz="2800" dirty="0"/>
              <a:t>Creating a Safe and Respectful Environment</a:t>
            </a:r>
          </a:p>
          <a:p>
            <a:pPr marL="984250" lvl="1" indent="-457200">
              <a:lnSpc>
                <a:spcPct val="120000"/>
              </a:lnSpc>
              <a:spcBef>
                <a:spcPts val="0"/>
              </a:spcBef>
              <a:defRPr/>
            </a:pPr>
            <a:r>
              <a:rPr lang="en-US" sz="2800" dirty="0"/>
              <a:t>Strength &amp; Conditioning</a:t>
            </a:r>
          </a:p>
          <a:p>
            <a:pPr marL="984250" lvl="1" indent="-457200">
              <a:lnSpc>
                <a:spcPct val="120000"/>
              </a:lnSpc>
              <a:spcBef>
                <a:spcPts val="0"/>
              </a:spcBef>
              <a:defRPr/>
            </a:pPr>
            <a:r>
              <a:rPr lang="en-US" sz="2800" dirty="0"/>
              <a:t>2 additional courses (User Choice)</a:t>
            </a:r>
          </a:p>
          <a:p>
            <a:pPr lvl="3">
              <a:lnSpc>
                <a:spcPct val="120000"/>
              </a:lnSpc>
              <a:defRPr/>
            </a:pPr>
            <a:endParaRPr lang="en-US" sz="2600" dirty="0">
              <a:latin typeface="Calibri" charset="0"/>
            </a:endParaRPr>
          </a:p>
        </p:txBody>
      </p:sp>
      <p:sp>
        <p:nvSpPr>
          <p:cNvPr id="38914"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2657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p:cNvSpPr>
            <a:spLocks noGrp="1"/>
          </p:cNvSpPr>
          <p:nvPr>
            <p:ph type="title"/>
          </p:nvPr>
        </p:nvSpPr>
        <p:spPr/>
        <p:txBody>
          <a:bodyPr/>
          <a:lstStyle/>
          <a:p>
            <a:pPr>
              <a:defRPr/>
            </a:pPr>
            <a:r>
              <a:rPr lang="en-US" b="1" dirty="0">
                <a:latin typeface="+mn-lt"/>
              </a:rPr>
              <a:t>Transfer Policy</a:t>
            </a:r>
          </a:p>
        </p:txBody>
      </p:sp>
      <p:sp>
        <p:nvSpPr>
          <p:cNvPr id="40962" name="Content Placeholder 1"/>
          <p:cNvSpPr>
            <a:spLocks noGrp="1"/>
          </p:cNvSpPr>
          <p:nvPr>
            <p:ph idx="1"/>
          </p:nvPr>
        </p:nvSpPr>
        <p:spPr/>
        <p:txBody>
          <a:bodyPr/>
          <a:lstStyle/>
          <a:p>
            <a:r>
              <a:rPr lang="en-US" dirty="0"/>
              <a:t>If a bona fide change of residence—no transfer waiver necessary</a:t>
            </a:r>
          </a:p>
          <a:p>
            <a:r>
              <a:rPr lang="en-US" dirty="0"/>
              <a:t>Transfer packet with forms are on-line; password protected</a:t>
            </a:r>
          </a:p>
          <a:p>
            <a:r>
              <a:rPr lang="en-US" dirty="0"/>
              <a:t>Work with athletic director to ensure students meet residence rule requirements</a:t>
            </a:r>
          </a:p>
        </p:txBody>
      </p:sp>
    </p:spTree>
    <p:extLst>
      <p:ext uri="{BB962C8B-B14F-4D97-AF65-F5344CB8AC3E}">
        <p14:creationId xmlns:p14="http://schemas.microsoft.com/office/powerpoint/2010/main" val="596644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THANK YOU</a:t>
            </a:r>
          </a:p>
        </p:txBody>
      </p:sp>
      <p:sp>
        <p:nvSpPr>
          <p:cNvPr id="3" name="Content Placeholder 2"/>
          <p:cNvSpPr>
            <a:spLocks noGrp="1"/>
          </p:cNvSpPr>
          <p:nvPr>
            <p:ph idx="1"/>
          </p:nvPr>
        </p:nvSpPr>
        <p:spPr/>
        <p:txBody>
          <a:bodyPr/>
          <a:lstStyle/>
          <a:p>
            <a:pPr lvl="0"/>
            <a:r>
              <a:rPr lang="en-US" dirty="0"/>
              <a:t>Get involved with student services</a:t>
            </a:r>
          </a:p>
          <a:p>
            <a:pPr lvl="0"/>
            <a:r>
              <a:rPr lang="en-US" dirty="0"/>
              <a:t>Visit the NCHSAA website often </a:t>
            </a:r>
          </a:p>
          <a:p>
            <a:pPr lvl="0"/>
            <a:endParaRPr lang="en-US" dirty="0"/>
          </a:p>
          <a:p>
            <a:pPr marL="0" lvl="0" indent="0">
              <a:buNone/>
            </a:pPr>
            <a:r>
              <a:rPr lang="en-US" dirty="0">
                <a:solidFill>
                  <a:srgbClr val="FF0000"/>
                </a:solidFill>
              </a:rPr>
              <a:t>In order to receive credit for reviewing this presentation, </a:t>
            </a:r>
            <a:r>
              <a:rPr lang="en-US" dirty="0">
                <a:solidFill>
                  <a:srgbClr val="FF0000"/>
                </a:solidFill>
                <a:hlinkClick r:id="rId2"/>
              </a:rPr>
              <a:t>submit this form before midnight on Tuesday, February 27, 2018.  </a:t>
            </a:r>
            <a:endParaRPr lang="en-US" dirty="0">
              <a:solidFill>
                <a:srgbClr val="FF0000"/>
              </a:solidFill>
            </a:endParaRPr>
          </a:p>
          <a:p>
            <a:pPr marL="0" indent="0">
              <a:buNone/>
            </a:pPr>
            <a:endParaRPr lang="en-US" dirty="0"/>
          </a:p>
        </p:txBody>
      </p:sp>
    </p:spTree>
    <p:extLst>
      <p:ext uri="{BB962C8B-B14F-4D97-AF65-F5344CB8AC3E}">
        <p14:creationId xmlns:p14="http://schemas.microsoft.com/office/powerpoint/2010/main" val="1196493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2450</Words>
  <Application>Microsoft Macintosh PowerPoint</Application>
  <PresentationFormat>Widescreen</PresentationFormat>
  <Paragraphs>294</Paragraphs>
  <Slides>52</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ＭＳ Ｐゴシック</vt:lpstr>
      <vt:lpstr>Yu Gothic</vt:lpstr>
      <vt:lpstr>Yu Gothic Light</vt:lpstr>
      <vt:lpstr>Arial</vt:lpstr>
      <vt:lpstr>Calibri</vt:lpstr>
      <vt:lpstr>Calibri Light</vt:lpstr>
      <vt:lpstr>Lucida Calligraphy</vt:lpstr>
      <vt:lpstr>Wingdings</vt:lpstr>
      <vt:lpstr>Office Theme</vt:lpstr>
      <vt:lpstr>2017-2018 MEN’S &amp; WOMEN’S  TENNIS CLINIC</vt:lpstr>
      <vt:lpstr>Important Dates – Women’s</vt:lpstr>
      <vt:lpstr>Important Dates – Men’s</vt:lpstr>
      <vt:lpstr>Inclement/Hot Weather Guidelines</vt:lpstr>
      <vt:lpstr>Inclement/Hot Weather Guidelines</vt:lpstr>
      <vt:lpstr>MaxPreps</vt:lpstr>
      <vt:lpstr>Additional Coach – 1 Year Trial</vt:lpstr>
      <vt:lpstr>Individual Regional Entries:</vt:lpstr>
      <vt:lpstr>Regional Qualifiers</vt:lpstr>
      <vt:lpstr>Seeding for Individual Regionals:</vt:lpstr>
      <vt:lpstr>Qualifiers to Individual State Championships</vt:lpstr>
      <vt:lpstr>Individual State Tournament:</vt:lpstr>
      <vt:lpstr>Individual State Championships</vt:lpstr>
      <vt:lpstr>Dual Team State Championships</vt:lpstr>
      <vt:lpstr>Line-Up Sheets</vt:lpstr>
      <vt:lpstr>Line-Ups</vt:lpstr>
      <vt:lpstr>Line-Ups</vt:lpstr>
      <vt:lpstr>Singles (Dual Team Playoffs)</vt:lpstr>
      <vt:lpstr>Doubles (Dual Team Playoffs)</vt:lpstr>
      <vt:lpstr>Sportsmanship</vt:lpstr>
      <vt:lpstr>Sportsmanship</vt:lpstr>
      <vt:lpstr>Ejection Policy</vt:lpstr>
      <vt:lpstr>NCHSAA Board Changes</vt:lpstr>
      <vt:lpstr>Amateur Rule</vt:lpstr>
      <vt:lpstr>Senior Exceptions</vt:lpstr>
      <vt:lpstr>Transfer Rule</vt:lpstr>
      <vt:lpstr>Transfer Rule</vt:lpstr>
      <vt:lpstr>Residence Rule</vt:lpstr>
      <vt:lpstr>Endowment Games</vt:lpstr>
      <vt:lpstr>Wet Bulb Globe Temperature</vt:lpstr>
      <vt:lpstr>Facilities</vt:lpstr>
      <vt:lpstr>Coaches Education</vt:lpstr>
      <vt:lpstr>Eligibility Summary Submission Dates</vt:lpstr>
      <vt:lpstr>Skill Development/Dead Periods</vt:lpstr>
      <vt:lpstr>Playoff Bracket Size</vt:lpstr>
      <vt:lpstr>Playoff Qualification Process</vt:lpstr>
      <vt:lpstr>Eligibility &amp; Compliance</vt:lpstr>
      <vt:lpstr> Eligibility  </vt:lpstr>
      <vt:lpstr>Eligibility</vt:lpstr>
      <vt:lpstr>Eligibility</vt:lpstr>
      <vt:lpstr>Clinic Attendance</vt:lpstr>
      <vt:lpstr>Clinic Attendance</vt:lpstr>
      <vt:lpstr>Coaches’ Education</vt:lpstr>
      <vt:lpstr>Coaches’ Education</vt:lpstr>
      <vt:lpstr>Coaches’ Education</vt:lpstr>
      <vt:lpstr> Gfeller-Waller Concussion Law </vt:lpstr>
      <vt:lpstr>Cardiac Safety Program </vt:lpstr>
      <vt:lpstr>Coaches’ Education</vt:lpstr>
      <vt:lpstr>Coaches’ Education</vt:lpstr>
      <vt:lpstr>Coaches’ Education</vt:lpstr>
      <vt:lpstr>Transfer Policy</vt:lpstr>
      <vt:lpstr>THANK YOU</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Juli  Kidd</cp:lastModifiedBy>
  <cp:revision>16</cp:revision>
  <dcterms:created xsi:type="dcterms:W3CDTF">2017-05-15T20:24:40Z</dcterms:created>
  <dcterms:modified xsi:type="dcterms:W3CDTF">2018-02-09T17:59:02Z</dcterms:modified>
</cp:coreProperties>
</file>