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75" r:id="rId2"/>
    <p:sldMasterId id="2147483687" r:id="rId3"/>
    <p:sldMasterId id="2147483699" r:id="rId4"/>
  </p:sldMasterIdLst>
  <p:notesMasterIdLst>
    <p:notesMasterId r:id="rId96"/>
  </p:notesMasterIdLst>
  <p:handoutMasterIdLst>
    <p:handoutMasterId r:id="rId97"/>
  </p:handoutMasterIdLst>
  <p:sldIdLst>
    <p:sldId id="417" r:id="rId5"/>
    <p:sldId id="420" r:id="rId6"/>
    <p:sldId id="256" r:id="rId7"/>
    <p:sldId id="281" r:id="rId8"/>
    <p:sldId id="282" r:id="rId9"/>
    <p:sldId id="347" r:id="rId10"/>
    <p:sldId id="277" r:id="rId11"/>
    <p:sldId id="269" r:id="rId12"/>
    <p:sldId id="257" r:id="rId13"/>
    <p:sldId id="279" r:id="rId14"/>
    <p:sldId id="258" r:id="rId15"/>
    <p:sldId id="348" r:id="rId16"/>
    <p:sldId id="284" r:id="rId17"/>
    <p:sldId id="259" r:id="rId18"/>
    <p:sldId id="272" r:id="rId19"/>
    <p:sldId id="349" r:id="rId20"/>
    <p:sldId id="350" r:id="rId21"/>
    <p:sldId id="351" r:id="rId22"/>
    <p:sldId id="352" r:id="rId23"/>
    <p:sldId id="353" r:id="rId24"/>
    <p:sldId id="354" r:id="rId25"/>
    <p:sldId id="301" r:id="rId26"/>
    <p:sldId id="302" r:id="rId27"/>
    <p:sldId id="303" r:id="rId28"/>
    <p:sldId id="304" r:id="rId29"/>
    <p:sldId id="370" r:id="rId30"/>
    <p:sldId id="371" r:id="rId31"/>
    <p:sldId id="305" r:id="rId32"/>
    <p:sldId id="306" r:id="rId33"/>
    <p:sldId id="336" r:id="rId34"/>
    <p:sldId id="337" r:id="rId35"/>
    <p:sldId id="339" r:id="rId36"/>
    <p:sldId id="356" r:id="rId37"/>
    <p:sldId id="355" r:id="rId38"/>
    <p:sldId id="357" r:id="rId39"/>
    <p:sldId id="358" r:id="rId40"/>
    <p:sldId id="359" r:id="rId41"/>
    <p:sldId id="360" r:id="rId42"/>
    <p:sldId id="361" r:id="rId43"/>
    <p:sldId id="362" r:id="rId44"/>
    <p:sldId id="363" r:id="rId45"/>
    <p:sldId id="366" r:id="rId46"/>
    <p:sldId id="367" r:id="rId47"/>
    <p:sldId id="364" r:id="rId48"/>
    <p:sldId id="365" r:id="rId49"/>
    <p:sldId id="368" r:id="rId50"/>
    <p:sldId id="369" r:id="rId51"/>
    <p:sldId id="372" r:id="rId52"/>
    <p:sldId id="373" r:id="rId53"/>
    <p:sldId id="374" r:id="rId54"/>
    <p:sldId id="311" r:id="rId55"/>
    <p:sldId id="317" r:id="rId56"/>
    <p:sldId id="313" r:id="rId57"/>
    <p:sldId id="319" r:id="rId58"/>
    <p:sldId id="326" r:id="rId59"/>
    <p:sldId id="375" r:id="rId60"/>
    <p:sldId id="393" r:id="rId61"/>
    <p:sldId id="394" r:id="rId62"/>
    <p:sldId id="418" r:id="rId63"/>
    <p:sldId id="376" r:id="rId64"/>
    <p:sldId id="377" r:id="rId65"/>
    <p:sldId id="378" r:id="rId66"/>
    <p:sldId id="379" r:id="rId67"/>
    <p:sldId id="380" r:id="rId68"/>
    <p:sldId id="381" r:id="rId69"/>
    <p:sldId id="382" r:id="rId70"/>
    <p:sldId id="383" r:id="rId71"/>
    <p:sldId id="384" r:id="rId72"/>
    <p:sldId id="385" r:id="rId73"/>
    <p:sldId id="386" r:id="rId74"/>
    <p:sldId id="395" r:id="rId75"/>
    <p:sldId id="396" r:id="rId76"/>
    <p:sldId id="397" r:id="rId77"/>
    <p:sldId id="398" r:id="rId78"/>
    <p:sldId id="399" r:id="rId79"/>
    <p:sldId id="400" r:id="rId80"/>
    <p:sldId id="401" r:id="rId81"/>
    <p:sldId id="402" r:id="rId82"/>
    <p:sldId id="403" r:id="rId83"/>
    <p:sldId id="404" r:id="rId84"/>
    <p:sldId id="405" r:id="rId85"/>
    <p:sldId id="406" r:id="rId86"/>
    <p:sldId id="407" r:id="rId87"/>
    <p:sldId id="408" r:id="rId88"/>
    <p:sldId id="409" r:id="rId89"/>
    <p:sldId id="410" r:id="rId90"/>
    <p:sldId id="411" r:id="rId91"/>
    <p:sldId id="413" r:id="rId92"/>
    <p:sldId id="414" r:id="rId93"/>
    <p:sldId id="415" r:id="rId94"/>
    <p:sldId id="416" r:id="rId9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98"/>
    <a:srgbClr val="BBE0E3"/>
    <a:srgbClr val="F46883"/>
    <a:srgbClr val="414B56"/>
    <a:srgbClr val="006A4E"/>
    <a:srgbClr val="581963"/>
    <a:srgbClr val="E96B10"/>
    <a:srgbClr val="FFCE00"/>
    <a:srgbClr val="F791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82" autoAdjust="0"/>
    <p:restoredTop sz="94291" autoAdjust="0"/>
  </p:normalViewPr>
  <p:slideViewPr>
    <p:cSldViewPr snapToGrid="0">
      <p:cViewPr varScale="1">
        <p:scale>
          <a:sx n="93" d="100"/>
          <a:sy n="93" d="100"/>
        </p:scale>
        <p:origin x="1752"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presProps" Target="presProps.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0339590-D7BF-4FA4-92E0-78562BD2C124}" type="datetimeFigureOut">
              <a:rPr lang="en-US" smtClean="0"/>
              <a:t>1/24/18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608C8F8-D605-46F9-BB90-B3E454CD3449}" type="slidenum">
              <a:rPr lang="en-US" smtClean="0"/>
              <a:t>‹#›</a:t>
            </a:fld>
            <a:endParaRPr lang="en-US"/>
          </a:p>
        </p:txBody>
      </p:sp>
    </p:spTree>
    <p:extLst>
      <p:ext uri="{BB962C8B-B14F-4D97-AF65-F5344CB8AC3E}">
        <p14:creationId xmlns:p14="http://schemas.microsoft.com/office/powerpoint/2010/main" val="1438701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27EFF58-A860-493E-A098-EE38DA76F4D9}" type="datetimeFigureOut">
              <a:rPr lang="en-US" smtClean="0"/>
              <a:t>1/24/18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9625187-DE10-4237-97B5-C1A2C1E21D0B}" type="slidenum">
              <a:rPr lang="en-US" smtClean="0"/>
              <a:t>‹#›</a:t>
            </a:fld>
            <a:endParaRPr lang="en-US"/>
          </a:p>
        </p:txBody>
      </p:sp>
    </p:spTree>
    <p:extLst>
      <p:ext uri="{BB962C8B-B14F-4D97-AF65-F5344CB8AC3E}">
        <p14:creationId xmlns:p14="http://schemas.microsoft.com/office/powerpoint/2010/main" val="3934844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On behalf of the NFHS, welcome to the 2018 Boys Lacrosse Rules Review.</a:t>
            </a:r>
          </a:p>
          <a:p>
            <a:endParaRPr lang="en-US" dirty="0"/>
          </a:p>
          <a:p>
            <a:r>
              <a:rPr lang="en-US" dirty="0"/>
              <a:t>Since 1920, The National Federation of State High School Associations (NFHS) has led the development of education-based interscholastic sports and activities that help students succeed in their lives. We set directions for the future by building awareness and support, improving the participation experience, establishing consistent standards and rules for competition, and helping those who oversee high school sports and activities.  This rules review is a service of the NFHS.</a:t>
            </a:r>
          </a:p>
          <a:p>
            <a:endParaRPr lang="en-US" dirty="0"/>
          </a:p>
          <a:p>
            <a:r>
              <a:rPr lang="en-US" dirty="0"/>
              <a:t>Each state high school association adopting these rules is the sole and exclusive source of binding rules interpretations for contests involving its member schools. </a:t>
            </a:r>
          </a:p>
          <a:p>
            <a:r>
              <a:rPr lang="en-US" dirty="0"/>
              <a:t>Questions about the interpretation of NFHS rules should begin by contacting the rules interpreter designated by his or her state high school association.</a:t>
            </a:r>
          </a:p>
          <a:p>
            <a:endParaRPr lang="en-US" dirty="0"/>
          </a:p>
          <a:p>
            <a:r>
              <a:rPr lang="en-US" dirty="0"/>
              <a:t>The NFHS is the sole and exclusive source of model interpretations of NFHS rules. State rules interpreters may contact the NFHS for model rules interpretations. No other model</a:t>
            </a:r>
          </a:p>
          <a:p>
            <a:r>
              <a:rPr lang="en-US" dirty="0"/>
              <a:t>rules interpretations should be considered.</a:t>
            </a:r>
          </a:p>
          <a:p>
            <a:endParaRPr lang="en-US" dirty="0"/>
          </a:p>
          <a:p>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3</a:t>
            </a:fld>
            <a:endParaRPr lang="en-US"/>
          </a:p>
        </p:txBody>
      </p:sp>
    </p:spTree>
    <p:extLst>
      <p:ext uri="{BB962C8B-B14F-4D97-AF65-F5344CB8AC3E}">
        <p14:creationId xmlns:p14="http://schemas.microsoft.com/office/powerpoint/2010/main" val="1086096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To maintain the sound traditions of this sport, encourage sportsmanship and minimize the inherent risk of injury, the National Federation of State High School Associations</a:t>
            </a:r>
          </a:p>
          <a:p>
            <a:r>
              <a:rPr lang="en-US" dirty="0"/>
              <a:t>writes playing rules for varsity competition among student-athletes of high school age.  Member associations of the NFHS independently make decisions regarding</a:t>
            </a:r>
          </a:p>
          <a:p>
            <a:r>
              <a:rPr lang="en-US" dirty="0"/>
              <a:t>compliance with or modification of these playing rules for the student-athletes in their respective states.</a:t>
            </a:r>
          </a:p>
          <a:p>
            <a:endParaRPr lang="en-US" dirty="0"/>
          </a:p>
          <a:p>
            <a:r>
              <a:rPr lang="en-US" dirty="0"/>
              <a:t>The NFHS Rules Books are available for purchase at www.nfhs.com.</a:t>
            </a:r>
          </a:p>
          <a:p>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4</a:t>
            </a:fld>
            <a:endParaRPr lang="en-US"/>
          </a:p>
        </p:txBody>
      </p:sp>
    </p:spTree>
    <p:extLst>
      <p:ext uri="{BB962C8B-B14F-4D97-AF65-F5344CB8AC3E}">
        <p14:creationId xmlns:p14="http://schemas.microsoft.com/office/powerpoint/2010/main" val="4271946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E-books are currently available for purchase. The Amazon versions can be downloaded and used on Apple or Android devices with the Kindle app. Apple users can visit  iTunes for available books.  Apple, Android and Kindle users can buy e-books from Amazon.com and view them through the Kindle app.</a:t>
            </a:r>
          </a:p>
          <a:p>
            <a:r>
              <a:rPr lang="en-US" dirty="0"/>
              <a:t>Price:  $6.99 each.</a:t>
            </a:r>
          </a:p>
          <a:p>
            <a:endParaRPr lang="en-US" dirty="0"/>
          </a:p>
          <a:p>
            <a:r>
              <a:rPr lang="en-US" dirty="0"/>
              <a:t>Visit www.nfhs.org/ebooks for more information.</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5</a:t>
            </a:fld>
            <a:endParaRPr lang="en-US"/>
          </a:p>
        </p:txBody>
      </p:sp>
    </p:spTree>
    <p:extLst>
      <p:ext uri="{BB962C8B-B14F-4D97-AF65-F5344CB8AC3E}">
        <p14:creationId xmlns:p14="http://schemas.microsoft.com/office/powerpoint/2010/main" val="905438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Now for our rules review…</a:t>
            </a:r>
          </a:p>
          <a:p>
            <a:endParaRPr lang="en-US" dirty="0"/>
          </a:p>
          <a:p>
            <a:r>
              <a:rPr lang="en-US" dirty="0"/>
              <a:t>In this presentation we will cover the following:  </a:t>
            </a:r>
          </a:p>
          <a:p>
            <a:endParaRPr lang="en-US" dirty="0"/>
          </a:p>
          <a:p>
            <a:r>
              <a:rPr lang="en-US" dirty="0"/>
              <a:t>The Major Rules Changes</a:t>
            </a:r>
          </a:p>
          <a:p>
            <a:r>
              <a:rPr lang="en-US" dirty="0"/>
              <a:t>Updated</a:t>
            </a:r>
            <a:r>
              <a:rPr lang="en-US" baseline="0" dirty="0"/>
              <a:t> </a:t>
            </a:r>
            <a:r>
              <a:rPr lang="en-US" dirty="0"/>
              <a:t>Situations and Rulings and </a:t>
            </a:r>
          </a:p>
          <a:p>
            <a:r>
              <a:rPr lang="en-US" dirty="0"/>
              <a:t>Points of Emphasis</a:t>
            </a:r>
          </a:p>
          <a:p>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7</a:t>
            </a:fld>
            <a:endParaRPr lang="en-US"/>
          </a:p>
        </p:txBody>
      </p:sp>
    </p:spTree>
    <p:extLst>
      <p:ext uri="{BB962C8B-B14F-4D97-AF65-F5344CB8AC3E}">
        <p14:creationId xmlns:p14="http://schemas.microsoft.com/office/powerpoint/2010/main" val="108609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As one of the fastest growing sports in the county, with</a:t>
            </a:r>
            <a:r>
              <a:rPr lang="en-US" altLang="en-US" baseline="0" dirty="0"/>
              <a:t> nearly</a:t>
            </a:r>
            <a:r>
              <a:rPr lang="en-US" altLang="en-US" dirty="0"/>
              <a:t> 110,000 boys participating in interscholastic high school lacrosse today, t</a:t>
            </a:r>
            <a:r>
              <a:rPr lang="en-US" altLang="en-US" baseline="0" dirty="0"/>
              <a:t>he </a:t>
            </a:r>
            <a:r>
              <a:rPr lang="en-US" altLang="en-US" dirty="0"/>
              <a:t>NFHS rules and revisions for this high school boys’ lacrosse season focuses on risk minimization</a:t>
            </a:r>
            <a:r>
              <a:rPr lang="en-US" altLang="en-US" baseline="0" dirty="0"/>
              <a:t> while maintaining the integrity of the game.  </a:t>
            </a:r>
          </a:p>
          <a:p>
            <a:endParaRPr lang="en-US" altLang="en-US" baseline="0" dirty="0"/>
          </a:p>
          <a:p>
            <a:r>
              <a:rPr lang="en-US" altLang="en-US" baseline="0" dirty="0"/>
              <a:t>First, let’s review the Major Rule Changes for 2017.</a:t>
            </a:r>
            <a:endParaRPr lang="en-US" altLang="en-US"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16108" indent="-275427" eaLnBrk="0" hangingPunct="0">
              <a:defRPr>
                <a:solidFill>
                  <a:schemeClr val="tx1"/>
                </a:solidFill>
                <a:latin typeface="Arial" charset="0"/>
              </a:defRPr>
            </a:lvl2pPr>
            <a:lvl3pPr marL="1101706" indent="-220341" eaLnBrk="0" hangingPunct="0">
              <a:defRPr>
                <a:solidFill>
                  <a:schemeClr val="tx1"/>
                </a:solidFill>
                <a:latin typeface="Arial" charset="0"/>
              </a:defRPr>
            </a:lvl3pPr>
            <a:lvl4pPr marL="1542388" indent="-220341" eaLnBrk="0" hangingPunct="0">
              <a:defRPr>
                <a:solidFill>
                  <a:schemeClr val="tx1"/>
                </a:solidFill>
                <a:latin typeface="Arial" charset="0"/>
              </a:defRPr>
            </a:lvl4pPr>
            <a:lvl5pPr marL="1983071" indent="-220341" eaLnBrk="0" hangingPunct="0">
              <a:defRPr>
                <a:solidFill>
                  <a:schemeClr val="tx1"/>
                </a:solidFill>
                <a:latin typeface="Arial" charset="0"/>
              </a:defRPr>
            </a:lvl5pPr>
            <a:lvl6pPr marL="2423753" indent="-220341" eaLnBrk="0" fontAlgn="base" hangingPunct="0">
              <a:spcBef>
                <a:spcPct val="0"/>
              </a:spcBef>
              <a:spcAft>
                <a:spcPct val="0"/>
              </a:spcAft>
              <a:defRPr>
                <a:solidFill>
                  <a:schemeClr val="tx1"/>
                </a:solidFill>
                <a:latin typeface="Arial" charset="0"/>
              </a:defRPr>
            </a:lvl6pPr>
            <a:lvl7pPr marL="2864435" indent="-220341" eaLnBrk="0" fontAlgn="base" hangingPunct="0">
              <a:spcBef>
                <a:spcPct val="0"/>
              </a:spcBef>
              <a:spcAft>
                <a:spcPct val="0"/>
              </a:spcAft>
              <a:defRPr>
                <a:solidFill>
                  <a:schemeClr val="tx1"/>
                </a:solidFill>
                <a:latin typeface="Arial" charset="0"/>
              </a:defRPr>
            </a:lvl7pPr>
            <a:lvl8pPr marL="3305117" indent="-220341" eaLnBrk="0" fontAlgn="base" hangingPunct="0">
              <a:spcBef>
                <a:spcPct val="0"/>
              </a:spcBef>
              <a:spcAft>
                <a:spcPct val="0"/>
              </a:spcAft>
              <a:defRPr>
                <a:solidFill>
                  <a:schemeClr val="tx1"/>
                </a:solidFill>
                <a:latin typeface="Arial" charset="0"/>
              </a:defRPr>
            </a:lvl8pPr>
            <a:lvl9pPr marL="3745800" indent="-220341" eaLnBrk="0" fontAlgn="base" hangingPunct="0">
              <a:spcBef>
                <a:spcPct val="0"/>
              </a:spcBef>
              <a:spcAft>
                <a:spcPct val="0"/>
              </a:spcAft>
              <a:defRPr>
                <a:solidFill>
                  <a:schemeClr val="tx1"/>
                </a:solidFill>
                <a:latin typeface="Arial" charset="0"/>
              </a:defRPr>
            </a:lvl9pPr>
          </a:lstStyle>
          <a:p>
            <a:pPr eaLnBrk="1" hangingPunct="1"/>
            <a:fld id="{02668B54-18FD-4E68-B098-42D250AC75B5}" type="slidenum">
              <a:rPr lang="en-US" altLang="en-US">
                <a:solidFill>
                  <a:prstClr val="black"/>
                </a:solidFill>
              </a:rPr>
              <a:pPr eaLnBrk="1" hangingPunct="1"/>
              <a:t>8</a:t>
            </a:fld>
            <a:endParaRPr lang="en-US"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b="1" dirty="0"/>
              <a:t>Rule 1-6-1 defines </a:t>
            </a:r>
            <a:r>
              <a:rPr lang="en-US" b="1" dirty="0" err="1"/>
              <a:t>crosse</a:t>
            </a:r>
            <a:r>
              <a:rPr lang="en-US" b="1" dirty="0"/>
              <a:t> dimensions and specifications at different locations to address issues with the ball being stuck in the </a:t>
            </a:r>
            <a:r>
              <a:rPr lang="en-US" b="1" dirty="0" err="1"/>
              <a:t>crosse</a:t>
            </a:r>
            <a:r>
              <a:rPr lang="en-US" b="1" dirty="0"/>
              <a:t>. </a:t>
            </a:r>
          </a:p>
          <a:p>
            <a:endParaRPr lang="en-US" dirty="0"/>
          </a:p>
          <a:p>
            <a:r>
              <a:rPr lang="en-US" dirty="0"/>
              <a:t>The measurements for the </a:t>
            </a:r>
            <a:r>
              <a:rPr lang="en-US" dirty="0" err="1"/>
              <a:t>crosse</a:t>
            </a:r>
            <a:r>
              <a:rPr lang="en-US" dirty="0"/>
              <a:t> shall include the following: </a:t>
            </a:r>
          </a:p>
          <a:p>
            <a:r>
              <a:rPr lang="en-US" b="1" u="sng" dirty="0">
                <a:effectLst/>
              </a:rPr>
              <a:t>Measurement from throat (inches)</a:t>
            </a:r>
            <a:r>
              <a:rPr lang="en-US" b="1" dirty="0">
                <a:effectLst/>
              </a:rPr>
              <a:t>		</a:t>
            </a:r>
            <a:r>
              <a:rPr lang="en-US" b="1" u="sng" dirty="0">
                <a:effectLst/>
              </a:rPr>
              <a:t>Minimum distance between narrowest point of head (inches)</a:t>
            </a:r>
          </a:p>
          <a:p>
            <a:r>
              <a:rPr lang="en-US" b="0" dirty="0">
                <a:effectLst/>
              </a:rPr>
              <a:t>1.25				3 (all measurements)</a:t>
            </a:r>
          </a:p>
          <a:p>
            <a:r>
              <a:rPr lang="en-US" b="0" dirty="0">
                <a:effectLst/>
              </a:rPr>
              <a:t>3.0				3 (all measurements)</a:t>
            </a:r>
          </a:p>
          <a:p>
            <a:r>
              <a:rPr lang="en-US" b="0" dirty="0">
                <a:effectLst/>
              </a:rPr>
              <a:t>5.0				3.5 to 4 on front; 3.5 on back</a:t>
            </a:r>
          </a:p>
          <a:p>
            <a:r>
              <a:rPr lang="en-US" b="0" dirty="0">
                <a:effectLst/>
              </a:rPr>
              <a:t>Widest point				6 (all measurements)</a:t>
            </a:r>
            <a:endParaRPr lang="en-US" b="0" dirty="0"/>
          </a:p>
          <a:p>
            <a:endParaRPr lang="en-US" dirty="0"/>
          </a:p>
          <a:p>
            <a:r>
              <a:rPr lang="en-US" dirty="0"/>
              <a:t>From the 1.25-inch measurement to the top of the </a:t>
            </a:r>
            <a:r>
              <a:rPr lang="en-US" dirty="0" err="1"/>
              <a:t>crosse</a:t>
            </a:r>
            <a:r>
              <a:rPr lang="en-US" dirty="0"/>
              <a:t>, the distance between the sidewalls of the </a:t>
            </a:r>
            <a:r>
              <a:rPr lang="en-US" dirty="0" err="1"/>
              <a:t>crosse</a:t>
            </a:r>
            <a:r>
              <a:rPr lang="en-US" dirty="0"/>
              <a:t> must be at least 3 inches. </a:t>
            </a:r>
          </a:p>
          <a:p>
            <a:endParaRPr lang="en-US" dirty="0"/>
          </a:p>
          <a:p>
            <a:r>
              <a:rPr lang="en-US" dirty="0"/>
              <a:t>The change in </a:t>
            </a:r>
            <a:r>
              <a:rPr lang="en-US" dirty="0" err="1"/>
              <a:t>crosse</a:t>
            </a:r>
            <a:r>
              <a:rPr lang="en-US" dirty="0"/>
              <a:t> specifications will align with other rules codes.</a:t>
            </a:r>
          </a:p>
          <a:p>
            <a:endParaRPr lang="en-US" dirty="0"/>
          </a:p>
          <a:p>
            <a:r>
              <a:rPr lang="en-US" dirty="0"/>
              <a:t>This change in equipment will begin in 2018 to allow for phased implementation for manufacturers.</a:t>
            </a:r>
          </a:p>
          <a:p>
            <a:endParaRPr lang="en-US" dirty="0"/>
          </a:p>
          <a:p>
            <a:pPr marL="232943" indent="-232943">
              <a:buAutoNum type="arabicPeriod"/>
            </a:pPr>
            <a:r>
              <a:rPr lang="en-US" baseline="0" dirty="0"/>
              <a:t>Can players use the old specifications in 2017-18?   No</a:t>
            </a: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9</a:t>
            </a:fld>
            <a:endParaRPr lang="en-US"/>
          </a:p>
        </p:txBody>
      </p:sp>
    </p:spTree>
    <p:extLst>
      <p:ext uri="{BB962C8B-B14F-4D97-AF65-F5344CB8AC3E}">
        <p14:creationId xmlns:p14="http://schemas.microsoft.com/office/powerpoint/2010/main" val="22822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dirty="0">
                <a:latin typeface="Helvetica-Condensed"/>
              </a:rPr>
              <a:t>The 120 yard unified field is an </a:t>
            </a:r>
            <a:r>
              <a:rPr lang="en-US" sz="1200" i="1" dirty="0">
                <a:latin typeface="Helvetica-Condensed"/>
              </a:rPr>
              <a:t>option</a:t>
            </a:r>
            <a:r>
              <a:rPr lang="en-US" sz="1200" dirty="0">
                <a:latin typeface="Helvetica-Condensed"/>
              </a:rPr>
              <a:t> beginning in the 2018 season.  </a:t>
            </a:r>
            <a:endParaRPr lang="en-US" sz="1200" dirty="0"/>
          </a:p>
        </p:txBody>
      </p:sp>
      <p:sp>
        <p:nvSpPr>
          <p:cNvPr id="4" name="Slide Number Placeholder 3"/>
          <p:cNvSpPr>
            <a:spLocks noGrp="1"/>
          </p:cNvSpPr>
          <p:nvPr>
            <p:ph type="sldNum" sz="quarter" idx="10"/>
          </p:nvPr>
        </p:nvSpPr>
        <p:spPr/>
        <p:txBody>
          <a:bodyPr/>
          <a:lstStyle/>
          <a:p>
            <a:fld id="{49625187-DE10-4237-97B5-C1A2C1E21D0B}" type="slidenum">
              <a:rPr lang="en-US" smtClean="0"/>
              <a:t>10</a:t>
            </a:fld>
            <a:endParaRPr lang="en-US"/>
          </a:p>
        </p:txBody>
      </p:sp>
    </p:spTree>
    <p:extLst>
      <p:ext uri="{BB962C8B-B14F-4D97-AF65-F5344CB8AC3E}">
        <p14:creationId xmlns:p14="http://schemas.microsoft.com/office/powerpoint/2010/main" val="3109573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will allow for new products entering the market that are nontraditional, but not illegal.</a:t>
            </a: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11</a:t>
            </a:fld>
            <a:endParaRPr lang="en-US"/>
          </a:p>
        </p:txBody>
      </p:sp>
    </p:spTree>
    <p:extLst>
      <p:ext uri="{BB962C8B-B14F-4D97-AF65-F5344CB8AC3E}">
        <p14:creationId xmlns:p14="http://schemas.microsoft.com/office/powerpoint/2010/main" val="3690723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Better defining home and away jerseys.</a:t>
            </a: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12</a:t>
            </a:fld>
            <a:endParaRPr lang="en-US"/>
          </a:p>
        </p:txBody>
      </p:sp>
    </p:spTree>
    <p:extLst>
      <p:ext uri="{BB962C8B-B14F-4D97-AF65-F5344CB8AC3E}">
        <p14:creationId xmlns:p14="http://schemas.microsoft.com/office/powerpoint/2010/main" val="3461140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Clarification of stick alignments during face offs.</a:t>
            </a:r>
            <a:endParaRPr lang="en-US" b="1" dirty="0"/>
          </a:p>
        </p:txBody>
      </p:sp>
      <p:sp>
        <p:nvSpPr>
          <p:cNvPr id="4" name="Slide Number Placeholder 3"/>
          <p:cNvSpPr>
            <a:spLocks noGrp="1"/>
          </p:cNvSpPr>
          <p:nvPr>
            <p:ph type="sldNum" sz="quarter" idx="10"/>
          </p:nvPr>
        </p:nvSpPr>
        <p:spPr/>
        <p:txBody>
          <a:bodyPr/>
          <a:lstStyle/>
          <a:p>
            <a:fld id="{49625187-DE10-4237-97B5-C1A2C1E21D0B}" type="slidenum">
              <a:rPr lang="en-US" smtClean="0"/>
              <a:t>13</a:t>
            </a:fld>
            <a:endParaRPr lang="en-US"/>
          </a:p>
        </p:txBody>
      </p:sp>
    </p:spTree>
    <p:extLst>
      <p:ext uri="{BB962C8B-B14F-4D97-AF65-F5344CB8AC3E}">
        <p14:creationId xmlns:p14="http://schemas.microsoft.com/office/powerpoint/2010/main" val="834028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Added flexibility in color contrasting between shaft, glove and head for face offs to adhere to the rule</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625187-DE10-4237-97B5-C1A2C1E21D0B}" type="slidenum">
              <a:rPr lang="en-US" smtClean="0"/>
              <a:t>14</a:t>
            </a:fld>
            <a:endParaRPr lang="en-US"/>
          </a:p>
        </p:txBody>
      </p:sp>
    </p:spTree>
    <p:extLst>
      <p:ext uri="{BB962C8B-B14F-4D97-AF65-F5344CB8AC3E}">
        <p14:creationId xmlns:p14="http://schemas.microsoft.com/office/powerpoint/2010/main" val="793841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Allows for an easier determination if a goal was scored.</a:t>
            </a: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15</a:t>
            </a:fld>
            <a:endParaRPr lang="en-US"/>
          </a:p>
        </p:txBody>
      </p:sp>
    </p:spTree>
    <p:extLst>
      <p:ext uri="{BB962C8B-B14F-4D97-AF65-F5344CB8AC3E}">
        <p14:creationId xmlns:p14="http://schemas.microsoft.com/office/powerpoint/2010/main" val="1945448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Clarification in first violation as conduct foul and continued violations as unsportsmanlike penalties.</a:t>
            </a: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16</a:t>
            </a:fld>
            <a:endParaRPr lang="en-US"/>
          </a:p>
        </p:txBody>
      </p:sp>
    </p:spTree>
    <p:extLst>
      <p:ext uri="{BB962C8B-B14F-4D97-AF65-F5344CB8AC3E}">
        <p14:creationId xmlns:p14="http://schemas.microsoft.com/office/powerpoint/2010/main" val="3800175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Allows for the stall warning to be terminated when a shot is taken and a goal is scored, or ball hits goal pipe or goalie.</a:t>
            </a: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18</a:t>
            </a:fld>
            <a:endParaRPr lang="en-US"/>
          </a:p>
        </p:txBody>
      </p:sp>
    </p:spTree>
    <p:extLst>
      <p:ext uri="{BB962C8B-B14F-4D97-AF65-F5344CB8AC3E}">
        <p14:creationId xmlns:p14="http://schemas.microsoft.com/office/powerpoint/2010/main" val="2413165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Clarifies the ball placement after a foul.</a:t>
            </a: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19</a:t>
            </a:fld>
            <a:endParaRPr lang="en-US"/>
          </a:p>
        </p:txBody>
      </p:sp>
    </p:spTree>
    <p:extLst>
      <p:ext uri="{BB962C8B-B14F-4D97-AF65-F5344CB8AC3E}">
        <p14:creationId xmlns:p14="http://schemas.microsoft.com/office/powerpoint/2010/main" val="1830145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aseline="0" dirty="0"/>
              <a:t>Finally, let’s review the Points of Emphasis for 2016.</a:t>
            </a:r>
          </a:p>
          <a:p>
            <a:endParaRPr lang="en-US" altLang="en-US" baseline="0" dirty="0"/>
          </a:p>
          <a:p>
            <a:endParaRPr lang="en-US" altLang="en-US" baseline="0"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16108" indent="-275427" eaLnBrk="0" hangingPunct="0">
              <a:defRPr>
                <a:solidFill>
                  <a:schemeClr val="tx1"/>
                </a:solidFill>
                <a:latin typeface="Arial" charset="0"/>
              </a:defRPr>
            </a:lvl2pPr>
            <a:lvl3pPr marL="1101706" indent="-220341" eaLnBrk="0" hangingPunct="0">
              <a:defRPr>
                <a:solidFill>
                  <a:schemeClr val="tx1"/>
                </a:solidFill>
                <a:latin typeface="Arial" charset="0"/>
              </a:defRPr>
            </a:lvl3pPr>
            <a:lvl4pPr marL="1542388" indent="-220341" eaLnBrk="0" hangingPunct="0">
              <a:defRPr>
                <a:solidFill>
                  <a:schemeClr val="tx1"/>
                </a:solidFill>
                <a:latin typeface="Arial" charset="0"/>
              </a:defRPr>
            </a:lvl4pPr>
            <a:lvl5pPr marL="1983071" indent="-220341" eaLnBrk="0" hangingPunct="0">
              <a:defRPr>
                <a:solidFill>
                  <a:schemeClr val="tx1"/>
                </a:solidFill>
                <a:latin typeface="Arial" charset="0"/>
              </a:defRPr>
            </a:lvl5pPr>
            <a:lvl6pPr marL="2423753" indent="-220341" eaLnBrk="0" fontAlgn="base" hangingPunct="0">
              <a:spcBef>
                <a:spcPct val="0"/>
              </a:spcBef>
              <a:spcAft>
                <a:spcPct val="0"/>
              </a:spcAft>
              <a:defRPr>
                <a:solidFill>
                  <a:schemeClr val="tx1"/>
                </a:solidFill>
                <a:latin typeface="Arial" charset="0"/>
              </a:defRPr>
            </a:lvl6pPr>
            <a:lvl7pPr marL="2864435" indent="-220341" eaLnBrk="0" fontAlgn="base" hangingPunct="0">
              <a:spcBef>
                <a:spcPct val="0"/>
              </a:spcBef>
              <a:spcAft>
                <a:spcPct val="0"/>
              </a:spcAft>
              <a:defRPr>
                <a:solidFill>
                  <a:schemeClr val="tx1"/>
                </a:solidFill>
                <a:latin typeface="Arial" charset="0"/>
              </a:defRPr>
            </a:lvl7pPr>
            <a:lvl8pPr marL="3305117" indent="-220341" eaLnBrk="0" fontAlgn="base" hangingPunct="0">
              <a:spcBef>
                <a:spcPct val="0"/>
              </a:spcBef>
              <a:spcAft>
                <a:spcPct val="0"/>
              </a:spcAft>
              <a:defRPr>
                <a:solidFill>
                  <a:schemeClr val="tx1"/>
                </a:solidFill>
                <a:latin typeface="Arial" charset="0"/>
              </a:defRPr>
            </a:lvl8pPr>
            <a:lvl9pPr marL="3745800" indent="-220341" eaLnBrk="0" fontAlgn="base" hangingPunct="0">
              <a:spcBef>
                <a:spcPct val="0"/>
              </a:spcBef>
              <a:spcAft>
                <a:spcPct val="0"/>
              </a:spcAft>
              <a:defRPr>
                <a:solidFill>
                  <a:schemeClr val="tx1"/>
                </a:solidFill>
                <a:latin typeface="Arial" charset="0"/>
              </a:defRPr>
            </a:lvl9pPr>
          </a:lstStyle>
          <a:p>
            <a:pPr eaLnBrk="1" hangingPunct="1"/>
            <a:fld id="{02668B54-18FD-4E68-B098-42D250AC75B5}" type="slidenum">
              <a:rPr lang="en-US" altLang="en-US">
                <a:solidFill>
                  <a:prstClr val="black"/>
                </a:solidFill>
              </a:rPr>
              <a:pPr eaLnBrk="1" hangingPunct="1"/>
              <a:t>22</a:t>
            </a:fld>
            <a:endParaRPr lang="en-US"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Points of Emphasis - </a:t>
            </a:r>
            <a:r>
              <a:rPr lang="en-US" sz="1200" b="0" i="0" u="none" strike="noStrike" kern="1200" baseline="0" dirty="0">
                <a:solidFill>
                  <a:schemeClr val="tx1"/>
                </a:solidFill>
                <a:latin typeface="+mn-lt"/>
                <a:ea typeface="+mn-ea"/>
                <a:cs typeface="+mn-cs"/>
              </a:rPr>
              <a:t>(See page 93)</a:t>
            </a:r>
          </a:p>
          <a:p>
            <a:pPr lvl="1"/>
            <a:r>
              <a:rPr lang="en-US" dirty="0"/>
              <a:t>Mouthpieces </a:t>
            </a:r>
          </a:p>
          <a:p>
            <a:pPr lvl="1"/>
            <a:r>
              <a:rPr lang="en-US" dirty="0"/>
              <a:t>Face-offs</a:t>
            </a:r>
          </a:p>
          <a:p>
            <a:pPr lvl="1"/>
            <a:r>
              <a:rPr lang="en-US" dirty="0"/>
              <a:t>Slow Whistle</a:t>
            </a:r>
          </a:p>
          <a:p>
            <a:pPr lvl="1"/>
            <a:r>
              <a:rPr lang="en-US" dirty="0"/>
              <a:t>Shots at the end of Periods</a:t>
            </a:r>
          </a:p>
          <a:p>
            <a:pPr lvl="1"/>
            <a:r>
              <a:rPr lang="en-US" dirty="0"/>
              <a:t>Crosse Change in 2018</a:t>
            </a:r>
          </a:p>
        </p:txBody>
      </p:sp>
      <p:sp>
        <p:nvSpPr>
          <p:cNvPr id="4" name="Slide Number Placeholder 3"/>
          <p:cNvSpPr>
            <a:spLocks noGrp="1"/>
          </p:cNvSpPr>
          <p:nvPr>
            <p:ph type="sldNum" sz="quarter" idx="10"/>
          </p:nvPr>
        </p:nvSpPr>
        <p:spPr/>
        <p:txBody>
          <a:bodyPr/>
          <a:lstStyle/>
          <a:p>
            <a:fld id="{49625187-DE10-4237-97B5-C1A2C1E21D0B}" type="slidenum">
              <a:rPr lang="en-US" smtClean="0"/>
              <a:t>23</a:t>
            </a:fld>
            <a:endParaRPr lang="en-US"/>
          </a:p>
        </p:txBody>
      </p:sp>
    </p:spTree>
    <p:extLst>
      <p:ext uri="{BB962C8B-B14F-4D97-AF65-F5344CB8AC3E}">
        <p14:creationId xmlns:p14="http://schemas.microsoft.com/office/powerpoint/2010/main" val="3819225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In 2017 the foul for a mouth guard violation was changed from a personal foul to technical foul to encourage penalty enforcement for those who violate the rule. Coaches should encourage players to wear mouth guards properly (i.e. No Fish hooking) and legally, officials are expected to call the foul.</a:t>
            </a: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24</a:t>
            </a:fld>
            <a:endParaRPr lang="en-US"/>
          </a:p>
        </p:txBody>
      </p:sp>
    </p:spTree>
    <p:extLst>
      <p:ext uri="{BB962C8B-B14F-4D97-AF65-F5344CB8AC3E}">
        <p14:creationId xmlns:p14="http://schemas.microsoft.com/office/powerpoint/2010/main" val="1667101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Face off players are allowed to make contact first however only legal contact is allowed on players taking a faceoff.  Legal body contact includes checking a player who has no other part of the body touching the ground except the feet. Body checks must be made below the neck, above the waist and to the front or side of an opponent. Illegal body checks, including spearing with the head, shall be strictly enforced.</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     Faceoff players must have a visible contrasting color between the head and top glove on the shaft. Contrasting color can be accomplished with the original shaft color, paint, a single wrap of tape, or other materials that do not make the shaft circumference exceed 3.5 inches.</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     Officials should continue to enforce the face off procedure that players reverse surfaces of the </a:t>
            </a:r>
            <a:r>
              <a:rPr lang="en-US" sz="1200" kern="1200" dirty="0" err="1">
                <a:solidFill>
                  <a:schemeClr val="tx1"/>
                </a:solidFill>
                <a:effectLst/>
                <a:latin typeface="+mn-lt"/>
                <a:ea typeface="+mn-ea"/>
                <a:cs typeface="+mn-cs"/>
              </a:rPr>
              <a:t>crosse</a:t>
            </a:r>
            <a:r>
              <a:rPr lang="en-US" sz="1200" kern="1200" dirty="0">
                <a:solidFill>
                  <a:schemeClr val="tx1"/>
                </a:solidFill>
                <a:effectLst/>
                <a:latin typeface="+mn-lt"/>
                <a:ea typeface="+mn-ea"/>
                <a:cs typeface="+mn-cs"/>
              </a:rPr>
              <a:t> shall match evenly so that the top of one head aligns with the throat of the throat of their opponent. Additionally both heads shall be perpendicular to the ground.</a:t>
            </a: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25</a:t>
            </a:fld>
            <a:endParaRPr lang="en-US"/>
          </a:p>
        </p:txBody>
      </p:sp>
    </p:spTree>
    <p:extLst>
      <p:ext uri="{BB962C8B-B14F-4D97-AF65-F5344CB8AC3E}">
        <p14:creationId xmlns:p14="http://schemas.microsoft.com/office/powerpoint/2010/main" val="2370368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there is a flag down during a slow whistle situation.  The attacking team is no longer required to keep the ball in the goal area other wise known as “ the attack box”. A normal stalling situation can still be applied by officials if need.</a:t>
            </a: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28</a:t>
            </a:fld>
            <a:endParaRPr lang="en-US"/>
          </a:p>
        </p:txBody>
      </p:sp>
    </p:spTree>
    <p:extLst>
      <p:ext uri="{BB962C8B-B14F-4D97-AF65-F5344CB8AC3E}">
        <p14:creationId xmlns:p14="http://schemas.microsoft.com/office/powerpoint/2010/main" val="3919786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goal will be allowed if the shot is released prior to the end of a period.</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29</a:t>
            </a:fld>
            <a:endParaRPr lang="en-US"/>
          </a:p>
        </p:txBody>
      </p:sp>
    </p:spTree>
    <p:extLst>
      <p:ext uri="{BB962C8B-B14F-4D97-AF65-F5344CB8AC3E}">
        <p14:creationId xmlns:p14="http://schemas.microsoft.com/office/powerpoint/2010/main" val="156496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aseline="0" dirty="0"/>
              <a:t>Finally, let’s review the Points of Emphasis for 2016.</a:t>
            </a:r>
          </a:p>
          <a:p>
            <a:endParaRPr lang="en-US" altLang="en-US" baseline="0" dirty="0"/>
          </a:p>
          <a:p>
            <a:endParaRPr lang="en-US" altLang="en-US" baseline="0"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16108" indent="-275427" eaLnBrk="0" hangingPunct="0">
              <a:defRPr>
                <a:solidFill>
                  <a:schemeClr val="tx1"/>
                </a:solidFill>
                <a:latin typeface="Arial" charset="0"/>
              </a:defRPr>
            </a:lvl2pPr>
            <a:lvl3pPr marL="1101706" indent="-220341" eaLnBrk="0" hangingPunct="0">
              <a:defRPr>
                <a:solidFill>
                  <a:schemeClr val="tx1"/>
                </a:solidFill>
                <a:latin typeface="Arial" charset="0"/>
              </a:defRPr>
            </a:lvl3pPr>
            <a:lvl4pPr marL="1542388" indent="-220341" eaLnBrk="0" hangingPunct="0">
              <a:defRPr>
                <a:solidFill>
                  <a:schemeClr val="tx1"/>
                </a:solidFill>
                <a:latin typeface="Arial" charset="0"/>
              </a:defRPr>
            </a:lvl4pPr>
            <a:lvl5pPr marL="1983071" indent="-220341" eaLnBrk="0" hangingPunct="0">
              <a:defRPr>
                <a:solidFill>
                  <a:schemeClr val="tx1"/>
                </a:solidFill>
                <a:latin typeface="Arial" charset="0"/>
              </a:defRPr>
            </a:lvl5pPr>
            <a:lvl6pPr marL="2423753" indent="-220341" eaLnBrk="0" fontAlgn="base" hangingPunct="0">
              <a:spcBef>
                <a:spcPct val="0"/>
              </a:spcBef>
              <a:spcAft>
                <a:spcPct val="0"/>
              </a:spcAft>
              <a:defRPr>
                <a:solidFill>
                  <a:schemeClr val="tx1"/>
                </a:solidFill>
                <a:latin typeface="Arial" charset="0"/>
              </a:defRPr>
            </a:lvl6pPr>
            <a:lvl7pPr marL="2864435" indent="-220341" eaLnBrk="0" fontAlgn="base" hangingPunct="0">
              <a:spcBef>
                <a:spcPct val="0"/>
              </a:spcBef>
              <a:spcAft>
                <a:spcPct val="0"/>
              </a:spcAft>
              <a:defRPr>
                <a:solidFill>
                  <a:schemeClr val="tx1"/>
                </a:solidFill>
                <a:latin typeface="Arial" charset="0"/>
              </a:defRPr>
            </a:lvl7pPr>
            <a:lvl8pPr marL="3305117" indent="-220341" eaLnBrk="0" fontAlgn="base" hangingPunct="0">
              <a:spcBef>
                <a:spcPct val="0"/>
              </a:spcBef>
              <a:spcAft>
                <a:spcPct val="0"/>
              </a:spcAft>
              <a:defRPr>
                <a:solidFill>
                  <a:schemeClr val="tx1"/>
                </a:solidFill>
                <a:latin typeface="Arial" charset="0"/>
              </a:defRPr>
            </a:lvl8pPr>
            <a:lvl9pPr marL="3745800" indent="-220341" eaLnBrk="0" fontAlgn="base" hangingPunct="0">
              <a:spcBef>
                <a:spcPct val="0"/>
              </a:spcBef>
              <a:spcAft>
                <a:spcPct val="0"/>
              </a:spcAft>
              <a:defRPr>
                <a:solidFill>
                  <a:schemeClr val="tx1"/>
                </a:solidFill>
                <a:latin typeface="Arial" charset="0"/>
              </a:defRPr>
            </a:lvl9pPr>
          </a:lstStyle>
          <a:p>
            <a:pPr eaLnBrk="1" hangingPunct="1"/>
            <a:fld id="{02668B54-18FD-4E68-B098-42D250AC75B5}" type="slidenum">
              <a:rPr lang="en-US" altLang="en-US">
                <a:solidFill>
                  <a:prstClr val="black"/>
                </a:solidFill>
              </a:rPr>
              <a:pPr eaLnBrk="1" hangingPunct="1"/>
              <a:t>30</a:t>
            </a:fld>
            <a:endParaRPr lang="en-US"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31</a:t>
            </a:fld>
            <a:endParaRPr lang="en-US"/>
          </a:p>
        </p:txBody>
      </p:sp>
    </p:spTree>
    <p:extLst>
      <p:ext uri="{BB962C8B-B14F-4D97-AF65-F5344CB8AC3E}">
        <p14:creationId xmlns:p14="http://schemas.microsoft.com/office/powerpoint/2010/main" val="3006497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10"/>
          </p:nvPr>
        </p:nvSpPr>
        <p:spPr/>
        <p:txBody>
          <a:bodyPr/>
          <a:lstStyle/>
          <a:p>
            <a:fld id="{49625187-DE10-4237-97B5-C1A2C1E21D0B}" type="slidenum">
              <a:rPr lang="en-US" smtClean="0"/>
              <a:t>32</a:t>
            </a:fld>
            <a:endParaRPr lang="en-US"/>
          </a:p>
        </p:txBody>
      </p:sp>
    </p:spTree>
    <p:extLst>
      <p:ext uri="{BB962C8B-B14F-4D97-AF65-F5344CB8AC3E}">
        <p14:creationId xmlns:p14="http://schemas.microsoft.com/office/powerpoint/2010/main" val="3006497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As one of the fastest growing sports in the county, with</a:t>
            </a:r>
            <a:r>
              <a:rPr lang="en-US" altLang="en-US" baseline="0" dirty="0"/>
              <a:t> nearly</a:t>
            </a:r>
            <a:r>
              <a:rPr lang="en-US" altLang="en-US" dirty="0"/>
              <a:t> 110,000 boys participating in interscholastic high school lacrosse today, t</a:t>
            </a:r>
            <a:r>
              <a:rPr lang="en-US" altLang="en-US" baseline="0" dirty="0"/>
              <a:t>he </a:t>
            </a:r>
            <a:r>
              <a:rPr lang="en-US" altLang="en-US" dirty="0"/>
              <a:t>NFHS rules and revisions for this high school boys’ lacrosse season focuses on risk minimization</a:t>
            </a:r>
            <a:r>
              <a:rPr lang="en-US" altLang="en-US" baseline="0" dirty="0"/>
              <a:t> while maintaining the integrity of the game.  </a:t>
            </a:r>
          </a:p>
          <a:p>
            <a:endParaRPr lang="en-US" altLang="en-US" baseline="0" dirty="0"/>
          </a:p>
          <a:p>
            <a:r>
              <a:rPr lang="en-US" altLang="en-US" baseline="0" dirty="0"/>
              <a:t>First, let’s review the Major Rule Changes for 2017.</a:t>
            </a:r>
            <a:endParaRPr lang="en-US" altLang="en-US"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16108" indent="-275427" eaLnBrk="0" hangingPunct="0">
              <a:defRPr>
                <a:solidFill>
                  <a:schemeClr val="tx1"/>
                </a:solidFill>
                <a:latin typeface="Arial" charset="0"/>
              </a:defRPr>
            </a:lvl2pPr>
            <a:lvl3pPr marL="1101706" indent="-220341" eaLnBrk="0" hangingPunct="0">
              <a:defRPr>
                <a:solidFill>
                  <a:schemeClr val="tx1"/>
                </a:solidFill>
                <a:latin typeface="Arial" charset="0"/>
              </a:defRPr>
            </a:lvl3pPr>
            <a:lvl4pPr marL="1542388" indent="-220341" eaLnBrk="0" hangingPunct="0">
              <a:defRPr>
                <a:solidFill>
                  <a:schemeClr val="tx1"/>
                </a:solidFill>
                <a:latin typeface="Arial" charset="0"/>
              </a:defRPr>
            </a:lvl4pPr>
            <a:lvl5pPr marL="1983071" indent="-220341" eaLnBrk="0" hangingPunct="0">
              <a:defRPr>
                <a:solidFill>
                  <a:schemeClr val="tx1"/>
                </a:solidFill>
                <a:latin typeface="Arial" charset="0"/>
              </a:defRPr>
            </a:lvl5pPr>
            <a:lvl6pPr marL="2423753" indent="-220341" eaLnBrk="0" fontAlgn="base" hangingPunct="0">
              <a:spcBef>
                <a:spcPct val="0"/>
              </a:spcBef>
              <a:spcAft>
                <a:spcPct val="0"/>
              </a:spcAft>
              <a:defRPr>
                <a:solidFill>
                  <a:schemeClr val="tx1"/>
                </a:solidFill>
                <a:latin typeface="Arial" charset="0"/>
              </a:defRPr>
            </a:lvl6pPr>
            <a:lvl7pPr marL="2864435" indent="-220341" eaLnBrk="0" fontAlgn="base" hangingPunct="0">
              <a:spcBef>
                <a:spcPct val="0"/>
              </a:spcBef>
              <a:spcAft>
                <a:spcPct val="0"/>
              </a:spcAft>
              <a:defRPr>
                <a:solidFill>
                  <a:schemeClr val="tx1"/>
                </a:solidFill>
                <a:latin typeface="Arial" charset="0"/>
              </a:defRPr>
            </a:lvl7pPr>
            <a:lvl8pPr marL="3305117" indent="-220341" eaLnBrk="0" fontAlgn="base" hangingPunct="0">
              <a:spcBef>
                <a:spcPct val="0"/>
              </a:spcBef>
              <a:spcAft>
                <a:spcPct val="0"/>
              </a:spcAft>
              <a:defRPr>
                <a:solidFill>
                  <a:schemeClr val="tx1"/>
                </a:solidFill>
                <a:latin typeface="Arial" charset="0"/>
              </a:defRPr>
            </a:lvl8pPr>
            <a:lvl9pPr marL="3745800" indent="-220341" eaLnBrk="0" fontAlgn="base" hangingPunct="0">
              <a:spcBef>
                <a:spcPct val="0"/>
              </a:spcBef>
              <a:spcAft>
                <a:spcPct val="0"/>
              </a:spcAft>
              <a:defRPr>
                <a:solidFill>
                  <a:schemeClr val="tx1"/>
                </a:solidFill>
                <a:latin typeface="Arial" charset="0"/>
              </a:defRPr>
            </a:lvl9pPr>
          </a:lstStyle>
          <a:p>
            <a:pPr eaLnBrk="1" hangingPunct="1"/>
            <a:fld id="{02668B54-18FD-4E68-B098-42D250AC75B5}" type="slidenum">
              <a:rPr lang="en-US" altLang="en-US">
                <a:solidFill>
                  <a:prstClr val="black"/>
                </a:solidFill>
              </a:rPr>
              <a:pPr eaLnBrk="1" hangingPunct="1"/>
              <a:t>48</a:t>
            </a:fld>
            <a:endParaRPr lang="en-US" altLang="en-US">
              <a:solidFill>
                <a:prstClr val="black"/>
              </a:solidFill>
            </a:endParaRPr>
          </a:p>
        </p:txBody>
      </p:sp>
    </p:spTree>
    <p:extLst>
      <p:ext uri="{BB962C8B-B14F-4D97-AF65-F5344CB8AC3E}">
        <p14:creationId xmlns:p14="http://schemas.microsoft.com/office/powerpoint/2010/main" val="16181007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aseline="0" dirty="0"/>
              <a:t>As we conclude the NFHS Boys lacrosse Rules Review, we would like to review some of the NFHS services and initiatives… </a:t>
            </a: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16108" indent="-275427" eaLnBrk="0" hangingPunct="0">
              <a:defRPr>
                <a:solidFill>
                  <a:schemeClr val="tx1"/>
                </a:solidFill>
                <a:latin typeface="Arial" charset="0"/>
              </a:defRPr>
            </a:lvl2pPr>
            <a:lvl3pPr marL="1101706" indent="-220341" eaLnBrk="0" hangingPunct="0">
              <a:defRPr>
                <a:solidFill>
                  <a:schemeClr val="tx1"/>
                </a:solidFill>
                <a:latin typeface="Arial" charset="0"/>
              </a:defRPr>
            </a:lvl3pPr>
            <a:lvl4pPr marL="1542388" indent="-220341" eaLnBrk="0" hangingPunct="0">
              <a:defRPr>
                <a:solidFill>
                  <a:schemeClr val="tx1"/>
                </a:solidFill>
                <a:latin typeface="Arial" charset="0"/>
              </a:defRPr>
            </a:lvl4pPr>
            <a:lvl5pPr marL="1983071" indent="-220341" eaLnBrk="0" hangingPunct="0">
              <a:defRPr>
                <a:solidFill>
                  <a:schemeClr val="tx1"/>
                </a:solidFill>
                <a:latin typeface="Arial" charset="0"/>
              </a:defRPr>
            </a:lvl5pPr>
            <a:lvl6pPr marL="2423753" indent="-220341" eaLnBrk="0" fontAlgn="base" hangingPunct="0">
              <a:spcBef>
                <a:spcPct val="0"/>
              </a:spcBef>
              <a:spcAft>
                <a:spcPct val="0"/>
              </a:spcAft>
              <a:defRPr>
                <a:solidFill>
                  <a:schemeClr val="tx1"/>
                </a:solidFill>
                <a:latin typeface="Arial" charset="0"/>
              </a:defRPr>
            </a:lvl6pPr>
            <a:lvl7pPr marL="2864435" indent="-220341" eaLnBrk="0" fontAlgn="base" hangingPunct="0">
              <a:spcBef>
                <a:spcPct val="0"/>
              </a:spcBef>
              <a:spcAft>
                <a:spcPct val="0"/>
              </a:spcAft>
              <a:defRPr>
                <a:solidFill>
                  <a:schemeClr val="tx1"/>
                </a:solidFill>
                <a:latin typeface="Arial" charset="0"/>
              </a:defRPr>
            </a:lvl7pPr>
            <a:lvl8pPr marL="3305117" indent="-220341" eaLnBrk="0" fontAlgn="base" hangingPunct="0">
              <a:spcBef>
                <a:spcPct val="0"/>
              </a:spcBef>
              <a:spcAft>
                <a:spcPct val="0"/>
              </a:spcAft>
              <a:defRPr>
                <a:solidFill>
                  <a:schemeClr val="tx1"/>
                </a:solidFill>
                <a:latin typeface="Arial" charset="0"/>
              </a:defRPr>
            </a:lvl8pPr>
            <a:lvl9pPr marL="3745800" indent="-220341" eaLnBrk="0" fontAlgn="base" hangingPunct="0">
              <a:spcBef>
                <a:spcPct val="0"/>
              </a:spcBef>
              <a:spcAft>
                <a:spcPct val="0"/>
              </a:spcAft>
              <a:defRPr>
                <a:solidFill>
                  <a:schemeClr val="tx1"/>
                </a:solidFill>
                <a:latin typeface="Arial" charset="0"/>
              </a:defRPr>
            </a:lvl9pPr>
          </a:lstStyle>
          <a:p>
            <a:pPr eaLnBrk="1" hangingPunct="1"/>
            <a:fld id="{02668B54-18FD-4E68-B098-42D250AC75B5}" type="slidenum">
              <a:rPr lang="en-US" altLang="en-US">
                <a:solidFill>
                  <a:prstClr val="black"/>
                </a:solidFill>
              </a:rPr>
              <a:pPr eaLnBrk="1" hangingPunct="1"/>
              <a:t>51</a:t>
            </a:fld>
            <a:endParaRPr lang="en-US"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NFHS Coach Certification Program is a national professional credential offered to individuals who are currently coaching or aspire to coach at the interscholastic level. The   attainment of this national certification demonstrates the completion of a series of courses offered by the NFHS that will enhance the ability of the coach to better serve the student, the school, the community and the profession of coaching. </a:t>
            </a:r>
          </a:p>
          <a:p>
            <a:r>
              <a:rPr lang="en-US" dirty="0"/>
              <a:t> </a:t>
            </a:r>
          </a:p>
          <a:p>
            <a:endParaRPr lang="en-US" b="1" dirty="0"/>
          </a:p>
        </p:txBody>
      </p:sp>
      <p:sp>
        <p:nvSpPr>
          <p:cNvPr id="4" name="Slide Number Placeholder 3"/>
          <p:cNvSpPr>
            <a:spLocks noGrp="1"/>
          </p:cNvSpPr>
          <p:nvPr>
            <p:ph type="sldNum" sz="quarter" idx="10"/>
          </p:nvPr>
        </p:nvSpPr>
        <p:spPr/>
        <p:txBody>
          <a:bodyPr/>
          <a:lstStyle/>
          <a:p>
            <a:fld id="{27050D54-84B1-458C-AAB4-B90D893DDF56}" type="slidenum">
              <a:rPr lang="en-US" smtClean="0"/>
              <a:t>52</a:t>
            </a:fld>
            <a:endParaRPr lang="en-US"/>
          </a:p>
        </p:txBody>
      </p:sp>
    </p:spTree>
    <p:extLst>
      <p:ext uri="{BB962C8B-B14F-4D97-AF65-F5344CB8AC3E}">
        <p14:creationId xmlns:p14="http://schemas.microsoft.com/office/powerpoint/2010/main" val="34084836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Check out the course available on NFHS Learn such as Coaching Boys Lacrosse….</a:t>
            </a:r>
          </a:p>
          <a:p>
            <a:endParaRPr lang="en-US" b="1" dirty="0"/>
          </a:p>
          <a:p>
            <a:r>
              <a:rPr lang="en-US" dirty="0"/>
              <a:t>Coaching Boys Lacrosse, developed by US Lacrosse (USL) in partnership with the NFHS, presents the history of lacrosse and demonstrates how to teach and coach the skills and tactics of the sport. Members of USL pay just $15 for this course as an added member benefit. </a:t>
            </a:r>
          </a:p>
          <a:p>
            <a:r>
              <a:rPr lang="en-US" dirty="0"/>
              <a:t>  </a:t>
            </a:r>
          </a:p>
          <a:p>
            <a:r>
              <a:rPr lang="en-US" dirty="0"/>
              <a:t>The course also includes: </a:t>
            </a:r>
          </a:p>
          <a:p>
            <a:r>
              <a:rPr lang="en-US" dirty="0"/>
              <a:t>■ Unlimited access to course &amp; resources for one year from date of purchase</a:t>
            </a:r>
          </a:p>
          <a:p>
            <a:r>
              <a:rPr lang="en-US" dirty="0"/>
              <a:t>■ Use to fulfill NFHS</a:t>
            </a:r>
            <a:r>
              <a:rPr lang="en-US" baseline="0" dirty="0"/>
              <a:t> </a:t>
            </a:r>
            <a:r>
              <a:rPr lang="en-US" dirty="0"/>
              <a:t>AIC or CIC certification requirements </a:t>
            </a:r>
          </a:p>
          <a:p>
            <a:r>
              <a:rPr lang="en-US" dirty="0"/>
              <a:t>■ Approved by NFHS for 5 course clock hours</a:t>
            </a:r>
          </a:p>
          <a:p>
            <a:endParaRPr lang="en-US" dirty="0"/>
          </a:p>
          <a:p>
            <a:r>
              <a:rPr lang="en-US" dirty="0"/>
              <a:t>For more information go to nfhslearn.com </a:t>
            </a:r>
          </a:p>
          <a:p>
            <a:endParaRPr lang="en-US" dirty="0"/>
          </a:p>
          <a:p>
            <a:r>
              <a:rPr lang="en-US" dirty="0"/>
              <a:t> </a:t>
            </a:r>
          </a:p>
          <a:p>
            <a:endParaRPr lang="en-US" b="1" dirty="0"/>
          </a:p>
        </p:txBody>
      </p:sp>
      <p:sp>
        <p:nvSpPr>
          <p:cNvPr id="4" name="Slide Number Placeholder 3"/>
          <p:cNvSpPr>
            <a:spLocks noGrp="1"/>
          </p:cNvSpPr>
          <p:nvPr>
            <p:ph type="sldNum" sz="quarter" idx="10"/>
          </p:nvPr>
        </p:nvSpPr>
        <p:spPr/>
        <p:txBody>
          <a:bodyPr/>
          <a:lstStyle/>
          <a:p>
            <a:fld id="{27050D54-84B1-458C-AAB4-B90D893DDF56}" type="slidenum">
              <a:rPr lang="en-US" smtClean="0"/>
              <a:t>53</a:t>
            </a:fld>
            <a:endParaRPr lang="en-US"/>
          </a:p>
        </p:txBody>
      </p:sp>
    </p:spTree>
    <p:extLst>
      <p:ext uri="{BB962C8B-B14F-4D97-AF65-F5344CB8AC3E}">
        <p14:creationId xmlns:p14="http://schemas.microsoft.com/office/powerpoint/2010/main" val="34084836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About:  </a:t>
            </a:r>
            <a:r>
              <a:rPr lang="en-US" dirty="0"/>
              <a:t>Coaching Boys Lacrosse, developed by US Lacrosse (USL) in partnership with the NFHS, presents the   history of lacrosse and demonstrates how to teach and coach the skills and tactics of the sport. Members of USL pay just $15 for this course as an added member benefit. </a:t>
            </a:r>
          </a:p>
          <a:p>
            <a:r>
              <a:rPr lang="en-US"/>
              <a:t> </a:t>
            </a:r>
            <a:r>
              <a:rPr lang="en-US" dirty="0"/>
              <a:t> </a:t>
            </a:r>
          </a:p>
          <a:p>
            <a:r>
              <a:rPr lang="en-US" b="1" dirty="0"/>
              <a:t>More:</a:t>
            </a:r>
            <a:r>
              <a:rPr lang="en-US" b="0" dirty="0"/>
              <a:t>  </a:t>
            </a:r>
          </a:p>
          <a:p>
            <a:r>
              <a:rPr lang="en-US" dirty="0"/>
              <a:t>■ Unlimited access to course &amp; resources for one year from date of purchase</a:t>
            </a:r>
          </a:p>
          <a:p>
            <a:r>
              <a:rPr lang="en-US" dirty="0"/>
              <a:t>■ Use to fulfill AIC or CIC certification requirements </a:t>
            </a:r>
          </a:p>
          <a:p>
            <a:r>
              <a:rPr lang="en-US" dirty="0"/>
              <a:t>■ Approved by NFHS for 5 course clock hours</a:t>
            </a:r>
          </a:p>
          <a:p>
            <a:r>
              <a:rPr lang="en-US" dirty="0"/>
              <a:t> </a:t>
            </a:r>
          </a:p>
          <a:p>
            <a:endParaRPr lang="en-US" b="1" dirty="0"/>
          </a:p>
        </p:txBody>
      </p:sp>
      <p:sp>
        <p:nvSpPr>
          <p:cNvPr id="4" name="Slide Number Placeholder 3"/>
          <p:cNvSpPr>
            <a:spLocks noGrp="1"/>
          </p:cNvSpPr>
          <p:nvPr>
            <p:ph type="sldNum" sz="quarter" idx="10"/>
          </p:nvPr>
        </p:nvSpPr>
        <p:spPr/>
        <p:txBody>
          <a:bodyPr/>
          <a:lstStyle/>
          <a:p>
            <a:fld id="{27050D54-84B1-458C-AAB4-B90D893DDF56}" type="slidenum">
              <a:rPr lang="en-US" smtClean="0"/>
              <a:t>54</a:t>
            </a:fld>
            <a:endParaRPr lang="en-US"/>
          </a:p>
        </p:txBody>
      </p:sp>
    </p:spTree>
    <p:extLst>
      <p:ext uri="{BB962C8B-B14F-4D97-AF65-F5344CB8AC3E}">
        <p14:creationId xmlns:p14="http://schemas.microsoft.com/office/powerpoint/2010/main" val="34084836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About:  </a:t>
            </a:r>
            <a:r>
              <a:rPr lang="en-US" dirty="0"/>
              <a:t>The NFHS has teamed up with the Centers for Disease Control and Prevention (CDC) to educate coaches, officials, parents and students on the importance of proper concussion recognition and management in high school sports. This course highlights the impact of sports-related concussion on athletes, teaches how to recognize a suspected concussion, and provides protocols to manage a suspected concussion with steps to help players return to play safely after a concussion.  Each state's requirements for concussion management are included as part of the course. </a:t>
            </a:r>
          </a:p>
          <a:p>
            <a:r>
              <a:rPr lang="en-US" dirty="0"/>
              <a:t>  </a:t>
            </a:r>
          </a:p>
          <a:p>
            <a:r>
              <a:rPr lang="en-US" b="1" dirty="0"/>
              <a:t>More:</a:t>
            </a:r>
            <a:r>
              <a:rPr lang="en-US" b="0" dirty="0"/>
              <a:t>  </a:t>
            </a:r>
          </a:p>
          <a:p>
            <a:r>
              <a:rPr lang="en-US" dirty="0"/>
              <a:t>■ Unlimited access to course &amp; resources for 90 days from date of purchase</a:t>
            </a:r>
          </a:p>
          <a:p>
            <a:r>
              <a:rPr lang="en-US" dirty="0"/>
              <a:t>■ FREE Course</a:t>
            </a:r>
          </a:p>
          <a:p>
            <a:r>
              <a:rPr lang="en-US" dirty="0"/>
              <a:t>■ Required </a:t>
            </a:r>
            <a:r>
              <a:rPr lang="en-US"/>
              <a:t>course for AIC and CIC </a:t>
            </a:r>
            <a:r>
              <a:rPr lang="en-US" dirty="0"/>
              <a:t>certification </a:t>
            </a:r>
          </a:p>
          <a:p>
            <a:r>
              <a:rPr lang="en-US" dirty="0"/>
              <a:t>■ Approved by NFHS for 1 course clock hour</a:t>
            </a:r>
          </a:p>
          <a:p>
            <a:r>
              <a:rPr lang="en-US" dirty="0"/>
              <a:t> </a:t>
            </a:r>
          </a:p>
          <a:p>
            <a:r>
              <a:rPr lang="en-US" dirty="0"/>
              <a:t> </a:t>
            </a:r>
          </a:p>
          <a:p>
            <a:endParaRPr lang="en-US" b="1" dirty="0"/>
          </a:p>
        </p:txBody>
      </p:sp>
      <p:sp>
        <p:nvSpPr>
          <p:cNvPr id="4" name="Slide Number Placeholder 3"/>
          <p:cNvSpPr>
            <a:spLocks noGrp="1"/>
          </p:cNvSpPr>
          <p:nvPr>
            <p:ph type="sldNum" sz="quarter" idx="10"/>
          </p:nvPr>
        </p:nvSpPr>
        <p:spPr/>
        <p:txBody>
          <a:bodyPr/>
          <a:lstStyle/>
          <a:p>
            <a:fld id="{27050D54-84B1-458C-AAB4-B90D893DDF56}" type="slidenum">
              <a:rPr lang="en-US" smtClean="0"/>
              <a:t>55</a:t>
            </a:fld>
            <a:endParaRPr lang="en-US"/>
          </a:p>
        </p:txBody>
      </p:sp>
    </p:spTree>
    <p:extLst>
      <p:ext uri="{BB962C8B-B14F-4D97-AF65-F5344CB8AC3E}">
        <p14:creationId xmlns:p14="http://schemas.microsoft.com/office/powerpoint/2010/main" val="34084836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dirty="0">
              <a:latin typeface="Calibri" charset="0"/>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7456292D-E940-994F-A5C9-531715D8279B}" type="slidenum">
              <a:rPr lang="en-US" sz="1300">
                <a:solidFill>
                  <a:srgbClr val="000000"/>
                </a:solidFill>
                <a:latin typeface="Calibri" charset="0"/>
                <a:cs typeface="Arial" charset="0"/>
              </a:rPr>
              <a:pPr eaLnBrk="1" hangingPunct="1"/>
              <a:t>74</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9311083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36364D1C-EB84-D04A-80D2-9CD8143EF898}" type="slidenum">
              <a:rPr lang="en-US" sz="1300">
                <a:solidFill>
                  <a:srgbClr val="000000"/>
                </a:solidFill>
                <a:latin typeface="Calibri" charset="0"/>
                <a:cs typeface="Arial" charset="0"/>
              </a:rPr>
              <a:pPr eaLnBrk="1" hangingPunct="1"/>
              <a:t>77</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2080136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BE936D14-1CD7-CD44-AC45-069E719D02DB}" type="slidenum">
              <a:rPr lang="en-US" sz="1300">
                <a:solidFill>
                  <a:srgbClr val="000000"/>
                </a:solidFill>
                <a:latin typeface="Calibri" charset="0"/>
                <a:cs typeface="Arial" charset="0"/>
              </a:rPr>
              <a:pPr eaLnBrk="1" hangingPunct="1"/>
              <a:t>78</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5017154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50FF69B-72D3-2A4B-905A-62E806314E22}" type="slidenum">
              <a:rPr lang="en-US" sz="1300">
                <a:solidFill>
                  <a:srgbClr val="000000"/>
                </a:solidFill>
                <a:latin typeface="Calibri" charset="0"/>
                <a:cs typeface="Arial" charset="0"/>
              </a:rPr>
              <a:pPr eaLnBrk="1" hangingPunct="1"/>
              <a:t>79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8514292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ln/>
        </p:spPr>
      </p:sp>
      <p:sp>
        <p:nvSpPr>
          <p:cNvPr id="4608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60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73863BC2-7190-C148-B15B-22EF2AE27973}" type="slidenum">
              <a:rPr lang="en-US" sz="1300">
                <a:solidFill>
                  <a:srgbClr val="000000"/>
                </a:solidFill>
                <a:latin typeface="Calibri" charset="0"/>
                <a:cs typeface="Arial" charset="0"/>
              </a:rPr>
              <a:pPr eaLnBrk="1" hangingPunct="1"/>
              <a:t>80</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065572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FA3B1CB1-9DC7-3441-AD0D-5252C953D25C}" type="slidenum">
              <a:rPr lang="en-US" sz="1300">
                <a:solidFill>
                  <a:srgbClr val="000000"/>
                </a:solidFill>
                <a:latin typeface="Calibri" charset="0"/>
                <a:cs typeface="Arial" charset="0"/>
              </a:rPr>
              <a:pPr eaLnBrk="1" hangingPunct="1"/>
              <a:t>81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3418348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ln/>
        </p:spPr>
      </p:sp>
      <p:sp>
        <p:nvSpPr>
          <p:cNvPr id="4813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81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06C29CE-A32A-F243-81DF-1223F5C7D33C}" type="slidenum">
              <a:rPr lang="en-US" sz="1300">
                <a:solidFill>
                  <a:srgbClr val="000000"/>
                </a:solidFill>
                <a:latin typeface="Calibri" charset="0"/>
                <a:cs typeface="Arial" charset="0"/>
              </a:rPr>
              <a:pPr eaLnBrk="1" hangingPunct="1"/>
              <a:t>82</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6948848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1CEF8F22-9408-984C-9382-5905198BF4CB}" type="slidenum">
              <a:rPr lang="en-US" sz="1300">
                <a:solidFill>
                  <a:srgbClr val="000000"/>
                </a:solidFill>
                <a:latin typeface="Calibri" charset="0"/>
                <a:cs typeface="Arial" charset="0"/>
              </a:rPr>
              <a:pPr eaLnBrk="1" hangingPunct="1"/>
              <a:t>83</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35884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84</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9901064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85</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0441400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85C01FFF-F091-9E46-89EA-E16DF4A86173}" type="slidenum">
              <a:rPr lang="en-US" sz="1300">
                <a:solidFill>
                  <a:srgbClr val="000000"/>
                </a:solidFill>
                <a:latin typeface="Calibri" charset="0"/>
                <a:cs typeface="Arial" charset="0"/>
              </a:rPr>
              <a:pPr eaLnBrk="1" hangingPunct="1"/>
              <a:t>86</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665850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C8A47EE-D856-1043-9B61-9537AD2D41CF}" type="slidenum">
              <a:rPr lang="en-US" sz="1300">
                <a:solidFill>
                  <a:srgbClr val="000000"/>
                </a:solidFill>
                <a:latin typeface="Calibri" charset="0"/>
                <a:cs typeface="Arial" charset="0"/>
              </a:rPr>
              <a:pPr eaLnBrk="1" hangingPunct="1"/>
              <a:t>88</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4843434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4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E845FB6-690D-5245-8898-4CE07640F889}" type="slidenum">
              <a:rPr lang="en-US" sz="1300">
                <a:solidFill>
                  <a:srgbClr val="000000"/>
                </a:solidFill>
                <a:latin typeface="Calibri" charset="0"/>
                <a:cs typeface="Arial" charset="0"/>
              </a:rPr>
              <a:pPr eaLnBrk="1" hangingPunct="1"/>
              <a:t>89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6290349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a:ln/>
        </p:spPr>
      </p:sp>
      <p:sp>
        <p:nvSpPr>
          <p:cNvPr id="5632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63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61129A22-1B39-204C-92EF-12719D1C6A3B}" type="slidenum">
              <a:rPr lang="en-US" sz="1300">
                <a:solidFill>
                  <a:srgbClr val="000000"/>
                </a:solidFill>
                <a:latin typeface="Calibri" charset="0"/>
                <a:cs typeface="Arial" charset="0"/>
              </a:rPr>
              <a:pPr eaLnBrk="1" hangingPunct="1"/>
              <a:t>90</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9617620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Thank you  and have a great season!</a:t>
            </a:r>
          </a:p>
          <a:p>
            <a:endParaRPr lang="en-US" altLang="en-US"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16108" indent="-275427" eaLnBrk="0" hangingPunct="0">
              <a:defRPr>
                <a:solidFill>
                  <a:schemeClr val="tx1"/>
                </a:solidFill>
                <a:latin typeface="Arial" charset="0"/>
              </a:defRPr>
            </a:lvl2pPr>
            <a:lvl3pPr marL="1101706" indent="-220341" eaLnBrk="0" hangingPunct="0">
              <a:defRPr>
                <a:solidFill>
                  <a:schemeClr val="tx1"/>
                </a:solidFill>
                <a:latin typeface="Arial" charset="0"/>
              </a:defRPr>
            </a:lvl3pPr>
            <a:lvl4pPr marL="1542388" indent="-220341" eaLnBrk="0" hangingPunct="0">
              <a:defRPr>
                <a:solidFill>
                  <a:schemeClr val="tx1"/>
                </a:solidFill>
                <a:latin typeface="Arial" charset="0"/>
              </a:defRPr>
            </a:lvl4pPr>
            <a:lvl5pPr marL="1983071" indent="-220341" eaLnBrk="0" hangingPunct="0">
              <a:defRPr>
                <a:solidFill>
                  <a:schemeClr val="tx1"/>
                </a:solidFill>
                <a:latin typeface="Arial" charset="0"/>
              </a:defRPr>
            </a:lvl5pPr>
            <a:lvl6pPr marL="2423753" indent="-220341" eaLnBrk="0" fontAlgn="base" hangingPunct="0">
              <a:spcBef>
                <a:spcPct val="0"/>
              </a:spcBef>
              <a:spcAft>
                <a:spcPct val="0"/>
              </a:spcAft>
              <a:defRPr>
                <a:solidFill>
                  <a:schemeClr val="tx1"/>
                </a:solidFill>
                <a:latin typeface="Arial" charset="0"/>
              </a:defRPr>
            </a:lvl6pPr>
            <a:lvl7pPr marL="2864435" indent="-220341" eaLnBrk="0" fontAlgn="base" hangingPunct="0">
              <a:spcBef>
                <a:spcPct val="0"/>
              </a:spcBef>
              <a:spcAft>
                <a:spcPct val="0"/>
              </a:spcAft>
              <a:defRPr>
                <a:solidFill>
                  <a:schemeClr val="tx1"/>
                </a:solidFill>
                <a:latin typeface="Arial" charset="0"/>
              </a:defRPr>
            </a:lvl7pPr>
            <a:lvl8pPr marL="3305117" indent="-220341" eaLnBrk="0" fontAlgn="base" hangingPunct="0">
              <a:spcBef>
                <a:spcPct val="0"/>
              </a:spcBef>
              <a:spcAft>
                <a:spcPct val="0"/>
              </a:spcAft>
              <a:defRPr>
                <a:solidFill>
                  <a:schemeClr val="tx1"/>
                </a:solidFill>
                <a:latin typeface="Arial" charset="0"/>
              </a:defRPr>
            </a:lvl8pPr>
            <a:lvl9pPr marL="3745800" indent="-220341" eaLnBrk="0" fontAlgn="base" hangingPunct="0">
              <a:spcBef>
                <a:spcPct val="0"/>
              </a:spcBef>
              <a:spcAft>
                <a:spcPct val="0"/>
              </a:spcAft>
              <a:defRPr>
                <a:solidFill>
                  <a:schemeClr val="tx1"/>
                </a:solidFill>
                <a:latin typeface="Arial" charset="0"/>
              </a:defRPr>
            </a:lvl9pPr>
          </a:lstStyle>
          <a:p>
            <a:pPr eaLnBrk="1" hangingPunct="1"/>
            <a:fld id="{02668B54-18FD-4E68-B098-42D250AC75B5}" type="slidenum">
              <a:rPr lang="en-US" altLang="en-US">
                <a:solidFill>
                  <a:prstClr val="black"/>
                </a:solidFill>
              </a:rPr>
              <a:pPr eaLnBrk="1" hangingPunct="1"/>
              <a:t>91</a:t>
            </a:fld>
            <a:endParaRPr lang="en-US" altLang="en-US">
              <a:solidFill>
                <a:prstClr val="black"/>
              </a:solidFill>
            </a:endParaRPr>
          </a:p>
        </p:txBody>
      </p:sp>
    </p:spTree>
    <p:extLst>
      <p:ext uri="{BB962C8B-B14F-4D97-AF65-F5344CB8AC3E}">
        <p14:creationId xmlns:p14="http://schemas.microsoft.com/office/powerpoint/2010/main" val="17886826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1" descr="A baseball player holding a bat on a field&#10;&#10;Description generated with high confidence">
            <a:extLst>
              <a:ext uri="{FF2B5EF4-FFF2-40B4-BE49-F238E27FC236}">
                <a16:creationId xmlns:a16="http://schemas.microsoft.com/office/drawing/2014/main" id="{974F0975-70C4-4EC9-AA13-C30C71BF3D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287"/>
            <a:ext cx="9144000" cy="4389120"/>
          </a:xfrm>
          <a:prstGeom prst="rect">
            <a:avLst/>
          </a:prstGeom>
        </p:spPr>
      </p:pic>
      <p:sp>
        <p:nvSpPr>
          <p:cNvPr id="5" name="Rectangle 4"/>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pic>
        <p:nvPicPr>
          <p:cNvPr id="10" name="Picture 24" descr="NFHS Small Logo color.jpg"/>
          <p:cNvPicPr>
            <a:picLocks noChangeAspect="1"/>
          </p:cNvPicPr>
          <p:nvPr/>
        </p:nvPicPr>
        <p:blipFill>
          <a:blip r:embed="rId3" cstate="print"/>
          <a:srcRect/>
          <a:stretch>
            <a:fillRect/>
          </a:stretch>
        </p:blipFill>
        <p:spPr bwMode="auto">
          <a:xfrm>
            <a:off x="671513" y="5002213"/>
            <a:ext cx="760412" cy="1109662"/>
          </a:xfrm>
          <a:prstGeom prst="rect">
            <a:avLst/>
          </a:prstGeom>
          <a:noFill/>
          <a:ln w="9525">
            <a:noFill/>
            <a:miter lim="800000"/>
            <a:headEnd/>
            <a:tailEnd/>
          </a:ln>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864759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pic>
        <p:nvPicPr>
          <p:cNvPr id="10" name="Picture 24" descr="NFHS Small Logo color.jpg"/>
          <p:cNvPicPr>
            <a:picLocks noChangeAspect="1"/>
          </p:cNvPicPr>
          <p:nvPr/>
        </p:nvPicPr>
        <p:blipFill>
          <a:blip r:embed="rId2" cstate="print"/>
          <a:srcRect/>
          <a:stretch>
            <a:fillRect/>
          </a:stretch>
        </p:blipFill>
        <p:spPr bwMode="auto">
          <a:xfrm>
            <a:off x="671513" y="5002213"/>
            <a:ext cx="760412" cy="1109662"/>
          </a:xfrm>
          <a:prstGeom prst="rect">
            <a:avLst/>
          </a:prstGeom>
          <a:noFill/>
          <a:ln w="9525">
            <a:noFill/>
            <a:miter lim="800000"/>
            <a:headEnd/>
            <a:tailEnd/>
          </a:ln>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524051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1/24/18</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r>
              <a:rPr lang="en-US" altLang="en-US"/>
              <a:t>| </a:t>
            </a:r>
            <a:fld id="{D7D5A745-6BD3-40C6-92A0-2459E7CF375F}" type="slidenum">
              <a:rPr lang="en-US" altLang="en-US" smtClean="0"/>
              <a:pPr/>
              <a:t>‹#›</a:t>
            </a:fld>
            <a:r>
              <a:rPr lang="en-US" altLang="en-US"/>
              <a:t> |</a:t>
            </a:r>
          </a:p>
        </p:txBody>
      </p:sp>
    </p:spTree>
    <p:extLst>
      <p:ext uri="{BB962C8B-B14F-4D97-AF65-F5344CB8AC3E}">
        <p14:creationId xmlns:p14="http://schemas.microsoft.com/office/powerpoint/2010/main" val="3594301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1/24/18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r>
              <a:rPr lang="en-US" altLang="en-US"/>
              <a:t>| </a:t>
            </a:r>
            <a:fld id="{84CCFA2E-5CC0-46FB-9F34-CB31D9E1FC22}" type="slidenum">
              <a:rPr lang="en-US" altLang="en-US" smtClean="0"/>
              <a:pPr/>
              <a:t>‹#›</a:t>
            </a:fld>
            <a:r>
              <a:rPr lang="en-US" altLang="en-US"/>
              <a:t> |</a:t>
            </a:r>
          </a:p>
        </p:txBody>
      </p:sp>
    </p:spTree>
    <p:extLst>
      <p:ext uri="{BB962C8B-B14F-4D97-AF65-F5344CB8AC3E}">
        <p14:creationId xmlns:p14="http://schemas.microsoft.com/office/powerpoint/2010/main" val="613216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1/24/18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r>
              <a:rPr lang="en-US" altLang="en-US"/>
              <a:t>| </a:t>
            </a:r>
            <a:fld id="{84CCFA2E-5CC0-46FB-9F34-CB31D9E1FC22}" type="slidenum">
              <a:rPr lang="en-US" altLang="en-US" smtClean="0"/>
              <a:pPr/>
              <a:t>‹#›</a:t>
            </a:fld>
            <a:r>
              <a:rPr lang="en-US" altLang="en-US"/>
              <a:t> |</a:t>
            </a:r>
          </a:p>
        </p:txBody>
      </p:sp>
    </p:spTree>
    <p:extLst>
      <p:ext uri="{BB962C8B-B14F-4D97-AF65-F5344CB8AC3E}">
        <p14:creationId xmlns:p14="http://schemas.microsoft.com/office/powerpoint/2010/main" val="3475799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1/24/18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r>
              <a:rPr lang="en-US" altLang="en-US"/>
              <a:t>| </a:t>
            </a:r>
            <a:fld id="{84CCFA2E-5CC0-46FB-9F34-CB31D9E1FC22}" type="slidenum">
              <a:rPr lang="en-US" altLang="en-US" smtClean="0"/>
              <a:pPr/>
              <a:t>‹#›</a:t>
            </a:fld>
            <a:r>
              <a:rPr lang="en-US" altLang="en-US"/>
              <a:t> |</a:t>
            </a:r>
          </a:p>
        </p:txBody>
      </p:sp>
    </p:spTree>
    <p:extLst>
      <p:ext uri="{BB962C8B-B14F-4D97-AF65-F5344CB8AC3E}">
        <p14:creationId xmlns:p14="http://schemas.microsoft.com/office/powerpoint/2010/main" val="255219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1/24/18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r>
              <a:rPr lang="en-US" altLang="en-US"/>
              <a:t>| </a:t>
            </a:r>
            <a:fld id="{84CCFA2E-5CC0-46FB-9F34-CB31D9E1FC22}" type="slidenum">
              <a:rPr lang="en-US" altLang="en-US" smtClean="0"/>
              <a:pPr/>
              <a:t>‹#›</a:t>
            </a:fld>
            <a:r>
              <a:rPr lang="en-US" altLang="en-US"/>
              <a:t> |</a:t>
            </a:r>
          </a:p>
        </p:txBody>
      </p:sp>
    </p:spTree>
    <p:extLst>
      <p:ext uri="{BB962C8B-B14F-4D97-AF65-F5344CB8AC3E}">
        <p14:creationId xmlns:p14="http://schemas.microsoft.com/office/powerpoint/2010/main" val="1545079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1/24/18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r>
              <a:rPr lang="en-US" altLang="en-US"/>
              <a:t>| </a:t>
            </a:r>
            <a:fld id="{84CCFA2E-5CC0-46FB-9F34-CB31D9E1FC22}" type="slidenum">
              <a:rPr lang="en-US" altLang="en-US" smtClean="0"/>
              <a:pPr/>
              <a:t>‹#›</a:t>
            </a:fld>
            <a:r>
              <a:rPr lang="en-US" altLang="en-US"/>
              <a:t> |</a:t>
            </a:r>
          </a:p>
        </p:txBody>
      </p:sp>
    </p:spTree>
    <p:extLst>
      <p:ext uri="{BB962C8B-B14F-4D97-AF65-F5344CB8AC3E}">
        <p14:creationId xmlns:p14="http://schemas.microsoft.com/office/powerpoint/2010/main" val="2774599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5" name="Rectangle 4"/>
          <p:cNvSpPr/>
          <p:nvPr/>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0" descr="NFHS-Small-Logo-CMYK_W.png"/>
          <p:cNvPicPr>
            <a:picLocks noChangeAspect="1"/>
          </p:cNvPicPr>
          <p:nvPr/>
        </p:nvPicPr>
        <p:blipFill>
          <a:blip r:embed="rId2" cstate="print"/>
          <a:srcRect/>
          <a:stretch>
            <a:fillRect/>
          </a:stretch>
        </p:blipFill>
        <p:spPr bwMode="auto">
          <a:xfrm>
            <a:off x="7737475" y="4649788"/>
            <a:ext cx="762000" cy="1112837"/>
          </a:xfrm>
          <a:prstGeom prst="rect">
            <a:avLst/>
          </a:prstGeom>
          <a:noFill/>
          <a:ln w="9525">
            <a:noFill/>
            <a:miter lim="800000"/>
            <a:headEnd/>
            <a:tailEnd/>
          </a:ln>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78237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1/24/18</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r>
              <a:rPr lang="en-US" altLang="en-US"/>
              <a:t>| </a:t>
            </a:r>
            <a:fld id="{985DDBEB-8E83-4832-B3DF-99051C9C6048}" type="slidenum">
              <a:rPr lang="en-US" altLang="en-US" smtClean="0"/>
              <a:pPr/>
              <a:t>‹#›</a:t>
            </a:fld>
            <a:r>
              <a:rPr lang="en-US" altLang="en-US"/>
              <a:t> |</a:t>
            </a:r>
          </a:p>
        </p:txBody>
      </p:sp>
    </p:spTree>
    <p:extLst>
      <p:ext uri="{BB962C8B-B14F-4D97-AF65-F5344CB8AC3E}">
        <p14:creationId xmlns:p14="http://schemas.microsoft.com/office/powerpoint/2010/main" val="399008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158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pPr fontAlgn="auto">
              <a:spcBef>
                <a:spcPts val="0"/>
              </a:spcBef>
              <a:spcAft>
                <a:spcPts val="0"/>
              </a:spcAft>
            </a:pPr>
            <a:endParaRPr lang="en-US" dirty="0">
              <a:solidFill>
                <a:prstClr val="black"/>
              </a:solidFill>
              <a:latin typeface="Calibri" panose="020F0502020204030204"/>
              <a:cs typeface=""/>
            </a:endParaRPr>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pPr fontAlgn="auto">
              <a:spcBef>
                <a:spcPts val="0"/>
              </a:spcBef>
              <a:spcAft>
                <a:spcPts val="0"/>
              </a:spcAft>
            </a:pPr>
            <a:endParaRPr lang="en-US" dirty="0">
              <a:solidFill>
                <a:prstClr val="black"/>
              </a:solidFill>
              <a:latin typeface="Calibri" panose="020F0502020204030204"/>
              <a:cs typeface=""/>
            </a:endParaRPr>
          </a:p>
        </p:txBody>
      </p:sp>
    </p:spTree>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8296808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endParaRPr lang="en-US" dirty="0"/>
          </a:p>
        </p:txBody>
      </p:sp>
    </p:spTree>
    <p:extLst>
      <p:ext uri="{BB962C8B-B14F-4D97-AF65-F5344CB8AC3E}">
        <p14:creationId xmlns:p14="http://schemas.microsoft.com/office/powerpoint/2010/main" val="13189075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1202309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92165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75984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558450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9124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1182892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41753174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35961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545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5.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100138" y="1989138"/>
            <a:ext cx="7875587"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82700" y="65166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1/24/18</a:t>
            </a:fld>
            <a:endParaRPr lang="en-US"/>
          </a:p>
        </p:txBody>
      </p:sp>
      <p:sp>
        <p:nvSpPr>
          <p:cNvPr id="5" name="Footer Placeholder 4"/>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6257925" y="6516688"/>
            <a:ext cx="10414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r>
              <a:rPr lang="en-US" altLang="en-US"/>
              <a:t>| </a:t>
            </a:r>
            <a:fld id="{84CCFA2E-5CC0-46FB-9F34-CB31D9E1FC22}" type="slidenum">
              <a:rPr lang="en-US" altLang="en-US" smtClean="0"/>
              <a:pPr/>
              <a:t>‹#›</a:t>
            </a:fld>
            <a:r>
              <a:rPr lang="en-US" altLang="en-US"/>
              <a:t> |</a:t>
            </a:r>
          </a:p>
        </p:txBody>
      </p:sp>
      <p:sp>
        <p:nvSpPr>
          <p:cNvPr id="7" name="Rectangle 6"/>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503238" y="855663"/>
            <a:ext cx="849312"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037" name="Picture 27" descr="NFHS-Small-Logo-color-Trans.gif"/>
          <p:cNvPicPr>
            <a:picLocks noChangeAspect="1"/>
          </p:cNvPicPr>
          <p:nvPr/>
        </p:nvPicPr>
        <p:blipFill>
          <a:blip r:embed="rId13" cstate="print"/>
          <a:srcRect/>
          <a:stretch>
            <a:fillRect/>
          </a:stretch>
        </p:blipFill>
        <p:spPr bwMode="auto">
          <a:xfrm>
            <a:off x="379413" y="5973763"/>
            <a:ext cx="534987" cy="782637"/>
          </a:xfrm>
          <a:prstGeom prst="rect">
            <a:avLst/>
          </a:prstGeom>
          <a:noFill/>
          <a:ln w="9525">
            <a:noFill/>
            <a:miter lim="800000"/>
            <a:headEnd/>
            <a:tailEnd/>
          </a:ln>
        </p:spPr>
      </p:pic>
    </p:spTree>
    <p:extLst>
      <p:ext uri="{BB962C8B-B14F-4D97-AF65-F5344CB8AC3E}">
        <p14:creationId xmlns:p14="http://schemas.microsoft.com/office/powerpoint/2010/main" val="126539758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628650" y="6311900"/>
            <a:ext cx="7886700" cy="530915"/>
          </a:xfrm>
          <a:prstGeom prst="rect">
            <a:avLst/>
          </a:prstGeom>
          <a:noFill/>
        </p:spPr>
        <p:txBody>
          <a:bodyPr wrap="square" rtlCol="0">
            <a:spAutoFit/>
          </a:bodyPr>
          <a:lstStyle/>
          <a:p>
            <a:pPr algn="ctr" fontAlgn="auto">
              <a:spcBef>
                <a:spcPts val="0"/>
              </a:spcBef>
              <a:spcAft>
                <a:spcPts val="0"/>
              </a:spcAft>
            </a:pPr>
            <a:r>
              <a:rPr lang="en-US" sz="1425" b="1" dirty="0">
                <a:solidFill>
                  <a:srgbClr val="4472C4">
                    <a:lumMod val="75000"/>
                  </a:srgbClr>
                </a:solidFill>
                <a:latin typeface="Lucida Calligraphy" charset="0"/>
                <a:ea typeface="Lucida Calligraphy" charset="0"/>
                <a:cs typeface="Lucida Calligraphy" charset="0"/>
              </a:rPr>
              <a:t>Inspiring individuals, encouraging excellence through education-based athletics.</a:t>
            </a:r>
          </a:p>
        </p:txBody>
      </p:sp>
      <p:pic>
        <p:nvPicPr>
          <p:cNvPr id="6" name="Picture 5">
            <a:extLst>
              <a:ext uri="{FF2B5EF4-FFF2-40B4-BE49-F238E27FC236}">
                <a16:creationId xmlns:a16="http://schemas.microsoft.com/office/drawing/2014/main" id="{5FC0D3CE-5E89-3347-89A0-5ED22788914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66700" y="5954200"/>
            <a:ext cx="546100" cy="715398"/>
          </a:xfrm>
          <a:prstGeom prst="rect">
            <a:avLst/>
          </a:prstGeom>
        </p:spPr>
      </p:pic>
    </p:spTree>
    <p:extLst>
      <p:ext uri="{BB962C8B-B14F-4D97-AF65-F5344CB8AC3E}">
        <p14:creationId xmlns:p14="http://schemas.microsoft.com/office/powerpoint/2010/main" val="4973364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66700" y="5954200"/>
            <a:ext cx="546100" cy="715398"/>
          </a:xfrm>
          <a:prstGeom prst="rect">
            <a:avLst/>
          </a:prstGeom>
        </p:spPr>
      </p:pic>
      <p:sp>
        <p:nvSpPr>
          <p:cNvPr id="8" name="TextBox 7"/>
          <p:cNvSpPr txBox="1"/>
          <p:nvPr userDrawn="1"/>
        </p:nvSpPr>
        <p:spPr>
          <a:xfrm>
            <a:off x="628650" y="6311900"/>
            <a:ext cx="7886700" cy="530915"/>
          </a:xfrm>
          <a:prstGeom prst="rect">
            <a:avLst/>
          </a:prstGeom>
          <a:noFill/>
        </p:spPr>
        <p:txBody>
          <a:bodyPr wrap="square" rtlCol="0">
            <a:spAutoFit/>
          </a:bodyPr>
          <a:lstStyle/>
          <a:p>
            <a:pPr algn="ctr" fontAlgn="auto">
              <a:spcBef>
                <a:spcPts val="0"/>
              </a:spcBef>
              <a:spcAft>
                <a:spcPts val="0"/>
              </a:spcAft>
            </a:pPr>
            <a:r>
              <a:rPr lang="en-US" sz="1425" b="1" dirty="0">
                <a:solidFill>
                  <a:srgbClr val="4472C4">
                    <a:lumMod val="75000"/>
                  </a:srgbClr>
                </a:solidFill>
                <a:latin typeface="Lucida Calligraphy" charset="0"/>
                <a:ea typeface="Lucida Calligraphy" charset="0"/>
                <a:cs typeface="Lucida Calligraphy" charset="0"/>
              </a:rPr>
              <a:t>Inspiring individuals, encouraging excellence through education-based athletics.</a:t>
            </a:r>
          </a:p>
        </p:txBody>
      </p:sp>
    </p:spTree>
    <p:extLst>
      <p:ext uri="{BB962C8B-B14F-4D97-AF65-F5344CB8AC3E}">
        <p14:creationId xmlns:p14="http://schemas.microsoft.com/office/powerpoint/2010/main" val="3376775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5713076"/>
            <a:ext cx="628650" cy="1144924"/>
          </a:xfrm>
          <a:prstGeom prst="rect">
            <a:avLst/>
          </a:prstGeom>
        </p:spPr>
      </p:pic>
      <p:sp>
        <p:nvSpPr>
          <p:cNvPr id="8" name="TextBox 7"/>
          <p:cNvSpPr txBox="1"/>
          <p:nvPr userDrawn="1"/>
        </p:nvSpPr>
        <p:spPr>
          <a:xfrm>
            <a:off x="628650" y="6311900"/>
            <a:ext cx="7886700" cy="530915"/>
          </a:xfrm>
          <a:prstGeom prst="rect">
            <a:avLst/>
          </a:prstGeom>
          <a:noFill/>
        </p:spPr>
        <p:txBody>
          <a:bodyPr wrap="square" rtlCol="0">
            <a:spAutoFit/>
          </a:bodyPr>
          <a:lstStyle/>
          <a:p>
            <a:pPr algn="ctr"/>
            <a:r>
              <a:rPr lang="en-US" sz="1425" b="1" dirty="0">
                <a:solidFill>
                  <a:schemeClr val="accent1">
                    <a:lumMod val="75000"/>
                  </a:schemeClr>
                </a:solidFill>
                <a:latin typeface="Lucida Calligraphy" charset="0"/>
                <a:ea typeface="Lucida Calligraphy" charset="0"/>
                <a:cs typeface="Lucida Calligraphy" charset="0"/>
              </a:rPr>
              <a:t>Inspiring</a:t>
            </a:r>
            <a:r>
              <a:rPr lang="en-US" sz="1425" b="1" baseline="0" dirty="0">
                <a:solidFill>
                  <a:schemeClr val="accent1">
                    <a:lumMod val="75000"/>
                  </a:schemeClr>
                </a:solidFill>
                <a:latin typeface="Lucida Calligraphy" charset="0"/>
                <a:ea typeface="Lucida Calligraphy" charset="0"/>
                <a:cs typeface="Lucida Calligraphy" charset="0"/>
              </a:rPr>
              <a:t> individuals, encouraging excellence through education-based athletics.</a:t>
            </a:r>
            <a:endParaRPr lang="en-US" sz="1425" b="1" dirty="0">
              <a:solidFill>
                <a:schemeClr val="accent1">
                  <a:lumMod val="75000"/>
                </a:schemeClr>
              </a:solidFill>
              <a:latin typeface="Lucida Calligraphy" charset="0"/>
              <a:ea typeface="Lucida Calligraphy" charset="0"/>
              <a:cs typeface="Lucida Calligraphy" charset="0"/>
            </a:endParaRPr>
          </a:p>
        </p:txBody>
      </p:sp>
    </p:spTree>
    <p:extLst>
      <p:ext uri="{BB962C8B-B14F-4D97-AF65-F5344CB8AC3E}">
        <p14:creationId xmlns:p14="http://schemas.microsoft.com/office/powerpoint/2010/main" val="16551893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2017-18 Men’s Lacrosse</a:t>
            </a:r>
          </a:p>
        </p:txBody>
      </p:sp>
      <p:sp>
        <p:nvSpPr>
          <p:cNvPr id="3" name="Content Placeholder 2"/>
          <p:cNvSpPr>
            <a:spLocks noGrp="1"/>
          </p:cNvSpPr>
          <p:nvPr>
            <p:ph idx="1"/>
          </p:nvPr>
        </p:nvSpPr>
        <p:spPr/>
        <p:txBody>
          <a:bodyPr/>
          <a:lstStyle/>
          <a:p>
            <a:pPr marL="0" indent="0" algn="ctr">
              <a:buNone/>
            </a:pPr>
            <a:r>
              <a:rPr lang="en-US" b="1" dirty="0"/>
              <a:t>Mark </a:t>
            </a:r>
            <a:r>
              <a:rPr lang="en-US" b="1" dirty="0" err="1"/>
              <a:t>Dreibelbis</a:t>
            </a:r>
            <a:endParaRPr lang="en-US" b="1" dirty="0"/>
          </a:p>
          <a:p>
            <a:pPr marL="0" indent="0" algn="ctr">
              <a:buNone/>
            </a:pPr>
            <a:r>
              <a:rPr lang="en-US" b="1" dirty="0"/>
              <a:t>Associate Commissioner</a:t>
            </a:r>
          </a:p>
          <a:p>
            <a:pPr marL="0" indent="0" algn="ctr">
              <a:buNone/>
            </a:pPr>
            <a:endParaRPr lang="en-US" b="1" dirty="0"/>
          </a:p>
          <a:p>
            <a:pPr marL="0" indent="0" algn="ctr">
              <a:buNone/>
            </a:pPr>
            <a:r>
              <a:rPr lang="en-US" b="1" dirty="0" err="1"/>
              <a:t>Tra</a:t>
            </a:r>
            <a:r>
              <a:rPr lang="en-US" b="1" dirty="0"/>
              <a:t> Waters</a:t>
            </a:r>
          </a:p>
          <a:p>
            <a:pPr marL="0" indent="0" algn="ctr">
              <a:buNone/>
            </a:pPr>
            <a:r>
              <a:rPr lang="en-US" b="1" dirty="0"/>
              <a:t>Assistant Commissioner </a:t>
            </a:r>
            <a:r>
              <a:rPr lang="mr-IN" b="1" dirty="0"/>
              <a:t>–</a:t>
            </a:r>
            <a:r>
              <a:rPr lang="en-US" b="1" dirty="0"/>
              <a:t> Sports &amp; Championships</a:t>
            </a:r>
          </a:p>
        </p:txBody>
      </p:sp>
    </p:spTree>
    <p:extLst>
      <p:ext uri="{BB962C8B-B14F-4D97-AF65-F5344CB8AC3E}">
        <p14:creationId xmlns:p14="http://schemas.microsoft.com/office/powerpoint/2010/main" val="1694064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Sportsmanship…Together We Make the Right Call</a:t>
            </a:r>
          </a:p>
        </p:txBody>
      </p:sp>
      <p:sp>
        <p:nvSpPr>
          <p:cNvPr id="3" name="Content Placeholder 2"/>
          <p:cNvSpPr>
            <a:spLocks noGrp="1"/>
          </p:cNvSpPr>
          <p:nvPr>
            <p:ph idx="1"/>
          </p:nvPr>
        </p:nvSpPr>
        <p:spPr/>
        <p:txBody>
          <a:bodyPr/>
          <a:lstStyle/>
          <a:p>
            <a:r>
              <a:rPr lang="en-US" dirty="0"/>
              <a:t>Zero tolerance regarding profanity/inappropriate language.</a:t>
            </a:r>
          </a:p>
          <a:p>
            <a:endParaRPr lang="en-US" dirty="0"/>
          </a:p>
          <a:p>
            <a:r>
              <a:rPr lang="en-US" b="1" dirty="0"/>
              <a:t>“One Voice” –</a:t>
            </a:r>
            <a:r>
              <a:rPr lang="en-US" dirty="0"/>
              <a:t> Only the Head Coach has communication with the officials.</a:t>
            </a:r>
          </a:p>
          <a:p>
            <a:pPr lvl="1"/>
            <a:r>
              <a:rPr lang="en-US" b="1" dirty="0"/>
              <a:t>Assistant Coaches will be properly penalized and the penalty also is assessed to the Head Coach</a:t>
            </a:r>
          </a:p>
          <a:p>
            <a:pPr lvl="1"/>
            <a:endParaRPr lang="en-US" b="1" dirty="0"/>
          </a:p>
          <a:p>
            <a:r>
              <a:rPr lang="en-US" dirty="0"/>
              <a:t>Positive and effective/professional communication is expected by all parties associated with the game contest.</a:t>
            </a:r>
          </a:p>
          <a:p>
            <a:endParaRPr lang="en-US" dirty="0"/>
          </a:p>
        </p:txBody>
      </p:sp>
    </p:spTree>
    <p:extLst>
      <p:ext uri="{BB962C8B-B14F-4D97-AF65-F5344CB8AC3E}">
        <p14:creationId xmlns:p14="http://schemas.microsoft.com/office/powerpoint/2010/main" val="2010843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p:txBody>
          <a:bodyPr/>
          <a:lstStyle/>
          <a:p>
            <a:r>
              <a:rPr lang="en-US" altLang="en-US" dirty="0"/>
              <a:t>2018 NFHS Boys Lacrosse</a:t>
            </a:r>
            <a:br>
              <a:rPr lang="en-US" altLang="en-US" dirty="0"/>
            </a:br>
            <a:r>
              <a:rPr lang="en-US" altLang="en-US" dirty="0"/>
              <a:t>Rule Review</a:t>
            </a:r>
          </a:p>
        </p:txBody>
      </p:sp>
      <p:sp>
        <p:nvSpPr>
          <p:cNvPr id="2" name="Subtitle 1">
            <a:extLst>
              <a:ext uri="{FF2B5EF4-FFF2-40B4-BE49-F238E27FC236}">
                <a16:creationId xmlns:a16="http://schemas.microsoft.com/office/drawing/2014/main" id="{CF5F076C-8416-4B35-A809-5BA8FCC0EE18}"/>
              </a:ext>
            </a:extLst>
          </p:cNvPr>
          <p:cNvSpPr>
            <a:spLocks noGrp="1"/>
          </p:cNvSpPr>
          <p:nvPr>
            <p:ph type="subTitle" idx="1"/>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2018 NFHS Rules Book</a:t>
            </a:r>
          </a:p>
        </p:txBody>
      </p:sp>
      <p:sp>
        <p:nvSpPr>
          <p:cNvPr id="3" name="Content Placeholder 2"/>
          <p:cNvSpPr>
            <a:spLocks noGrp="1"/>
          </p:cNvSpPr>
          <p:nvPr>
            <p:ph idx="1"/>
          </p:nvPr>
        </p:nvSpPr>
        <p:spPr>
          <a:xfrm>
            <a:off x="4256580" y="2514551"/>
            <a:ext cx="4719145" cy="3092550"/>
          </a:xfrm>
        </p:spPr>
        <p:txBody>
          <a:bodyPr/>
          <a:lstStyle/>
          <a:p>
            <a:r>
              <a:rPr lang="en-US" dirty="0"/>
              <a:t>2018 Boys Lacrosse Rules Book available at:</a:t>
            </a:r>
          </a:p>
          <a:p>
            <a:endParaRPr lang="en-US" dirty="0"/>
          </a:p>
          <a:p>
            <a:pPr marL="0" indent="0" algn="ctr">
              <a:buNone/>
            </a:pPr>
            <a:r>
              <a:rPr lang="en-US" dirty="0"/>
              <a:t>www.nfhs.com</a:t>
            </a:r>
          </a:p>
          <a:p>
            <a:pPr marL="0" indent="0">
              <a:buNone/>
            </a:pPr>
            <a:endParaRPr lang="en-US" dirty="0"/>
          </a:p>
          <a:p>
            <a:pPr marL="0" indent="0" algn="ctr">
              <a:buNone/>
            </a:pPr>
            <a:r>
              <a:rPr lang="en-US" sz="1600" dirty="0"/>
              <a:t>http://www.nfhs.com/c-198-boys-lacrosse.aspx</a:t>
            </a:r>
          </a:p>
          <a:p>
            <a:pPr marL="0" indent="0">
              <a:buNone/>
            </a:pPr>
            <a:endParaRPr lang="en-US" sz="1600" dirty="0"/>
          </a:p>
          <a:p>
            <a:pPr marL="0" indent="0" algn="ctr">
              <a:buNone/>
            </a:pPr>
            <a:r>
              <a:rPr lang="en-US" sz="2400" dirty="0">
                <a:solidFill>
                  <a:srgbClr val="C00000"/>
                </a:solidFill>
              </a:rPr>
              <a:t>$8.20 Plus S/H</a:t>
            </a:r>
          </a:p>
          <a:p>
            <a:pPr marL="0" indent="0">
              <a:buNone/>
            </a:pPr>
            <a:endParaRPr lang="en-US" sz="2200" dirty="0">
              <a:solidFill>
                <a:srgbClr val="C00000"/>
              </a:solidFill>
            </a:endParaRPr>
          </a:p>
        </p:txBody>
      </p:sp>
      <p:pic>
        <p:nvPicPr>
          <p:cNvPr id="1026" name="Picture 2" descr="Close this window">
            <a:extLst>
              <a:ext uri="{FF2B5EF4-FFF2-40B4-BE49-F238E27FC236}">
                <a16:creationId xmlns:a16="http://schemas.microsoft.com/office/drawing/2014/main" id="{C2D6AFF9-BF7F-48C4-B95D-82BE331113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971" r="12971"/>
          <a:stretch/>
        </p:blipFill>
        <p:spPr bwMode="auto">
          <a:xfrm rot="20683033">
            <a:off x="1216882" y="2223186"/>
            <a:ext cx="2506031" cy="3383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69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NFHS Rules E-Books</a:t>
            </a:r>
          </a:p>
        </p:txBody>
      </p:sp>
      <p:pic>
        <p:nvPicPr>
          <p:cNvPr id="8195" name="Picture 3"/>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rot="21005728">
            <a:off x="912961" y="1765921"/>
            <a:ext cx="3753137" cy="4709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p:cNvSpPr>
            <a:spLocks noGrp="1"/>
          </p:cNvSpPr>
          <p:nvPr>
            <p:ph sz="half" idx="2"/>
          </p:nvPr>
        </p:nvSpPr>
        <p:spPr>
          <a:xfrm>
            <a:off x="4981794" y="2875010"/>
            <a:ext cx="3993931" cy="2743201"/>
          </a:xfrm>
        </p:spPr>
        <p:txBody>
          <a:bodyPr/>
          <a:lstStyle/>
          <a:p>
            <a:r>
              <a:rPr lang="en-US" dirty="0"/>
              <a:t>E-Books are available for purchase at:    www.nfhs.org/ebooks/</a:t>
            </a:r>
          </a:p>
          <a:p>
            <a:pPr marL="0" indent="0">
              <a:buNone/>
            </a:pPr>
            <a:endParaRPr lang="en-US" dirty="0"/>
          </a:p>
          <a:p>
            <a:pPr marL="0" indent="0" algn="ctr">
              <a:buNone/>
            </a:pPr>
            <a:r>
              <a:rPr lang="en-US" dirty="0">
                <a:solidFill>
                  <a:srgbClr val="C00000"/>
                </a:solidFill>
              </a:rPr>
              <a:t>$6.99 Apple or Android</a:t>
            </a:r>
          </a:p>
          <a:p>
            <a:pPr marL="0" indent="0">
              <a:buNone/>
            </a:pPr>
            <a:endParaRPr lang="en-US" dirty="0"/>
          </a:p>
        </p:txBody>
      </p:sp>
    </p:spTree>
    <p:extLst>
      <p:ext uri="{BB962C8B-B14F-4D97-AF65-F5344CB8AC3E}">
        <p14:creationId xmlns:p14="http://schemas.microsoft.com/office/powerpoint/2010/main" val="899458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EA0C-07AC-4E61-A91F-5533D4AE6B10}"/>
              </a:ext>
            </a:extLst>
          </p:cNvPr>
          <p:cNvSpPr>
            <a:spLocks noGrp="1"/>
          </p:cNvSpPr>
          <p:nvPr>
            <p:ph type="title"/>
          </p:nvPr>
        </p:nvSpPr>
        <p:spPr/>
        <p:txBody>
          <a:bodyPr/>
          <a:lstStyle/>
          <a:p>
            <a:r>
              <a:rPr lang="en-US" dirty="0"/>
              <a:t>NFHS Rules App</a:t>
            </a:r>
          </a:p>
        </p:txBody>
      </p:sp>
      <p:pic>
        <p:nvPicPr>
          <p:cNvPr id="5" name="Picture 4">
            <a:extLst>
              <a:ext uri="{FF2B5EF4-FFF2-40B4-BE49-F238E27FC236}">
                <a16:creationId xmlns:a16="http://schemas.microsoft.com/office/drawing/2014/main" id="{0571253A-57B6-4A8D-AE5A-FFB1E8E25033}"/>
              </a:ext>
            </a:extLst>
          </p:cNvPr>
          <p:cNvPicPr>
            <a:picLocks noChangeAspect="1"/>
          </p:cNvPicPr>
          <p:nvPr/>
        </p:nvPicPr>
        <p:blipFill>
          <a:blip r:embed="rId2"/>
          <a:stretch>
            <a:fillRect/>
          </a:stretch>
        </p:blipFill>
        <p:spPr>
          <a:xfrm>
            <a:off x="601958" y="2055315"/>
            <a:ext cx="4613773" cy="3897265"/>
          </a:xfrm>
          <a:prstGeom prst="rect">
            <a:avLst/>
          </a:prstGeom>
        </p:spPr>
      </p:pic>
      <p:sp>
        <p:nvSpPr>
          <p:cNvPr id="6" name="Content Placeholder 6">
            <a:extLst>
              <a:ext uri="{FF2B5EF4-FFF2-40B4-BE49-F238E27FC236}">
                <a16:creationId xmlns:a16="http://schemas.microsoft.com/office/drawing/2014/main" id="{2BBF8097-A037-4DAF-AEA4-455C545320EB}"/>
              </a:ext>
            </a:extLst>
          </p:cNvPr>
          <p:cNvSpPr txBox="1">
            <a:spLocks/>
          </p:cNvSpPr>
          <p:nvPr/>
        </p:nvSpPr>
        <p:spPr bwMode="auto">
          <a:xfrm>
            <a:off x="5512526" y="2055316"/>
            <a:ext cx="3463199" cy="356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8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18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dirty="0"/>
              <a:t>Rules App available</a:t>
            </a:r>
          </a:p>
          <a:p>
            <a:r>
              <a:rPr lang="en-US" dirty="0"/>
              <a:t>On iTunes and Google Play</a:t>
            </a:r>
          </a:p>
          <a:p>
            <a:endParaRPr lang="en-US" dirty="0"/>
          </a:p>
          <a:p>
            <a:pPr marL="0" indent="0" algn="ctr">
              <a:buFont typeface="Wingdings" pitchFamily="2" charset="2"/>
              <a:buNone/>
            </a:pPr>
            <a:r>
              <a:rPr lang="en-US" dirty="0">
                <a:solidFill>
                  <a:srgbClr val="C00000"/>
                </a:solidFill>
              </a:rPr>
              <a:t>$6.99 Apple or Android</a:t>
            </a:r>
          </a:p>
          <a:p>
            <a:pPr marL="0" indent="0">
              <a:buFont typeface="Wingdings" pitchFamily="2" charset="2"/>
              <a:buNone/>
            </a:pPr>
            <a:endParaRPr lang="en-US" dirty="0"/>
          </a:p>
        </p:txBody>
      </p:sp>
    </p:spTree>
    <p:extLst>
      <p:ext uri="{BB962C8B-B14F-4D97-AF65-F5344CB8AC3E}">
        <p14:creationId xmlns:p14="http://schemas.microsoft.com/office/powerpoint/2010/main" val="2406087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p:txBody>
          <a:bodyPr/>
          <a:lstStyle/>
          <a:p>
            <a:r>
              <a:rPr lang="en-US" altLang="en-US" dirty="0"/>
              <a:t>2018 NFHS Boys Lacrosse</a:t>
            </a:r>
            <a:br>
              <a:rPr lang="en-US" altLang="en-US" dirty="0"/>
            </a:br>
            <a:r>
              <a:rPr lang="en-US" altLang="en-US" dirty="0"/>
              <a:t>Rule Revisions</a:t>
            </a:r>
          </a:p>
        </p:txBody>
      </p:sp>
      <p:sp>
        <p:nvSpPr>
          <p:cNvPr id="2054" name="Rectangle 6"/>
          <p:cNvSpPr>
            <a:spLocks noGrp="1" noChangeArrowheads="1"/>
          </p:cNvSpPr>
          <p:nvPr>
            <p:ph type="subTitle" idx="1"/>
          </p:nvPr>
        </p:nvSpPr>
        <p:spPr/>
        <p:txBody>
          <a:bodyPr/>
          <a:lstStyle/>
          <a:p>
            <a:r>
              <a:rPr lang="en-US" altLang="en-US" dirty="0"/>
              <a:t>Major Rules Changes</a:t>
            </a:r>
          </a:p>
          <a:p>
            <a:r>
              <a:rPr lang="en-US" altLang="en-US" dirty="0"/>
              <a:t>Situations and Rulings</a:t>
            </a:r>
          </a:p>
          <a:p>
            <a:r>
              <a:rPr lang="en-US" altLang="en-US" dirty="0"/>
              <a:t>Points of Emphasis</a:t>
            </a:r>
          </a:p>
          <a:p>
            <a:r>
              <a:rPr lang="en-US" altLang="en-US" dirty="0"/>
              <a:t>Corrections</a:t>
            </a:r>
          </a:p>
          <a:p>
            <a:endParaRPr lang="en-US" altLang="en-US" dirty="0"/>
          </a:p>
        </p:txBody>
      </p:sp>
    </p:spTree>
    <p:extLst>
      <p:ext uri="{BB962C8B-B14F-4D97-AF65-F5344CB8AC3E}">
        <p14:creationId xmlns:p14="http://schemas.microsoft.com/office/powerpoint/2010/main" val="902829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228602" y="1863726"/>
            <a:ext cx="8653463" cy="2425700"/>
          </a:xfrm>
        </p:spPr>
        <p:txBody>
          <a:bodyPr/>
          <a:lstStyle/>
          <a:p>
            <a:br>
              <a:rPr lang="en-US" altLang="en-US" dirty="0"/>
            </a:br>
            <a:br>
              <a:rPr lang="en-US" altLang="en-US" dirty="0"/>
            </a:br>
            <a:br>
              <a:rPr lang="en-US" altLang="en-US" dirty="0"/>
            </a:br>
            <a:r>
              <a:rPr lang="en-US" altLang="en-US" dirty="0"/>
              <a:t>2018 NFHS Boys Lacrosse</a:t>
            </a:r>
            <a:br>
              <a:rPr lang="en-US" altLang="en-US" dirty="0"/>
            </a:br>
            <a:br>
              <a:rPr lang="en-US" altLang="en-US" dirty="0"/>
            </a:br>
            <a:endParaRPr lang="en-US" altLang="en-US" dirty="0"/>
          </a:p>
        </p:txBody>
      </p:sp>
      <p:sp>
        <p:nvSpPr>
          <p:cNvPr id="23555" name="Subtitle 2"/>
          <p:cNvSpPr>
            <a:spLocks noGrp="1"/>
          </p:cNvSpPr>
          <p:nvPr>
            <p:ph type="subTitle" idx="1"/>
          </p:nvPr>
        </p:nvSpPr>
        <p:spPr>
          <a:xfrm>
            <a:off x="2202286" y="5337220"/>
            <a:ext cx="6679779" cy="973429"/>
          </a:xfrm>
        </p:spPr>
        <p:txBody>
          <a:bodyPr/>
          <a:lstStyle/>
          <a:p>
            <a:pPr algn="ctr"/>
            <a:r>
              <a:rPr lang="en-US" altLang="en-US" sz="5400" dirty="0"/>
              <a:t>Major Rules Changes</a:t>
            </a:r>
          </a:p>
          <a:p>
            <a:endParaRPr lang="en-US" altLang="en-US" dirty="0"/>
          </a:p>
        </p:txBody>
      </p:sp>
    </p:spTree>
    <p:extLst>
      <p:ext uri="{BB962C8B-B14F-4D97-AF65-F5344CB8AC3E}">
        <p14:creationId xmlns:p14="http://schemas.microsoft.com/office/powerpoint/2010/main" val="4112198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a:t>Crosse Dimensions</a:t>
            </a:r>
            <a:br>
              <a:rPr lang="en-US" altLang="en-US" dirty="0"/>
            </a:br>
            <a:r>
              <a:rPr lang="en-US" altLang="en-US" dirty="0"/>
              <a:t>Rule 1-6-1 					Page 13</a:t>
            </a:r>
          </a:p>
        </p:txBody>
      </p:sp>
      <p:sp>
        <p:nvSpPr>
          <p:cNvPr id="6147" name="Rectangle 3"/>
          <p:cNvSpPr>
            <a:spLocks noGrp="1" noChangeArrowheads="1"/>
          </p:cNvSpPr>
          <p:nvPr>
            <p:ph idx="1"/>
          </p:nvPr>
        </p:nvSpPr>
        <p:spPr>
          <a:xfrm>
            <a:off x="319314" y="1893194"/>
            <a:ext cx="8824687" cy="4964806"/>
          </a:xfrm>
        </p:spPr>
        <p:txBody>
          <a:bodyPr/>
          <a:lstStyle/>
          <a:p>
            <a:r>
              <a:rPr lang="en-US" u="sng" dirty="0">
                <a:solidFill>
                  <a:schemeClr val="tx1"/>
                </a:solidFill>
              </a:rPr>
              <a:t>Beginning in 2018, minimum stick specifications shall be as follows</a:t>
            </a:r>
            <a:r>
              <a:rPr lang="en-US" dirty="0">
                <a:solidFill>
                  <a:schemeClr val="tx1"/>
                </a:solidFill>
              </a:rPr>
              <a:t>:  </a:t>
            </a:r>
          </a:p>
        </p:txBody>
      </p:sp>
      <p:pic>
        <p:nvPicPr>
          <p:cNvPr id="615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4094" y="2786742"/>
            <a:ext cx="2381631" cy="35239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823" y="2786742"/>
            <a:ext cx="5796226" cy="23859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5738" y="669701"/>
            <a:ext cx="7519987" cy="1060674"/>
          </a:xfrm>
        </p:spPr>
        <p:txBody>
          <a:bodyPr/>
          <a:lstStyle/>
          <a:p>
            <a:r>
              <a:rPr lang="en-US" dirty="0"/>
              <a:t>1-2					    Page 9</a:t>
            </a:r>
          </a:p>
        </p:txBody>
      </p:sp>
      <p:sp>
        <p:nvSpPr>
          <p:cNvPr id="4" name="Rectangle 3"/>
          <p:cNvSpPr/>
          <p:nvPr/>
        </p:nvSpPr>
        <p:spPr>
          <a:xfrm>
            <a:off x="1030310" y="2034861"/>
            <a:ext cx="7353836" cy="1077218"/>
          </a:xfrm>
          <a:prstGeom prst="rect">
            <a:avLst/>
          </a:prstGeom>
        </p:spPr>
        <p:txBody>
          <a:bodyPr wrap="square">
            <a:spAutoFit/>
          </a:bodyPr>
          <a:lstStyle/>
          <a:p>
            <a:r>
              <a:rPr lang="en-US" sz="3200" dirty="0"/>
              <a:t>Adopt the 120-yard Unified girls and boys field as an allowed field option.</a:t>
            </a:r>
            <a:r>
              <a:rPr lang="en-US" sz="3200" dirty="0">
                <a:latin typeface="Helvetica-Condensed"/>
              </a:rPr>
              <a:t>.</a:t>
            </a:r>
            <a:endParaRPr lang="en-US" sz="3200" dirty="0"/>
          </a:p>
        </p:txBody>
      </p:sp>
      <p:pic>
        <p:nvPicPr>
          <p:cNvPr id="5" name="Picture 4">
            <a:extLst>
              <a:ext uri="{FF2B5EF4-FFF2-40B4-BE49-F238E27FC236}">
                <a16:creationId xmlns:a16="http://schemas.microsoft.com/office/drawing/2014/main" id="{93F850D4-C343-446E-8480-52E94B2147B2}"/>
              </a:ext>
            </a:extLst>
          </p:cNvPr>
          <p:cNvPicPr>
            <a:picLocks noChangeAspect="1"/>
          </p:cNvPicPr>
          <p:nvPr/>
        </p:nvPicPr>
        <p:blipFill>
          <a:blip r:embed="rId3"/>
          <a:stretch>
            <a:fillRect/>
          </a:stretch>
        </p:blipFill>
        <p:spPr>
          <a:xfrm rot="16200000">
            <a:off x="2682124" y="2225271"/>
            <a:ext cx="3779751" cy="5553367"/>
          </a:xfrm>
          <a:prstGeom prst="rect">
            <a:avLst/>
          </a:prstGeom>
        </p:spPr>
      </p:pic>
    </p:spTree>
    <p:extLst>
      <p:ext uri="{BB962C8B-B14F-4D97-AF65-F5344CB8AC3E}">
        <p14:creationId xmlns:p14="http://schemas.microsoft.com/office/powerpoint/2010/main" val="170309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a:t>1-7-5				  	 Page 16</a:t>
            </a:r>
          </a:p>
        </p:txBody>
      </p:sp>
      <p:sp>
        <p:nvSpPr>
          <p:cNvPr id="6147" name="Rectangle 3"/>
          <p:cNvSpPr>
            <a:spLocks noGrp="1" noChangeArrowheads="1"/>
          </p:cNvSpPr>
          <p:nvPr>
            <p:ph idx="1"/>
          </p:nvPr>
        </p:nvSpPr>
        <p:spPr>
          <a:xfrm>
            <a:off x="1043614" y="1944709"/>
            <a:ext cx="7402154" cy="4314423"/>
          </a:xfrm>
        </p:spPr>
        <p:txBody>
          <a:bodyPr/>
          <a:lstStyle/>
          <a:p>
            <a:pPr marL="0" indent="0">
              <a:buNone/>
            </a:pPr>
            <a:r>
              <a:rPr lang="en-US" dirty="0"/>
              <a:t>Note: Pockets of nontraditional synthetic material manufactured for lacrosse are permitted. The pocket must meet the specifications of 1-7.</a:t>
            </a:r>
            <a:endParaRPr lang="en-US" sz="2400" dirty="0">
              <a:solidFill>
                <a:schemeClr val="tx1"/>
              </a:solidFill>
              <a:latin typeface="+mn-lt"/>
              <a:ea typeface="+mn-ea"/>
              <a:cs typeface="+mn-cs"/>
            </a:endParaRPr>
          </a:p>
        </p:txBody>
      </p:sp>
      <p:sp>
        <p:nvSpPr>
          <p:cNvPr id="6" name="Rectangle 8"/>
          <p:cNvSpPr>
            <a:spLocks noChangeArrowheads="1"/>
          </p:cNvSpPr>
          <p:nvPr/>
        </p:nvSpPr>
        <p:spPr bwMode="auto">
          <a:xfrm>
            <a:off x="2579689" y="327132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405928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009C8-BABC-4CE8-AA6B-2C3E74959B44}"/>
              </a:ext>
            </a:extLst>
          </p:cNvPr>
          <p:cNvSpPr>
            <a:spLocks noGrp="1"/>
          </p:cNvSpPr>
          <p:nvPr>
            <p:ph type="title"/>
          </p:nvPr>
        </p:nvSpPr>
        <p:spPr/>
        <p:txBody>
          <a:bodyPr/>
          <a:lstStyle/>
          <a:p>
            <a:r>
              <a:rPr lang="en-US" dirty="0"/>
              <a:t>1-9-1g					Page 18</a:t>
            </a:r>
          </a:p>
        </p:txBody>
      </p:sp>
      <p:sp>
        <p:nvSpPr>
          <p:cNvPr id="3" name="Content Placeholder 2">
            <a:extLst>
              <a:ext uri="{FF2B5EF4-FFF2-40B4-BE49-F238E27FC236}">
                <a16:creationId xmlns:a16="http://schemas.microsoft.com/office/drawing/2014/main" id="{0FD50ACA-3152-4491-AA30-6A26B82051C4}"/>
              </a:ext>
            </a:extLst>
          </p:cNvPr>
          <p:cNvSpPr>
            <a:spLocks noGrp="1"/>
          </p:cNvSpPr>
          <p:nvPr>
            <p:ph idx="1"/>
          </p:nvPr>
        </p:nvSpPr>
        <p:spPr/>
        <p:txBody>
          <a:bodyPr/>
          <a:lstStyle/>
          <a:p>
            <a:pPr marL="0" indent="0">
              <a:buNone/>
            </a:pPr>
            <a:r>
              <a:rPr lang="en-US" dirty="0"/>
              <a:t>Note: Beginning in 2022, the home team will be required to wear white jerseys, and the away team will be required to wear non-white jerseys.</a:t>
            </a:r>
          </a:p>
          <a:p>
            <a:endParaRPr lang="en-US" dirty="0"/>
          </a:p>
        </p:txBody>
      </p:sp>
    </p:spTree>
    <p:extLst>
      <p:ext uri="{BB962C8B-B14F-4D97-AF65-F5344CB8AC3E}">
        <p14:creationId xmlns:p14="http://schemas.microsoft.com/office/powerpoint/2010/main" val="3703999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4-3-3d					 Page 33</a:t>
            </a:r>
          </a:p>
        </p:txBody>
      </p:sp>
      <p:sp>
        <p:nvSpPr>
          <p:cNvPr id="3" name="Content Placeholder 2"/>
          <p:cNvSpPr>
            <a:spLocks noGrp="1"/>
          </p:cNvSpPr>
          <p:nvPr>
            <p:ph idx="1"/>
          </p:nvPr>
        </p:nvSpPr>
        <p:spPr>
          <a:xfrm>
            <a:off x="1139825" y="2002421"/>
            <a:ext cx="7735888" cy="4606342"/>
          </a:xfrm>
        </p:spPr>
        <p:txBody>
          <a:bodyPr/>
          <a:lstStyle/>
          <a:p>
            <a:pPr marL="0" indent="0">
              <a:buNone/>
            </a:pPr>
            <a:r>
              <a:rPr lang="en-US" dirty="0"/>
              <a:t>The official shall make certain that the reverse surfaces of the crosses match evenly </a:t>
            </a:r>
            <a:r>
              <a:rPr lang="en-US" u="sng" dirty="0"/>
              <a:t>in that the top of one head lines up with the throat of the other</a:t>
            </a:r>
            <a:r>
              <a:rPr lang="en-US" dirty="0"/>
              <a:t> and are perpendicular to the ground.</a:t>
            </a:r>
          </a:p>
        </p:txBody>
      </p:sp>
    </p:spTree>
    <p:extLst>
      <p:ext uri="{BB962C8B-B14F-4D97-AF65-F5344CB8AC3E}">
        <p14:creationId xmlns:p14="http://schemas.microsoft.com/office/powerpoint/2010/main" val="3565612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a:t>4-3-3n					 Page 34</a:t>
            </a:r>
          </a:p>
        </p:txBody>
      </p:sp>
      <p:sp>
        <p:nvSpPr>
          <p:cNvPr id="6147" name="Rectangle 3"/>
          <p:cNvSpPr>
            <a:spLocks noGrp="1" noChangeArrowheads="1"/>
          </p:cNvSpPr>
          <p:nvPr>
            <p:ph idx="1"/>
          </p:nvPr>
        </p:nvSpPr>
        <p:spPr>
          <a:xfrm>
            <a:off x="1122004" y="2112135"/>
            <a:ext cx="7735888" cy="4535572"/>
          </a:xfrm>
        </p:spPr>
        <p:txBody>
          <a:bodyPr/>
          <a:lstStyle/>
          <a:p>
            <a:pPr marL="0" indent="0">
              <a:buNone/>
            </a:pPr>
            <a:r>
              <a:rPr lang="en-US" dirty="0"/>
              <a:t>n. A contrasting color between the head and the top glove must be visible on the shaft at faceoffs.  The circumference of the shaft shall not exceed 3.5 inches.</a:t>
            </a:r>
            <a:br>
              <a:rPr lang="en-US" dirty="0"/>
            </a:br>
            <a:endParaRPr lang="en-US" dirty="0"/>
          </a:p>
          <a:p>
            <a:pPr marL="0" indent="0">
              <a:buNone/>
            </a:pPr>
            <a:r>
              <a:rPr lang="en-US" b="1" dirty="0"/>
              <a:t>Note</a:t>
            </a:r>
            <a:r>
              <a:rPr lang="en-US" dirty="0"/>
              <a:t>: This can be accomplished with:</a:t>
            </a:r>
          </a:p>
          <a:p>
            <a:pPr marL="1314450" lvl="2" indent="-514350">
              <a:buFont typeface="+mj-lt"/>
              <a:buAutoNum type="arabicPeriod"/>
            </a:pPr>
            <a:r>
              <a:rPr lang="en-US" sz="2600" dirty="0"/>
              <a:t>Original shaft color</a:t>
            </a:r>
          </a:p>
          <a:p>
            <a:pPr marL="1314450" lvl="2" indent="-514350">
              <a:buFont typeface="+mj-lt"/>
              <a:buAutoNum type="arabicPeriod"/>
            </a:pPr>
            <a:r>
              <a:rPr lang="en-US" sz="2600" dirty="0"/>
              <a:t>Paint</a:t>
            </a:r>
          </a:p>
          <a:p>
            <a:pPr marL="1314450" lvl="2" indent="-514350">
              <a:buFont typeface="+mj-lt"/>
              <a:buAutoNum type="arabicPeriod"/>
            </a:pPr>
            <a:r>
              <a:rPr lang="en-US" sz="2600" dirty="0"/>
              <a:t>A single wrap of tape or </a:t>
            </a:r>
          </a:p>
          <a:p>
            <a:pPr marL="1314450" lvl="2" indent="-514350">
              <a:buFont typeface="+mj-lt"/>
              <a:buAutoNum type="arabicPeriod"/>
            </a:pPr>
            <a:r>
              <a:rPr lang="en-US" sz="2600" dirty="0"/>
              <a:t>Other material</a:t>
            </a:r>
          </a:p>
        </p:txBody>
      </p:sp>
      <p:sp>
        <p:nvSpPr>
          <p:cNvPr id="6" name="Rectangle 8"/>
          <p:cNvSpPr>
            <a:spLocks noChangeArrowheads="1"/>
          </p:cNvSpPr>
          <p:nvPr/>
        </p:nvSpPr>
        <p:spPr bwMode="auto">
          <a:xfrm>
            <a:off x="2579689" y="327132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676585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4-9-2 a &amp; o				 Page 41</a:t>
            </a:r>
          </a:p>
        </p:txBody>
      </p:sp>
      <p:sp>
        <p:nvSpPr>
          <p:cNvPr id="3" name="Content Placeholder 2"/>
          <p:cNvSpPr>
            <a:spLocks noGrp="1"/>
          </p:cNvSpPr>
          <p:nvPr>
            <p:ph idx="1"/>
          </p:nvPr>
        </p:nvSpPr>
        <p:spPr>
          <a:xfrm>
            <a:off x="1094704" y="2073499"/>
            <a:ext cx="7781010" cy="4224270"/>
          </a:xfrm>
        </p:spPr>
        <p:txBody>
          <a:bodyPr/>
          <a:lstStyle/>
          <a:p>
            <a:pPr marL="0" indent="0">
              <a:buNone/>
            </a:pPr>
            <a:r>
              <a:rPr lang="en-US" b="1" dirty="0"/>
              <a:t>A goal shall be disallowed:</a:t>
            </a:r>
          </a:p>
          <a:p>
            <a:r>
              <a:rPr lang="en-US" dirty="0"/>
              <a:t>A. </a:t>
            </a:r>
            <a:r>
              <a:rPr lang="en-US" u="sng" dirty="0"/>
              <a:t>If a shot is released </a:t>
            </a:r>
            <a:r>
              <a:rPr lang="en-US" dirty="0"/>
              <a:t>after the game horn sounds to indicate the end of a period.</a:t>
            </a:r>
          </a:p>
          <a:p>
            <a:pPr marL="0" indent="0">
              <a:buNone/>
            </a:pPr>
            <a:endParaRPr lang="en-US" sz="2400" dirty="0">
              <a:solidFill>
                <a:schemeClr val="tx1"/>
              </a:solidFill>
              <a:latin typeface="+mn-lt"/>
              <a:ea typeface="+mn-ea"/>
              <a:cs typeface="+mn-cs"/>
            </a:endParaRPr>
          </a:p>
          <a:p>
            <a:pPr marL="0" indent="0">
              <a:buNone/>
            </a:pPr>
            <a:r>
              <a:rPr lang="en-US" sz="2400" b="1" dirty="0"/>
              <a:t>A goal shall be allowed:</a:t>
            </a:r>
            <a:endParaRPr lang="en-US" sz="2400" b="1" dirty="0">
              <a:solidFill>
                <a:schemeClr val="tx1"/>
              </a:solidFill>
              <a:latin typeface="+mn-lt"/>
              <a:ea typeface="+mn-ea"/>
              <a:cs typeface="+mn-cs"/>
            </a:endParaRPr>
          </a:p>
          <a:p>
            <a:r>
              <a:rPr lang="en-US" sz="2400" dirty="0"/>
              <a:t>O. </a:t>
            </a:r>
            <a:r>
              <a:rPr lang="en-US" u="sng" dirty="0"/>
              <a:t>A goal will be allowed if the shot is released prior to the end of the period. </a:t>
            </a:r>
            <a:endParaRPr lang="en-US" dirty="0"/>
          </a:p>
          <a:p>
            <a:endParaRPr lang="en-US" sz="2400" dirty="0">
              <a:solidFill>
                <a:schemeClr val="tx1"/>
              </a:solidFill>
              <a:latin typeface="+mn-lt"/>
              <a:ea typeface="+mn-ea"/>
              <a:cs typeface="+mn-cs"/>
            </a:endParaRPr>
          </a:p>
        </p:txBody>
      </p:sp>
    </p:spTree>
    <p:extLst>
      <p:ext uri="{BB962C8B-B14F-4D97-AF65-F5344CB8AC3E}">
        <p14:creationId xmlns:p14="http://schemas.microsoft.com/office/powerpoint/2010/main" val="1448265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317-36C6-47D3-A7B8-AF6FE5F2BFB9}"/>
              </a:ext>
            </a:extLst>
          </p:cNvPr>
          <p:cNvSpPr>
            <a:spLocks noGrp="1"/>
          </p:cNvSpPr>
          <p:nvPr>
            <p:ph type="title"/>
          </p:nvPr>
        </p:nvSpPr>
        <p:spPr/>
        <p:txBody>
          <a:bodyPr/>
          <a:lstStyle/>
          <a:p>
            <a:r>
              <a:rPr lang="en-US" dirty="0"/>
              <a:t>4-18-4 Penalty			Page 47</a:t>
            </a:r>
          </a:p>
        </p:txBody>
      </p:sp>
      <p:sp>
        <p:nvSpPr>
          <p:cNvPr id="3" name="Content Placeholder 2">
            <a:extLst>
              <a:ext uri="{FF2B5EF4-FFF2-40B4-BE49-F238E27FC236}">
                <a16:creationId xmlns:a16="http://schemas.microsoft.com/office/drawing/2014/main" id="{462DC84C-572C-40D4-BD26-1186E59D0822}"/>
              </a:ext>
            </a:extLst>
          </p:cNvPr>
          <p:cNvSpPr>
            <a:spLocks noGrp="1"/>
          </p:cNvSpPr>
          <p:nvPr>
            <p:ph idx="1"/>
          </p:nvPr>
        </p:nvSpPr>
        <p:spPr/>
        <p:txBody>
          <a:bodyPr/>
          <a:lstStyle/>
          <a:p>
            <a:pPr marL="0" indent="0">
              <a:buNone/>
            </a:pPr>
            <a:r>
              <a:rPr lang="en-US" dirty="0"/>
              <a:t>PENALTY: Conduct foul on the defensive player. A second violation by the </a:t>
            </a:r>
            <a:r>
              <a:rPr lang="en-US" strike="sngStrike" dirty="0"/>
              <a:t>player</a:t>
            </a:r>
            <a:r>
              <a:rPr lang="en-US" dirty="0"/>
              <a:t> </a:t>
            </a:r>
            <a:r>
              <a:rPr lang="en-US" u="sng" dirty="0"/>
              <a:t>team</a:t>
            </a:r>
            <a:r>
              <a:rPr lang="en-US" dirty="0"/>
              <a:t> will be enforced as releasable </a:t>
            </a:r>
            <a:r>
              <a:rPr lang="en-US" i="1" dirty="0"/>
              <a:t>unsportsmanlike conduct</a:t>
            </a:r>
            <a:r>
              <a:rPr lang="en-US" dirty="0"/>
              <a:t>, </a:t>
            </a:r>
            <a:r>
              <a:rPr lang="en-US" u="sng" dirty="0"/>
              <a:t>served by the offending player.</a:t>
            </a:r>
            <a:endParaRPr lang="en-US" dirty="0"/>
          </a:p>
          <a:p>
            <a:endParaRPr lang="en-US" dirty="0"/>
          </a:p>
        </p:txBody>
      </p:sp>
    </p:spTree>
    <p:extLst>
      <p:ext uri="{BB962C8B-B14F-4D97-AF65-F5344CB8AC3E}">
        <p14:creationId xmlns:p14="http://schemas.microsoft.com/office/powerpoint/2010/main" val="1687543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D1E3C-98E5-45FB-B679-45DF9D0314E5}"/>
              </a:ext>
            </a:extLst>
          </p:cNvPr>
          <p:cNvSpPr>
            <a:spLocks noGrp="1"/>
          </p:cNvSpPr>
          <p:nvPr>
            <p:ph type="title"/>
          </p:nvPr>
        </p:nvSpPr>
        <p:spPr/>
        <p:txBody>
          <a:bodyPr/>
          <a:lstStyle/>
          <a:p>
            <a:r>
              <a:rPr lang="en-US" dirty="0"/>
              <a:t>6-5-2x					Page 71</a:t>
            </a:r>
          </a:p>
        </p:txBody>
      </p:sp>
      <p:sp>
        <p:nvSpPr>
          <p:cNvPr id="3" name="Content Placeholder 2">
            <a:extLst>
              <a:ext uri="{FF2B5EF4-FFF2-40B4-BE49-F238E27FC236}">
                <a16:creationId xmlns:a16="http://schemas.microsoft.com/office/drawing/2014/main" id="{1D669A20-203B-4E48-B3A6-3169D7125729}"/>
              </a:ext>
            </a:extLst>
          </p:cNvPr>
          <p:cNvSpPr>
            <a:spLocks noGrp="1"/>
          </p:cNvSpPr>
          <p:nvPr>
            <p:ph idx="1"/>
          </p:nvPr>
        </p:nvSpPr>
        <p:spPr/>
        <p:txBody>
          <a:bodyPr/>
          <a:lstStyle/>
          <a:p>
            <a:r>
              <a:rPr lang="en-US" dirty="0"/>
              <a:t>ART. 2… The following are examples of illegal procedure:</a:t>
            </a:r>
          </a:p>
          <a:p>
            <a:pPr marL="0" indent="0">
              <a:buNone/>
            </a:pPr>
            <a:r>
              <a:rPr lang="en-US" dirty="0"/>
              <a:t>    </a:t>
            </a:r>
          </a:p>
          <a:p>
            <a:pPr marL="0" indent="0">
              <a:buNone/>
            </a:pPr>
            <a:r>
              <a:rPr lang="en-US" dirty="0"/>
              <a:t>	x. Failure to wear a required mouthpiece </a:t>
            </a:r>
            <a:r>
              <a:rPr lang="en-US" u="sng" dirty="0"/>
              <a:t>properly</a:t>
            </a:r>
            <a:r>
              <a:rPr lang="en-US" dirty="0"/>
              <a:t> 	(unless it comes out during play).</a:t>
            </a:r>
          </a:p>
          <a:p>
            <a:endParaRPr lang="en-US" dirty="0"/>
          </a:p>
        </p:txBody>
      </p:sp>
    </p:spTree>
    <p:extLst>
      <p:ext uri="{BB962C8B-B14F-4D97-AF65-F5344CB8AC3E}">
        <p14:creationId xmlns:p14="http://schemas.microsoft.com/office/powerpoint/2010/main" val="4230507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6FCF1-D112-4CF0-A898-B388CA15D8AF}"/>
              </a:ext>
            </a:extLst>
          </p:cNvPr>
          <p:cNvSpPr>
            <a:spLocks noGrp="1"/>
          </p:cNvSpPr>
          <p:nvPr>
            <p:ph type="title"/>
          </p:nvPr>
        </p:nvSpPr>
        <p:spPr/>
        <p:txBody>
          <a:bodyPr/>
          <a:lstStyle/>
          <a:p>
            <a:r>
              <a:rPr lang="en-US" dirty="0"/>
              <a:t>6-10-2					Page 75</a:t>
            </a:r>
          </a:p>
        </p:txBody>
      </p:sp>
      <p:sp>
        <p:nvSpPr>
          <p:cNvPr id="3" name="Content Placeholder 2">
            <a:extLst>
              <a:ext uri="{FF2B5EF4-FFF2-40B4-BE49-F238E27FC236}">
                <a16:creationId xmlns:a16="http://schemas.microsoft.com/office/drawing/2014/main" id="{DE5FECC5-CC56-4A95-BC10-8555F2CC8170}"/>
              </a:ext>
            </a:extLst>
          </p:cNvPr>
          <p:cNvSpPr>
            <a:spLocks noGrp="1"/>
          </p:cNvSpPr>
          <p:nvPr>
            <p:ph idx="1"/>
          </p:nvPr>
        </p:nvSpPr>
        <p:spPr/>
        <p:txBody>
          <a:bodyPr/>
          <a:lstStyle/>
          <a:p>
            <a:pPr marL="0" indent="0">
              <a:buNone/>
            </a:pPr>
            <a:r>
              <a:rPr lang="en-US" dirty="0"/>
              <a:t>The stall warning remains in effect until:</a:t>
            </a:r>
          </a:p>
          <a:p>
            <a:pPr marL="0" indent="0">
              <a:buNone/>
            </a:pPr>
            <a:endParaRPr lang="en-US" dirty="0"/>
          </a:p>
          <a:p>
            <a:r>
              <a:rPr lang="en-US" dirty="0"/>
              <a:t>A goal is scored</a:t>
            </a:r>
          </a:p>
          <a:p>
            <a:r>
              <a:rPr lang="en-US" dirty="0"/>
              <a:t>A shot that hits the goal pipes</a:t>
            </a:r>
          </a:p>
          <a:p>
            <a:r>
              <a:rPr lang="en-US" dirty="0"/>
              <a:t>A shot that hits the goalie or hits his equipment</a:t>
            </a:r>
          </a:p>
          <a:p>
            <a:r>
              <a:rPr lang="en-US" dirty="0"/>
              <a:t>The defensive team gains possession</a:t>
            </a:r>
          </a:p>
          <a:p>
            <a:r>
              <a:rPr lang="en-US" dirty="0"/>
              <a:t>The period ends resulting in a faceoff</a:t>
            </a:r>
          </a:p>
          <a:p>
            <a:pPr marL="0" indent="0">
              <a:buNone/>
            </a:pPr>
            <a:endParaRPr lang="en-US" dirty="0"/>
          </a:p>
          <a:p>
            <a:endParaRPr lang="en-US" dirty="0"/>
          </a:p>
        </p:txBody>
      </p:sp>
    </p:spTree>
    <p:extLst>
      <p:ext uri="{BB962C8B-B14F-4D97-AF65-F5344CB8AC3E}">
        <p14:creationId xmlns:p14="http://schemas.microsoft.com/office/powerpoint/2010/main" val="4071047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730A-F045-4EF4-AF7D-692785181C60}"/>
              </a:ext>
            </a:extLst>
          </p:cNvPr>
          <p:cNvSpPr>
            <a:spLocks noGrp="1"/>
          </p:cNvSpPr>
          <p:nvPr>
            <p:ph type="title"/>
          </p:nvPr>
        </p:nvSpPr>
        <p:spPr/>
        <p:txBody>
          <a:bodyPr/>
          <a:lstStyle/>
          <a:p>
            <a:r>
              <a:rPr lang="en-US" dirty="0"/>
              <a:t>7-3						page 81</a:t>
            </a:r>
          </a:p>
        </p:txBody>
      </p:sp>
      <p:sp>
        <p:nvSpPr>
          <p:cNvPr id="3" name="Content Placeholder 2">
            <a:extLst>
              <a:ext uri="{FF2B5EF4-FFF2-40B4-BE49-F238E27FC236}">
                <a16:creationId xmlns:a16="http://schemas.microsoft.com/office/drawing/2014/main" id="{6904310B-08A3-42A4-996C-F2FCA1665FD1}"/>
              </a:ext>
            </a:extLst>
          </p:cNvPr>
          <p:cNvSpPr>
            <a:spLocks noGrp="1"/>
          </p:cNvSpPr>
          <p:nvPr>
            <p:ph idx="1"/>
          </p:nvPr>
        </p:nvSpPr>
        <p:spPr/>
        <p:txBody>
          <a:bodyPr/>
          <a:lstStyle/>
          <a:p>
            <a:pPr marL="0" indent="0">
              <a:buNone/>
            </a:pPr>
            <a:r>
              <a:rPr lang="en-US" u="sng" dirty="0"/>
              <a:t>RESUMING PLAY AFTER PENALTY</a:t>
            </a:r>
            <a:r>
              <a:rPr lang="en-US" dirty="0"/>
              <a:t> </a:t>
            </a:r>
          </a:p>
          <a:p>
            <a:pPr marL="0" indent="0">
              <a:buNone/>
            </a:pPr>
            <a:r>
              <a:rPr lang="en-US" dirty="0"/>
              <a:t>When a penalty occurs and the ball is in the offended team’s offensive half of the field, the ball shall be put in play by the team awarded the ball, at the spot where the ball was when play was suspended.  </a:t>
            </a:r>
          </a:p>
          <a:p>
            <a:pPr marL="0" indent="0">
              <a:buNone/>
            </a:pPr>
            <a:endParaRPr lang="en-US" dirty="0"/>
          </a:p>
          <a:p>
            <a:pPr marL="0" indent="0">
              <a:buNone/>
            </a:pPr>
            <a:r>
              <a:rPr lang="en-US" dirty="0"/>
              <a:t>If the ball was in the goal area when play was suspended, it shall be restarted nearest to the spot of the ball at the time of the whistle, </a:t>
            </a:r>
            <a:r>
              <a:rPr lang="en-US" u="sng" dirty="0"/>
              <a:t>20 yards laterally outside the goal area.</a:t>
            </a:r>
            <a:endParaRPr lang="en-US" dirty="0"/>
          </a:p>
          <a:p>
            <a:endParaRPr lang="en-US" dirty="0"/>
          </a:p>
        </p:txBody>
      </p:sp>
    </p:spTree>
    <p:extLst>
      <p:ext uri="{BB962C8B-B14F-4D97-AF65-F5344CB8AC3E}">
        <p14:creationId xmlns:p14="http://schemas.microsoft.com/office/powerpoint/2010/main" val="2523803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C909C-FDF4-4E42-B8E7-0B75CE1F9AAE}"/>
              </a:ext>
            </a:extLst>
          </p:cNvPr>
          <p:cNvSpPr>
            <a:spLocks noGrp="1"/>
          </p:cNvSpPr>
          <p:nvPr>
            <p:ph type="title"/>
          </p:nvPr>
        </p:nvSpPr>
        <p:spPr/>
        <p:txBody>
          <a:bodyPr/>
          <a:lstStyle/>
          <a:p>
            <a:r>
              <a:rPr lang="en-US" dirty="0"/>
              <a:t>7-8-2 d &amp; j				Page 86</a:t>
            </a:r>
          </a:p>
        </p:txBody>
      </p:sp>
      <p:sp>
        <p:nvSpPr>
          <p:cNvPr id="3" name="Content Placeholder 2">
            <a:extLst>
              <a:ext uri="{FF2B5EF4-FFF2-40B4-BE49-F238E27FC236}">
                <a16:creationId xmlns:a16="http://schemas.microsoft.com/office/drawing/2014/main" id="{F7DC140C-EB51-422C-A86F-005D44E3ACB3}"/>
              </a:ext>
            </a:extLst>
          </p:cNvPr>
          <p:cNvSpPr>
            <a:spLocks noGrp="1"/>
          </p:cNvSpPr>
          <p:nvPr>
            <p:ph idx="1"/>
          </p:nvPr>
        </p:nvSpPr>
        <p:spPr/>
        <p:txBody>
          <a:bodyPr/>
          <a:lstStyle/>
          <a:p>
            <a:pPr marL="0" indent="0">
              <a:buNone/>
            </a:pPr>
            <a:r>
              <a:rPr lang="en-US" dirty="0"/>
              <a:t>D. A shot is taken that does not result in a goal, </a:t>
            </a:r>
            <a:r>
              <a:rPr lang="en-US" u="sng" dirty="0"/>
              <a:t>unless the shot is caught in the air by a teammate. </a:t>
            </a:r>
          </a:p>
          <a:p>
            <a:endParaRPr lang="en-US" u="sng" dirty="0"/>
          </a:p>
          <a:p>
            <a:pPr marL="0" indent="0">
              <a:buNone/>
            </a:pPr>
            <a:r>
              <a:rPr lang="en-US" dirty="0"/>
              <a:t>J. A </a:t>
            </a:r>
            <a:r>
              <a:rPr lang="en-US" u="sng" dirty="0"/>
              <a:t>second</a:t>
            </a:r>
            <a:r>
              <a:rPr lang="en-US" dirty="0"/>
              <a:t> defensive foul is committed during the final two minutes of regulation play with the team that is ahead possessing the ball, unless a scoring play is imminent. </a:t>
            </a:r>
          </a:p>
        </p:txBody>
      </p:sp>
    </p:spTree>
    <p:extLst>
      <p:ext uri="{BB962C8B-B14F-4D97-AF65-F5344CB8AC3E}">
        <p14:creationId xmlns:p14="http://schemas.microsoft.com/office/powerpoint/2010/main" val="1104471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ED338-83CA-47AD-B1C0-F8097EA4F005}"/>
              </a:ext>
            </a:extLst>
          </p:cNvPr>
          <p:cNvSpPr>
            <a:spLocks noGrp="1"/>
          </p:cNvSpPr>
          <p:nvPr>
            <p:ph type="title"/>
          </p:nvPr>
        </p:nvSpPr>
        <p:spPr/>
        <p:txBody>
          <a:bodyPr/>
          <a:lstStyle/>
          <a:p>
            <a:r>
              <a:rPr lang="en-US" dirty="0"/>
              <a:t>7-8-3					page 86</a:t>
            </a:r>
          </a:p>
        </p:txBody>
      </p:sp>
      <p:sp>
        <p:nvSpPr>
          <p:cNvPr id="3" name="Content Placeholder 2">
            <a:extLst>
              <a:ext uri="{FF2B5EF4-FFF2-40B4-BE49-F238E27FC236}">
                <a16:creationId xmlns:a16="http://schemas.microsoft.com/office/drawing/2014/main" id="{BD3BB056-4669-499C-BFC8-11BBE7DCA38C}"/>
              </a:ext>
            </a:extLst>
          </p:cNvPr>
          <p:cNvSpPr>
            <a:spLocks noGrp="1"/>
          </p:cNvSpPr>
          <p:nvPr>
            <p:ph idx="1"/>
          </p:nvPr>
        </p:nvSpPr>
        <p:spPr/>
        <p:txBody>
          <a:bodyPr/>
          <a:lstStyle/>
          <a:p>
            <a:pPr marL="0" indent="0">
              <a:buNone/>
            </a:pPr>
            <a:r>
              <a:rPr lang="en-US" dirty="0"/>
              <a:t>A shot remains a shot until</a:t>
            </a:r>
          </a:p>
          <a:p>
            <a:pPr lvl="1"/>
            <a:r>
              <a:rPr lang="en-US" dirty="0"/>
              <a:t>The ball comes to rest on the field</a:t>
            </a:r>
          </a:p>
          <a:p>
            <a:pPr lvl="1"/>
            <a:r>
              <a:rPr lang="en-US" dirty="0"/>
              <a:t>The ball hits the ground and goes past the goal</a:t>
            </a:r>
          </a:p>
          <a:p>
            <a:pPr lvl="1"/>
            <a:r>
              <a:rPr lang="en-US" dirty="0"/>
              <a:t>Possession is gained by any member of the defensive team; or</a:t>
            </a:r>
          </a:p>
          <a:p>
            <a:pPr lvl="1"/>
            <a:r>
              <a:rPr lang="en-US" dirty="0"/>
              <a:t>After hitting the goalkeeper, goalkeeper equipment, goal posts or crossbar, the ball is touched by any player of the either team other than the defending goalkeeper, or an official </a:t>
            </a:r>
          </a:p>
        </p:txBody>
      </p:sp>
    </p:spTree>
    <p:extLst>
      <p:ext uri="{BB962C8B-B14F-4D97-AF65-F5344CB8AC3E}">
        <p14:creationId xmlns:p14="http://schemas.microsoft.com/office/powerpoint/2010/main" val="1617426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228602" y="1863726"/>
            <a:ext cx="8653463" cy="2425700"/>
          </a:xfrm>
        </p:spPr>
        <p:txBody>
          <a:bodyPr/>
          <a:lstStyle/>
          <a:p>
            <a:br>
              <a:rPr lang="en-US" altLang="en-US" dirty="0"/>
            </a:br>
            <a:br>
              <a:rPr lang="en-US" altLang="en-US" dirty="0"/>
            </a:br>
            <a:br>
              <a:rPr lang="en-US" altLang="en-US" dirty="0"/>
            </a:br>
            <a:r>
              <a:rPr lang="en-US" altLang="en-US" dirty="0"/>
              <a:t>2018 NFHS Boys Lacrosse</a:t>
            </a:r>
            <a:br>
              <a:rPr lang="en-US" altLang="en-US" dirty="0"/>
            </a:br>
            <a:br>
              <a:rPr lang="en-US" altLang="en-US" dirty="0"/>
            </a:br>
            <a:endParaRPr lang="en-US" altLang="en-US" dirty="0"/>
          </a:p>
        </p:txBody>
      </p:sp>
      <p:sp>
        <p:nvSpPr>
          <p:cNvPr id="23555" name="Subtitle 2"/>
          <p:cNvSpPr>
            <a:spLocks noGrp="1"/>
          </p:cNvSpPr>
          <p:nvPr>
            <p:ph type="subTitle" idx="1"/>
          </p:nvPr>
        </p:nvSpPr>
        <p:spPr>
          <a:xfrm>
            <a:off x="2340735" y="5247067"/>
            <a:ext cx="6541330" cy="1140854"/>
          </a:xfrm>
        </p:spPr>
        <p:txBody>
          <a:bodyPr/>
          <a:lstStyle/>
          <a:p>
            <a:pPr algn="ctr"/>
            <a:r>
              <a:rPr lang="en-US" altLang="en-US" sz="5400" dirty="0"/>
              <a:t>Points of Emphasis</a:t>
            </a:r>
          </a:p>
          <a:p>
            <a:endParaRPr lang="en-US" altLang="en-US" dirty="0"/>
          </a:p>
        </p:txBody>
      </p:sp>
    </p:spTree>
    <p:extLst>
      <p:ext uri="{BB962C8B-B14F-4D97-AF65-F5344CB8AC3E}">
        <p14:creationId xmlns:p14="http://schemas.microsoft.com/office/powerpoint/2010/main" val="4112098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4274" y="633504"/>
            <a:ext cx="7541451" cy="1114650"/>
          </a:xfrm>
        </p:spPr>
        <p:txBody>
          <a:bodyPr/>
          <a:lstStyle/>
          <a:p>
            <a:r>
              <a:rPr lang="en-US" dirty="0"/>
              <a:t>Points Of Emphasis </a:t>
            </a:r>
          </a:p>
        </p:txBody>
      </p:sp>
      <p:sp>
        <p:nvSpPr>
          <p:cNvPr id="3" name="Content Placeholder 2"/>
          <p:cNvSpPr>
            <a:spLocks noGrp="1"/>
          </p:cNvSpPr>
          <p:nvPr>
            <p:ph idx="1"/>
          </p:nvPr>
        </p:nvSpPr>
        <p:spPr/>
        <p:txBody>
          <a:bodyPr/>
          <a:lstStyle/>
          <a:p>
            <a:pPr marL="0" indent="0">
              <a:buNone/>
            </a:pPr>
            <a:r>
              <a:rPr lang="en-US" b="1" dirty="0"/>
              <a:t>Points of Emphasis – Page 93 </a:t>
            </a:r>
          </a:p>
          <a:p>
            <a:pPr lvl="1"/>
            <a:r>
              <a:rPr lang="en-US" dirty="0"/>
              <a:t>Mouthpieces </a:t>
            </a:r>
          </a:p>
          <a:p>
            <a:pPr lvl="1"/>
            <a:r>
              <a:rPr lang="en-US" dirty="0"/>
              <a:t>Face-offs</a:t>
            </a:r>
          </a:p>
          <a:p>
            <a:pPr lvl="1"/>
            <a:r>
              <a:rPr lang="en-US" dirty="0"/>
              <a:t>Slow Whistle</a:t>
            </a:r>
          </a:p>
          <a:p>
            <a:pPr lvl="1"/>
            <a:r>
              <a:rPr lang="en-US" dirty="0"/>
              <a:t>Shots at the end of Periods</a:t>
            </a:r>
          </a:p>
          <a:p>
            <a:pPr lvl="1"/>
            <a:r>
              <a:rPr lang="en-US" dirty="0"/>
              <a:t>Crosse Change in 2018</a:t>
            </a:r>
          </a:p>
          <a:p>
            <a:endParaRPr lang="en-US"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4212" y="4803696"/>
            <a:ext cx="6167438" cy="1524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3933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Points of Emphasis </a:t>
            </a:r>
            <a:br>
              <a:rPr lang="en-US" dirty="0"/>
            </a:br>
            <a:r>
              <a:rPr lang="en-US" dirty="0"/>
              <a:t>Mouthpieces</a:t>
            </a:r>
          </a:p>
        </p:txBody>
      </p:sp>
      <p:sp>
        <p:nvSpPr>
          <p:cNvPr id="3" name="Content Placeholder 2"/>
          <p:cNvSpPr>
            <a:spLocks noGrp="1"/>
          </p:cNvSpPr>
          <p:nvPr>
            <p:ph idx="1"/>
          </p:nvPr>
        </p:nvSpPr>
        <p:spPr>
          <a:xfrm>
            <a:off x="1120462" y="2099255"/>
            <a:ext cx="7755251" cy="2871990"/>
          </a:xfrm>
        </p:spPr>
        <p:txBody>
          <a:bodyPr/>
          <a:lstStyle/>
          <a:p>
            <a:pPr marL="0" indent="0">
              <a:buNone/>
            </a:pPr>
            <a:r>
              <a:rPr lang="en-US" dirty="0"/>
              <a:t> In 2017 the foul for a mouth guard violation was changed from a personal foul to technical foul to encourage penalty enforcement for those who violate the rule. Coaches should encourage players to wear mouth guards properly (i.e. No Fish hooking) and legally, officials are expected to call the foul.</a:t>
            </a:r>
            <a:endParaRPr lang="en-US" sz="2200" dirty="0"/>
          </a:p>
        </p:txBody>
      </p:sp>
      <p:pic>
        <p:nvPicPr>
          <p:cNvPr id="5" name="Picture 4">
            <a:extLst>
              <a:ext uri="{FF2B5EF4-FFF2-40B4-BE49-F238E27FC236}">
                <a16:creationId xmlns:a16="http://schemas.microsoft.com/office/drawing/2014/main" id="{5A819BFF-66E3-4F3F-904D-8B86DC531B02}"/>
              </a:ext>
            </a:extLst>
          </p:cNvPr>
          <p:cNvPicPr>
            <a:picLocks noChangeAspect="1"/>
          </p:cNvPicPr>
          <p:nvPr/>
        </p:nvPicPr>
        <p:blipFill>
          <a:blip r:embed="rId3"/>
          <a:stretch>
            <a:fillRect/>
          </a:stretch>
        </p:blipFill>
        <p:spPr>
          <a:xfrm>
            <a:off x="6074230" y="4635199"/>
            <a:ext cx="2550458" cy="1692577"/>
          </a:xfrm>
          <a:prstGeom prst="rect">
            <a:avLst/>
          </a:prstGeom>
        </p:spPr>
      </p:pic>
    </p:spTree>
    <p:extLst>
      <p:ext uri="{BB962C8B-B14F-4D97-AF65-F5344CB8AC3E}">
        <p14:creationId xmlns:p14="http://schemas.microsoft.com/office/powerpoint/2010/main" val="3083870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Points of Emphasis </a:t>
            </a:r>
            <a:br>
              <a:rPr lang="en-US" dirty="0"/>
            </a:br>
            <a:r>
              <a:rPr lang="en-US" dirty="0"/>
              <a:t>Face-offs</a:t>
            </a:r>
          </a:p>
        </p:txBody>
      </p:sp>
      <p:sp>
        <p:nvSpPr>
          <p:cNvPr id="3" name="Content Placeholder 2"/>
          <p:cNvSpPr>
            <a:spLocks noGrp="1"/>
          </p:cNvSpPr>
          <p:nvPr>
            <p:ph idx="1"/>
          </p:nvPr>
        </p:nvSpPr>
        <p:spPr/>
        <p:txBody>
          <a:bodyPr/>
          <a:lstStyle/>
          <a:p>
            <a:pPr marL="457200" indent="-457200">
              <a:buAutoNum type="alphaUcPeriod"/>
            </a:pPr>
            <a:r>
              <a:rPr lang="en-US" sz="2400" dirty="0"/>
              <a:t>Face off players are allowed to make contact first however only legal contact is allowed on players taking a faceoff.  </a:t>
            </a:r>
          </a:p>
          <a:p>
            <a:r>
              <a:rPr lang="en-US" sz="2400" dirty="0"/>
              <a:t>Legal body contact includes checking a player who has no other part of the body touching the ground except the feet. </a:t>
            </a:r>
          </a:p>
          <a:p>
            <a:r>
              <a:rPr lang="en-US" sz="2400" dirty="0"/>
              <a:t>Body checks must be made below the neck, above the waist and to the front or side of an opponent. </a:t>
            </a:r>
          </a:p>
          <a:p>
            <a:r>
              <a:rPr lang="en-US" sz="2400" dirty="0"/>
              <a:t>Illegal body checks, including spearing with the head, shall be strictly enforced.</a:t>
            </a:r>
            <a:br>
              <a:rPr lang="en-US" sz="1800" dirty="0"/>
            </a:br>
            <a:br>
              <a:rPr lang="en-US" sz="1800" dirty="0"/>
            </a:br>
            <a:br>
              <a:rPr lang="en-US" sz="1800" dirty="0"/>
            </a:br>
            <a:endParaRPr lang="en-US" sz="1800" dirty="0"/>
          </a:p>
        </p:txBody>
      </p:sp>
    </p:spTree>
    <p:extLst>
      <p:ext uri="{BB962C8B-B14F-4D97-AF65-F5344CB8AC3E}">
        <p14:creationId xmlns:p14="http://schemas.microsoft.com/office/powerpoint/2010/main" val="186712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D78E-A3BD-44CF-AAB2-6086E06D9932}"/>
              </a:ext>
            </a:extLst>
          </p:cNvPr>
          <p:cNvSpPr>
            <a:spLocks noGrp="1"/>
          </p:cNvSpPr>
          <p:nvPr>
            <p:ph type="title"/>
          </p:nvPr>
        </p:nvSpPr>
        <p:spPr/>
        <p:txBody>
          <a:bodyPr/>
          <a:lstStyle/>
          <a:p>
            <a:r>
              <a:rPr lang="en-US" dirty="0"/>
              <a:t>Points of Emphasis </a:t>
            </a:r>
            <a:br>
              <a:rPr lang="en-US" dirty="0"/>
            </a:br>
            <a:r>
              <a:rPr lang="en-US" dirty="0"/>
              <a:t>Face-offs</a:t>
            </a:r>
          </a:p>
        </p:txBody>
      </p:sp>
      <p:sp>
        <p:nvSpPr>
          <p:cNvPr id="3" name="Content Placeholder 2">
            <a:extLst>
              <a:ext uri="{FF2B5EF4-FFF2-40B4-BE49-F238E27FC236}">
                <a16:creationId xmlns:a16="http://schemas.microsoft.com/office/drawing/2014/main" id="{4DF6682C-322E-4A83-85E2-795F435BC5C6}"/>
              </a:ext>
            </a:extLst>
          </p:cNvPr>
          <p:cNvSpPr>
            <a:spLocks noGrp="1"/>
          </p:cNvSpPr>
          <p:nvPr>
            <p:ph idx="1"/>
          </p:nvPr>
        </p:nvSpPr>
        <p:spPr/>
        <p:txBody>
          <a:bodyPr/>
          <a:lstStyle/>
          <a:p>
            <a:pPr marL="0" indent="0">
              <a:buNone/>
            </a:pPr>
            <a:r>
              <a:rPr lang="en-US" dirty="0"/>
              <a:t>B. Faceoff players must have a </a:t>
            </a:r>
            <a:r>
              <a:rPr lang="en-US" u="sng" dirty="0"/>
              <a:t>visible contrasting color </a:t>
            </a:r>
            <a:r>
              <a:rPr lang="en-US" dirty="0"/>
              <a:t>between the head and top glove on the shaft. </a:t>
            </a:r>
          </a:p>
          <a:p>
            <a:pPr marL="0" indent="0">
              <a:buNone/>
            </a:pPr>
            <a:endParaRPr lang="en-US" dirty="0"/>
          </a:p>
          <a:p>
            <a:pPr marL="0" indent="0">
              <a:buNone/>
            </a:pPr>
            <a:r>
              <a:rPr lang="en-US" dirty="0"/>
              <a:t>Contrasting color can be accomplished with:</a:t>
            </a:r>
          </a:p>
          <a:p>
            <a:r>
              <a:rPr lang="en-US" dirty="0"/>
              <a:t>The original shaft color</a:t>
            </a:r>
          </a:p>
          <a:p>
            <a:r>
              <a:rPr lang="en-US" dirty="0"/>
              <a:t>Paint</a:t>
            </a:r>
          </a:p>
          <a:p>
            <a:r>
              <a:rPr lang="en-US" dirty="0"/>
              <a:t>A single wrap of tape or </a:t>
            </a:r>
          </a:p>
          <a:p>
            <a:r>
              <a:rPr lang="en-US" dirty="0"/>
              <a:t>Other materials that does not make the shaft circumference exceed 3.5 inches</a:t>
            </a:r>
            <a:br>
              <a:rPr lang="en-US" sz="2800" dirty="0"/>
            </a:br>
            <a:endParaRPr lang="en-US" dirty="0"/>
          </a:p>
        </p:txBody>
      </p:sp>
    </p:spTree>
    <p:extLst>
      <p:ext uri="{BB962C8B-B14F-4D97-AF65-F5344CB8AC3E}">
        <p14:creationId xmlns:p14="http://schemas.microsoft.com/office/powerpoint/2010/main" val="2251108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20E2A-BEA2-4C96-942A-AAFB36CF4795}"/>
              </a:ext>
            </a:extLst>
          </p:cNvPr>
          <p:cNvSpPr>
            <a:spLocks noGrp="1"/>
          </p:cNvSpPr>
          <p:nvPr>
            <p:ph type="title"/>
          </p:nvPr>
        </p:nvSpPr>
        <p:spPr/>
        <p:txBody>
          <a:bodyPr/>
          <a:lstStyle/>
          <a:p>
            <a:r>
              <a:rPr lang="en-US" dirty="0"/>
              <a:t>Points of Emphasis </a:t>
            </a:r>
            <a:br>
              <a:rPr lang="en-US" dirty="0"/>
            </a:br>
            <a:r>
              <a:rPr lang="en-US" dirty="0"/>
              <a:t>Face-offs</a:t>
            </a:r>
          </a:p>
        </p:txBody>
      </p:sp>
      <p:sp>
        <p:nvSpPr>
          <p:cNvPr id="3" name="Content Placeholder 2">
            <a:extLst>
              <a:ext uri="{FF2B5EF4-FFF2-40B4-BE49-F238E27FC236}">
                <a16:creationId xmlns:a16="http://schemas.microsoft.com/office/drawing/2014/main" id="{E8853EF9-44C2-4CC8-A597-0495D047202A}"/>
              </a:ext>
            </a:extLst>
          </p:cNvPr>
          <p:cNvSpPr>
            <a:spLocks noGrp="1"/>
          </p:cNvSpPr>
          <p:nvPr>
            <p:ph idx="1"/>
          </p:nvPr>
        </p:nvSpPr>
        <p:spPr/>
        <p:txBody>
          <a:bodyPr/>
          <a:lstStyle/>
          <a:p>
            <a:pPr marL="0" indent="0">
              <a:buNone/>
            </a:pPr>
            <a:r>
              <a:rPr lang="en-US" sz="2400" dirty="0"/>
              <a:t>C. Officials should continue to enforce the face off procedure: </a:t>
            </a:r>
          </a:p>
          <a:p>
            <a:pPr marL="0" indent="0">
              <a:buNone/>
            </a:pPr>
            <a:endParaRPr lang="en-US" sz="2400" dirty="0"/>
          </a:p>
          <a:p>
            <a:r>
              <a:rPr lang="en-US" sz="2400" dirty="0"/>
              <a:t>The player’s reverse surfaces of the </a:t>
            </a:r>
            <a:r>
              <a:rPr lang="en-US" sz="2400" dirty="0" err="1"/>
              <a:t>crosse</a:t>
            </a:r>
            <a:r>
              <a:rPr lang="en-US" sz="2400" dirty="0"/>
              <a:t> shall match evenly so that the top of one head aligns with the throat of the throat of their opponent. </a:t>
            </a:r>
          </a:p>
          <a:p>
            <a:r>
              <a:rPr lang="en-US" sz="2400" dirty="0"/>
              <a:t>Additionally both heads shall be perpendicular to the ground.</a:t>
            </a:r>
          </a:p>
        </p:txBody>
      </p:sp>
    </p:spTree>
    <p:extLst>
      <p:ext uri="{BB962C8B-B14F-4D97-AF65-F5344CB8AC3E}">
        <p14:creationId xmlns:p14="http://schemas.microsoft.com/office/powerpoint/2010/main" val="1612254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Points of Emphasis </a:t>
            </a:r>
            <a:br>
              <a:rPr lang="en-US" dirty="0"/>
            </a:br>
            <a:r>
              <a:rPr lang="en-US" dirty="0"/>
              <a:t>Slow Whistle</a:t>
            </a:r>
          </a:p>
        </p:txBody>
      </p:sp>
      <p:sp>
        <p:nvSpPr>
          <p:cNvPr id="3" name="Content Placeholder 2"/>
          <p:cNvSpPr>
            <a:spLocks noGrp="1"/>
          </p:cNvSpPr>
          <p:nvPr>
            <p:ph idx="1"/>
          </p:nvPr>
        </p:nvSpPr>
        <p:spPr>
          <a:xfrm>
            <a:off x="1068946" y="2112135"/>
            <a:ext cx="7906779" cy="4159876"/>
          </a:xfrm>
        </p:spPr>
        <p:txBody>
          <a:bodyPr/>
          <a:lstStyle/>
          <a:p>
            <a:pPr marL="0" indent="0">
              <a:buNone/>
            </a:pPr>
            <a:r>
              <a:rPr lang="en-US" dirty="0"/>
              <a:t>When there is a flag down during a slow whistle situation.  The attacking team is </a:t>
            </a:r>
            <a:r>
              <a:rPr lang="en-US" i="1" u="sng" dirty="0"/>
              <a:t>no longer required </a:t>
            </a:r>
            <a:r>
              <a:rPr lang="en-US" dirty="0"/>
              <a:t>to keep the ball in the goal area. </a:t>
            </a:r>
          </a:p>
          <a:p>
            <a:pPr marL="0" indent="0">
              <a:buNone/>
            </a:pPr>
            <a:endParaRPr lang="en-US" dirty="0"/>
          </a:p>
          <a:p>
            <a:pPr marL="0" indent="0">
              <a:buNone/>
            </a:pPr>
            <a:r>
              <a:rPr lang="en-US" dirty="0"/>
              <a:t>* Unless required by rule or officials. *</a:t>
            </a:r>
          </a:p>
          <a:p>
            <a:pPr marL="0" indent="0">
              <a:buNone/>
            </a:pPr>
            <a:endParaRPr lang="en-US" dirty="0"/>
          </a:p>
          <a:p>
            <a:pPr marL="0" indent="0">
              <a:buNone/>
            </a:pPr>
            <a:r>
              <a:rPr lang="en-US" dirty="0"/>
              <a:t>NOTE: Team A must still meet requirement for advancing the ball into the goal area. </a:t>
            </a:r>
          </a:p>
        </p:txBody>
      </p:sp>
    </p:spTree>
    <p:extLst>
      <p:ext uri="{BB962C8B-B14F-4D97-AF65-F5344CB8AC3E}">
        <p14:creationId xmlns:p14="http://schemas.microsoft.com/office/powerpoint/2010/main" val="3076803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4274" y="530681"/>
            <a:ext cx="7541451" cy="1060222"/>
          </a:xfrm>
        </p:spPr>
        <p:txBody>
          <a:bodyPr/>
          <a:lstStyle/>
          <a:p>
            <a:r>
              <a:rPr lang="en-US" b="1" dirty="0"/>
              <a:t>Points of Emphasis</a:t>
            </a:r>
            <a:br>
              <a:rPr lang="en-US" b="1" dirty="0"/>
            </a:br>
            <a:r>
              <a:rPr lang="en-US" b="1" dirty="0"/>
              <a:t>Shots at the ends of periods</a:t>
            </a:r>
            <a:endParaRPr lang="en-US" dirty="0"/>
          </a:p>
        </p:txBody>
      </p:sp>
      <p:sp>
        <p:nvSpPr>
          <p:cNvPr id="3" name="Content Placeholder 2"/>
          <p:cNvSpPr>
            <a:spLocks noGrp="1"/>
          </p:cNvSpPr>
          <p:nvPr>
            <p:ph idx="1"/>
          </p:nvPr>
        </p:nvSpPr>
        <p:spPr/>
        <p:txBody>
          <a:bodyPr/>
          <a:lstStyle/>
          <a:p>
            <a:pPr marL="0" indent="0">
              <a:buNone/>
            </a:pPr>
            <a:r>
              <a:rPr lang="en-US" dirty="0"/>
              <a:t>A goal will be allowed if the shot is released prior to the end of a period.</a:t>
            </a:r>
          </a:p>
          <a:p>
            <a:pPr marL="0" indent="0">
              <a:buNone/>
            </a:pPr>
            <a:r>
              <a:rPr lang="en-US" dirty="0"/>
              <a:t> </a:t>
            </a:r>
            <a:br>
              <a:rPr lang="en-US" dirty="0"/>
            </a:br>
            <a:r>
              <a:rPr lang="en-US" dirty="0"/>
              <a:t>NOTE: Goal not counted if Team A add impetus to shot.              Goal counts if Team B deflects shot and it enters goal. </a:t>
            </a:r>
          </a:p>
          <a:p>
            <a:pPr marL="0" indent="0">
              <a:buNone/>
            </a:pPr>
            <a:r>
              <a:rPr lang="en-US" dirty="0"/>
              <a:t>The shot ends when Team B gains possession or ball comes to rest. </a:t>
            </a:r>
          </a:p>
          <a:p>
            <a:pPr marL="0" indent="0">
              <a:buNone/>
            </a:pPr>
            <a:endParaRPr lang="en-US" dirty="0"/>
          </a:p>
        </p:txBody>
      </p:sp>
    </p:spTree>
    <p:extLst>
      <p:ext uri="{BB962C8B-B14F-4D97-AF65-F5344CB8AC3E}">
        <p14:creationId xmlns:p14="http://schemas.microsoft.com/office/powerpoint/2010/main" val="1900765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228602" y="1863726"/>
            <a:ext cx="8653463" cy="2425700"/>
          </a:xfrm>
        </p:spPr>
        <p:txBody>
          <a:bodyPr/>
          <a:lstStyle/>
          <a:p>
            <a:br>
              <a:rPr lang="en-US" altLang="en-US" dirty="0"/>
            </a:br>
            <a:br>
              <a:rPr lang="en-US" altLang="en-US" dirty="0"/>
            </a:br>
            <a:br>
              <a:rPr lang="en-US" altLang="en-US" dirty="0"/>
            </a:br>
            <a:r>
              <a:rPr lang="en-US" altLang="en-US" dirty="0"/>
              <a:t>2018 NFHS Boys Lacrosse</a:t>
            </a:r>
            <a:br>
              <a:rPr lang="en-US" altLang="en-US" dirty="0"/>
            </a:br>
            <a:br>
              <a:rPr lang="en-US" altLang="en-US" dirty="0"/>
            </a:br>
            <a:endParaRPr lang="en-US" altLang="en-US" dirty="0"/>
          </a:p>
        </p:txBody>
      </p:sp>
      <p:sp>
        <p:nvSpPr>
          <p:cNvPr id="23555" name="Subtitle 2"/>
          <p:cNvSpPr>
            <a:spLocks noGrp="1"/>
          </p:cNvSpPr>
          <p:nvPr>
            <p:ph type="subTitle" idx="1"/>
          </p:nvPr>
        </p:nvSpPr>
        <p:spPr>
          <a:xfrm>
            <a:off x="2340735" y="5247067"/>
            <a:ext cx="6541330" cy="1140854"/>
          </a:xfrm>
        </p:spPr>
        <p:txBody>
          <a:bodyPr/>
          <a:lstStyle/>
          <a:p>
            <a:pPr algn="ctr"/>
            <a:r>
              <a:rPr lang="en-US" altLang="en-US" sz="4800" dirty="0"/>
              <a:t>Situations and Rulings</a:t>
            </a:r>
          </a:p>
          <a:p>
            <a:endParaRPr lang="en-US" altLang="en-US" dirty="0"/>
          </a:p>
        </p:txBody>
      </p:sp>
    </p:spTree>
    <p:extLst>
      <p:ext uri="{BB962C8B-B14F-4D97-AF65-F5344CB8AC3E}">
        <p14:creationId xmlns:p14="http://schemas.microsoft.com/office/powerpoint/2010/main" val="972790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1.9.1 SITUATION E			 Page 20</a:t>
            </a:r>
          </a:p>
        </p:txBody>
      </p:sp>
      <p:sp>
        <p:nvSpPr>
          <p:cNvPr id="3" name="Content Placeholder 2"/>
          <p:cNvSpPr>
            <a:spLocks noGrp="1"/>
          </p:cNvSpPr>
          <p:nvPr>
            <p:ph idx="1"/>
          </p:nvPr>
        </p:nvSpPr>
        <p:spPr>
          <a:xfrm>
            <a:off x="1133341" y="2073499"/>
            <a:ext cx="7742373" cy="4592344"/>
          </a:xfrm>
        </p:spPr>
        <p:txBody>
          <a:bodyPr/>
          <a:lstStyle/>
          <a:p>
            <a:pPr marL="457200" lvl="1" indent="0">
              <a:buNone/>
            </a:pPr>
            <a:r>
              <a:rPr lang="en-US" sz="2200" dirty="0"/>
              <a:t>SECTION 9:  PLAYER EQUIPMENT</a:t>
            </a:r>
          </a:p>
          <a:p>
            <a:pPr marL="457200" lvl="1" indent="0">
              <a:buNone/>
            </a:pPr>
            <a:r>
              <a:rPr lang="en-US" sz="2200" dirty="0"/>
              <a:t>A1 scores a goal.  Before the next faceoff, it is noticed that (a) A1 is not wearing a legal uniform; </a:t>
            </a:r>
          </a:p>
          <a:p>
            <a:pPr marL="457200" lvl="1" indent="0">
              <a:buNone/>
            </a:pPr>
            <a:r>
              <a:rPr lang="en-US" sz="2200" dirty="0"/>
              <a:t>(b) A1 is not wearing one or more mandatory pieces of protective equipment </a:t>
            </a:r>
            <a:r>
              <a:rPr lang="en-US" sz="2200" u="sng" dirty="0"/>
              <a:t>other than a mouthpiece;</a:t>
            </a:r>
            <a:r>
              <a:rPr lang="en-US" sz="2200" dirty="0"/>
              <a:t> </a:t>
            </a:r>
          </a:p>
          <a:p>
            <a:pPr marL="457200" lvl="1" indent="0">
              <a:buNone/>
            </a:pPr>
            <a:r>
              <a:rPr lang="en-US" sz="2200" u="sng" dirty="0"/>
              <a:t>(c) has no mouthpiece</a:t>
            </a:r>
            <a:r>
              <a:rPr lang="en-US" sz="2200" dirty="0"/>
              <a:t>.  </a:t>
            </a:r>
          </a:p>
          <a:p>
            <a:pPr marL="457200" lvl="1" indent="0">
              <a:buNone/>
            </a:pPr>
            <a:r>
              <a:rPr lang="en-US" sz="2200" dirty="0"/>
              <a:t>RULING: (a) </a:t>
            </a:r>
            <a:r>
              <a:rPr lang="en-US" sz="2200" i="1" u="sng" dirty="0"/>
              <a:t>Goal counts </a:t>
            </a:r>
            <a:r>
              <a:rPr lang="en-US" sz="2200" dirty="0"/>
              <a:t>technical violation with no time served. </a:t>
            </a:r>
          </a:p>
          <a:p>
            <a:pPr marL="457200" lvl="1" indent="0">
              <a:buNone/>
            </a:pPr>
            <a:r>
              <a:rPr lang="en-US" sz="2200" dirty="0"/>
              <a:t>(b) </a:t>
            </a:r>
            <a:r>
              <a:rPr lang="en-US" sz="2200" i="1" u="sng" dirty="0"/>
              <a:t>Goal counts </a:t>
            </a:r>
            <a:r>
              <a:rPr lang="en-US" sz="2200" dirty="0"/>
              <a:t>and A1 serves a 1-minute non-releasable penalty for illegal equipment; </a:t>
            </a:r>
          </a:p>
          <a:p>
            <a:pPr marL="457200" lvl="1" indent="0">
              <a:buNone/>
            </a:pPr>
            <a:r>
              <a:rPr lang="en-US" sz="2200" dirty="0"/>
              <a:t>(c) </a:t>
            </a:r>
            <a:r>
              <a:rPr lang="en-US" sz="2200" i="1" u="sng" dirty="0"/>
              <a:t>Goal counts</a:t>
            </a:r>
            <a:r>
              <a:rPr lang="en-US" sz="2200" dirty="0"/>
              <a:t>, technical violation, no time served. In </a:t>
            </a:r>
            <a:r>
              <a:rPr lang="en-US" sz="2200" u="sng" dirty="0"/>
              <a:t>all cases </a:t>
            </a:r>
            <a:r>
              <a:rPr lang="en-US" sz="2200" dirty="0"/>
              <a:t>the game restarts with the ball awarded to team B on its offensive half of the field at the Center.</a:t>
            </a:r>
          </a:p>
        </p:txBody>
      </p:sp>
    </p:spTree>
    <p:extLst>
      <p:ext uri="{BB962C8B-B14F-4D97-AF65-F5344CB8AC3E}">
        <p14:creationId xmlns:p14="http://schemas.microsoft.com/office/powerpoint/2010/main" val="315754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2.1.4 Situation 		         Page 24</a:t>
            </a:r>
          </a:p>
        </p:txBody>
      </p:sp>
      <p:sp>
        <p:nvSpPr>
          <p:cNvPr id="3" name="Content Placeholder 2"/>
          <p:cNvSpPr>
            <a:spLocks noGrp="1"/>
          </p:cNvSpPr>
          <p:nvPr>
            <p:ph idx="1"/>
          </p:nvPr>
        </p:nvSpPr>
        <p:spPr>
          <a:xfrm>
            <a:off x="1050587" y="2073499"/>
            <a:ext cx="7825127" cy="4288664"/>
          </a:xfrm>
        </p:spPr>
        <p:txBody>
          <a:bodyPr/>
          <a:lstStyle/>
          <a:p>
            <a:pPr marL="457200" lvl="1" indent="0">
              <a:buNone/>
            </a:pPr>
            <a:r>
              <a:rPr lang="en-US" dirty="0"/>
              <a:t>SECTION 1: NUMBER AND DESIGNATGION OF PLAYERS</a:t>
            </a:r>
          </a:p>
          <a:p>
            <a:pPr marL="457200" lvl="1" indent="0">
              <a:buNone/>
            </a:pPr>
            <a:endParaRPr lang="en-US" dirty="0"/>
          </a:p>
          <a:p>
            <a:pPr lvl="1">
              <a:buFont typeface="Wingdings" panose="05000000000000000000" pitchFamily="2" charset="2"/>
              <a:buChar char="§"/>
            </a:pPr>
            <a:r>
              <a:rPr lang="en-US" dirty="0"/>
              <a:t>Team A coach adds (a) an additional player to the team roster after the game has begun. (b) The coach adds several additional players to the roster after the game has begun. RULING: </a:t>
            </a:r>
            <a:r>
              <a:rPr lang="en-US" b="1" u="sng" dirty="0"/>
              <a:t>Legal.</a:t>
            </a:r>
            <a:r>
              <a:rPr lang="en-US" dirty="0"/>
              <a:t>  </a:t>
            </a:r>
            <a:endParaRPr lang="en-US" sz="2400" dirty="0">
              <a:solidFill>
                <a:schemeClr val="tx1"/>
              </a:solidFill>
              <a:latin typeface="+mn-lt"/>
              <a:ea typeface="+mn-ea"/>
              <a:cs typeface="+mn-cs"/>
            </a:endParaRPr>
          </a:p>
        </p:txBody>
      </p:sp>
    </p:spTree>
    <p:extLst>
      <p:ext uri="{BB962C8B-B14F-4D97-AF65-F5344CB8AC3E}">
        <p14:creationId xmlns:p14="http://schemas.microsoft.com/office/powerpoint/2010/main" val="2848851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0B609-2BDD-4415-96D5-D738C2AF7E27}"/>
              </a:ext>
            </a:extLst>
          </p:cNvPr>
          <p:cNvSpPr>
            <a:spLocks noGrp="1"/>
          </p:cNvSpPr>
          <p:nvPr>
            <p:ph type="title"/>
          </p:nvPr>
        </p:nvSpPr>
        <p:spPr/>
        <p:txBody>
          <a:bodyPr/>
          <a:lstStyle/>
          <a:p>
            <a:r>
              <a:rPr lang="en-US" dirty="0"/>
              <a:t>4.3.1 Situation H (new)	 Page 35</a:t>
            </a:r>
          </a:p>
        </p:txBody>
      </p:sp>
      <p:sp>
        <p:nvSpPr>
          <p:cNvPr id="3" name="Content Placeholder 2">
            <a:extLst>
              <a:ext uri="{FF2B5EF4-FFF2-40B4-BE49-F238E27FC236}">
                <a16:creationId xmlns:a16="http://schemas.microsoft.com/office/drawing/2014/main" id="{62879CDB-13A4-4320-9846-134ED02CF842}"/>
              </a:ext>
            </a:extLst>
          </p:cNvPr>
          <p:cNvSpPr>
            <a:spLocks noGrp="1"/>
          </p:cNvSpPr>
          <p:nvPr>
            <p:ph idx="1"/>
          </p:nvPr>
        </p:nvSpPr>
        <p:spPr/>
        <p:txBody>
          <a:bodyPr/>
          <a:lstStyle/>
          <a:p>
            <a:pPr marL="0" indent="0">
              <a:buNone/>
            </a:pPr>
            <a:r>
              <a:rPr lang="en-US" dirty="0"/>
              <a:t>B1 slashes A1. Flag down. A1 shoots, and the period ends while the shot is in the air.  The ball enters the goal.  </a:t>
            </a:r>
          </a:p>
          <a:p>
            <a:endParaRPr lang="en-US" dirty="0"/>
          </a:p>
          <a:p>
            <a:pPr marL="0" indent="0">
              <a:buNone/>
            </a:pPr>
            <a:r>
              <a:rPr lang="en-US" dirty="0"/>
              <a:t>RULING:  The goal counts and B1 serves 1-minute.  The next period shall begin with a man-down faceoff.</a:t>
            </a:r>
          </a:p>
          <a:p>
            <a:endParaRPr lang="en-US" dirty="0"/>
          </a:p>
        </p:txBody>
      </p:sp>
    </p:spTree>
    <p:extLst>
      <p:ext uri="{BB962C8B-B14F-4D97-AF65-F5344CB8AC3E}">
        <p14:creationId xmlns:p14="http://schemas.microsoft.com/office/powerpoint/2010/main" val="65590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64FB5-DD8C-4B76-9F10-D350FFED6BC7}"/>
              </a:ext>
            </a:extLst>
          </p:cNvPr>
          <p:cNvSpPr>
            <a:spLocks noGrp="1"/>
          </p:cNvSpPr>
          <p:nvPr>
            <p:ph type="title"/>
          </p:nvPr>
        </p:nvSpPr>
        <p:spPr/>
        <p:txBody>
          <a:bodyPr/>
          <a:lstStyle/>
          <a:p>
            <a:r>
              <a:rPr lang="en-US" dirty="0"/>
              <a:t>4.3.3 Situation c</a:t>
            </a:r>
          </a:p>
        </p:txBody>
      </p:sp>
      <p:sp>
        <p:nvSpPr>
          <p:cNvPr id="3" name="Content Placeholder 2">
            <a:extLst>
              <a:ext uri="{FF2B5EF4-FFF2-40B4-BE49-F238E27FC236}">
                <a16:creationId xmlns:a16="http://schemas.microsoft.com/office/drawing/2014/main" id="{B40893E7-CDD0-41D1-AB7B-3C4070D87675}"/>
              </a:ext>
            </a:extLst>
          </p:cNvPr>
          <p:cNvSpPr>
            <a:spLocks noGrp="1"/>
          </p:cNvSpPr>
          <p:nvPr>
            <p:ph idx="1"/>
          </p:nvPr>
        </p:nvSpPr>
        <p:spPr/>
        <p:txBody>
          <a:bodyPr/>
          <a:lstStyle/>
          <a:p>
            <a:pPr marL="0" indent="0">
              <a:buNone/>
            </a:pPr>
            <a:r>
              <a:rPr lang="en-US" dirty="0"/>
              <a:t>A1 comes to center to take a faceoff with: </a:t>
            </a:r>
          </a:p>
          <a:p>
            <a:r>
              <a:rPr lang="en-US" dirty="0"/>
              <a:t>(a) no contrasting </a:t>
            </a:r>
            <a:r>
              <a:rPr lang="en-US" i="1" u="sng" dirty="0"/>
              <a:t>color</a:t>
            </a:r>
            <a:r>
              <a:rPr lang="en-US" dirty="0"/>
              <a:t> on the shaft, or </a:t>
            </a:r>
          </a:p>
          <a:p>
            <a:r>
              <a:rPr lang="en-US" dirty="0"/>
              <a:t>(b) has tape on the plastic throat of the shaft. </a:t>
            </a:r>
          </a:p>
          <a:p>
            <a:pPr marL="0" indent="0">
              <a:buNone/>
            </a:pPr>
            <a:endParaRPr lang="en-US" dirty="0"/>
          </a:p>
          <a:p>
            <a:pPr marL="0" indent="0">
              <a:buNone/>
            </a:pPr>
            <a:r>
              <a:rPr lang="en-US" dirty="0"/>
              <a:t>RULING: In both cases, technical foul on Team A for delay of game. Award the ball to Team B in offensive end. </a:t>
            </a:r>
          </a:p>
          <a:p>
            <a:pPr marL="0" indent="0">
              <a:buNone/>
            </a:pPr>
            <a:endParaRPr lang="en-US" dirty="0"/>
          </a:p>
          <a:p>
            <a:pPr marL="0" indent="0">
              <a:buNone/>
            </a:pPr>
            <a:r>
              <a:rPr lang="en-US" dirty="0"/>
              <a:t>NOTE: A1 does not serve penalty time and his </a:t>
            </a:r>
            <a:r>
              <a:rPr lang="en-US" dirty="0" err="1"/>
              <a:t>crosse</a:t>
            </a:r>
            <a:r>
              <a:rPr lang="en-US" dirty="0"/>
              <a:t> is legal for play other than faceoffs.</a:t>
            </a:r>
          </a:p>
          <a:p>
            <a:endParaRPr lang="en-US" dirty="0"/>
          </a:p>
        </p:txBody>
      </p:sp>
    </p:spTree>
    <p:extLst>
      <p:ext uri="{BB962C8B-B14F-4D97-AF65-F5344CB8AC3E}">
        <p14:creationId xmlns:p14="http://schemas.microsoft.com/office/powerpoint/2010/main" val="3200084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64128-F7D9-4165-B980-DD8B72CC7595}"/>
              </a:ext>
            </a:extLst>
          </p:cNvPr>
          <p:cNvSpPr>
            <a:spLocks noGrp="1"/>
          </p:cNvSpPr>
          <p:nvPr>
            <p:ph type="title"/>
          </p:nvPr>
        </p:nvSpPr>
        <p:spPr/>
        <p:txBody>
          <a:bodyPr/>
          <a:lstStyle/>
          <a:p>
            <a:r>
              <a:rPr lang="en-US" dirty="0"/>
              <a:t>4.14.3 New				Page 46</a:t>
            </a:r>
          </a:p>
        </p:txBody>
      </p:sp>
      <p:sp>
        <p:nvSpPr>
          <p:cNvPr id="3" name="Content Placeholder 2">
            <a:extLst>
              <a:ext uri="{FF2B5EF4-FFF2-40B4-BE49-F238E27FC236}">
                <a16:creationId xmlns:a16="http://schemas.microsoft.com/office/drawing/2014/main" id="{A33D7141-F2AF-49B1-97AF-E66B9755946E}"/>
              </a:ext>
            </a:extLst>
          </p:cNvPr>
          <p:cNvSpPr>
            <a:spLocks noGrp="1"/>
          </p:cNvSpPr>
          <p:nvPr>
            <p:ph idx="1"/>
          </p:nvPr>
        </p:nvSpPr>
        <p:spPr/>
        <p:txBody>
          <a:bodyPr/>
          <a:lstStyle/>
          <a:p>
            <a:pPr marL="0" indent="0">
              <a:buNone/>
            </a:pPr>
            <a:r>
              <a:rPr lang="en-US" dirty="0"/>
              <a:t>Over-and-back has not occurred if after a face-off, before either team gains possession, the ball is propelled into defensive are then back over the center-line.</a:t>
            </a:r>
          </a:p>
          <a:p>
            <a:pPr marL="0" indent="0">
              <a:buNone/>
            </a:pPr>
            <a:endParaRPr lang="en-US" dirty="0"/>
          </a:p>
          <a:p>
            <a:pPr marL="0" indent="0">
              <a:buNone/>
            </a:pPr>
            <a:r>
              <a:rPr lang="en-US" dirty="0"/>
              <a:t>NOTE: Over-and-back may only occur after team possession in its own goal area. </a:t>
            </a:r>
          </a:p>
          <a:p>
            <a:pPr marL="0" indent="0">
              <a:buNone/>
            </a:pPr>
            <a:endParaRPr lang="en-US" dirty="0"/>
          </a:p>
        </p:txBody>
      </p:sp>
    </p:spTree>
    <p:extLst>
      <p:ext uri="{BB962C8B-B14F-4D97-AF65-F5344CB8AC3E}">
        <p14:creationId xmlns:p14="http://schemas.microsoft.com/office/powerpoint/2010/main" val="11227092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24EF8-EFB1-4F8F-A7CF-0DFE26605A50}"/>
              </a:ext>
            </a:extLst>
          </p:cNvPr>
          <p:cNvSpPr>
            <a:spLocks noGrp="1"/>
          </p:cNvSpPr>
          <p:nvPr>
            <p:ph type="title"/>
          </p:nvPr>
        </p:nvSpPr>
        <p:spPr/>
        <p:txBody>
          <a:bodyPr/>
          <a:lstStyle/>
          <a:p>
            <a:r>
              <a:rPr lang="en-US" dirty="0"/>
              <a:t>4.18.1 Situation E		 Page 47</a:t>
            </a:r>
          </a:p>
        </p:txBody>
      </p:sp>
      <p:sp>
        <p:nvSpPr>
          <p:cNvPr id="3" name="Content Placeholder 2">
            <a:extLst>
              <a:ext uri="{FF2B5EF4-FFF2-40B4-BE49-F238E27FC236}">
                <a16:creationId xmlns:a16="http://schemas.microsoft.com/office/drawing/2014/main" id="{37A88B07-8B2E-41C3-B26D-35AFC4A40442}"/>
              </a:ext>
            </a:extLst>
          </p:cNvPr>
          <p:cNvSpPr>
            <a:spLocks noGrp="1"/>
          </p:cNvSpPr>
          <p:nvPr>
            <p:ph idx="1"/>
          </p:nvPr>
        </p:nvSpPr>
        <p:spPr/>
        <p:txBody>
          <a:bodyPr/>
          <a:lstStyle/>
          <a:p>
            <a:pPr marL="0" indent="0">
              <a:buNone/>
            </a:pPr>
            <a:r>
              <a:rPr lang="en-US" dirty="0"/>
              <a:t>Team B has 2 or more players in crease attempting to block a shot. B1, B2 &amp; B3 are all in crease. </a:t>
            </a:r>
          </a:p>
          <a:p>
            <a:pPr marL="0" indent="0">
              <a:buNone/>
            </a:pPr>
            <a:endParaRPr lang="en-US" dirty="0"/>
          </a:p>
          <a:p>
            <a:pPr marL="0" indent="0">
              <a:buNone/>
            </a:pPr>
            <a:r>
              <a:rPr lang="en-US" dirty="0"/>
              <a:t>Team B players will serve. </a:t>
            </a:r>
          </a:p>
          <a:p>
            <a:r>
              <a:rPr lang="en-US" dirty="0"/>
              <a:t>B1 :30 Conduct Foul </a:t>
            </a:r>
          </a:p>
          <a:p>
            <a:r>
              <a:rPr lang="en-US" dirty="0"/>
              <a:t>B2, B3 1:00 Releasable Personal Foul </a:t>
            </a:r>
          </a:p>
          <a:p>
            <a:endParaRPr lang="en-US" dirty="0"/>
          </a:p>
          <a:p>
            <a:pPr marL="0" indent="0">
              <a:buNone/>
            </a:pPr>
            <a:r>
              <a:rPr lang="en-US" dirty="0"/>
              <a:t>NOTE: If Team B was penalized for same infraction prior to this, B1, B2 &amp; B3 would all serve 1:00 releasable personal fouls. </a:t>
            </a:r>
          </a:p>
          <a:p>
            <a:pPr marL="0" indent="0">
              <a:buNone/>
            </a:pPr>
            <a:endParaRPr lang="en-US" dirty="0"/>
          </a:p>
        </p:txBody>
      </p:sp>
    </p:spTree>
    <p:extLst>
      <p:ext uri="{BB962C8B-B14F-4D97-AF65-F5344CB8AC3E}">
        <p14:creationId xmlns:p14="http://schemas.microsoft.com/office/powerpoint/2010/main" val="2262654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4B232-5DB7-499C-B1F8-F70766F9ED25}"/>
              </a:ext>
            </a:extLst>
          </p:cNvPr>
          <p:cNvSpPr>
            <a:spLocks noGrp="1"/>
          </p:cNvSpPr>
          <p:nvPr>
            <p:ph type="title"/>
          </p:nvPr>
        </p:nvSpPr>
        <p:spPr/>
        <p:txBody>
          <a:bodyPr/>
          <a:lstStyle/>
          <a:p>
            <a:r>
              <a:rPr lang="en-US" dirty="0"/>
              <a:t>4.18.2 situation g</a:t>
            </a:r>
          </a:p>
        </p:txBody>
      </p:sp>
      <p:sp>
        <p:nvSpPr>
          <p:cNvPr id="3" name="Content Placeholder 2">
            <a:extLst>
              <a:ext uri="{FF2B5EF4-FFF2-40B4-BE49-F238E27FC236}">
                <a16:creationId xmlns:a16="http://schemas.microsoft.com/office/drawing/2014/main" id="{6D20F8C5-9FF2-4EEE-AA82-1E079F7EE7FF}"/>
              </a:ext>
            </a:extLst>
          </p:cNvPr>
          <p:cNvSpPr>
            <a:spLocks noGrp="1"/>
          </p:cNvSpPr>
          <p:nvPr>
            <p:ph idx="1"/>
          </p:nvPr>
        </p:nvSpPr>
        <p:spPr/>
        <p:txBody>
          <a:bodyPr/>
          <a:lstStyle/>
          <a:p>
            <a:pPr marL="0" indent="0">
              <a:buNone/>
            </a:pPr>
            <a:r>
              <a:rPr lang="en-US" dirty="0"/>
              <a:t>B1 (not the goalkeeper) </a:t>
            </a:r>
            <a:r>
              <a:rPr lang="en-US" u="sng" dirty="0"/>
              <a:t>picks up a loose ball or catches a pass </a:t>
            </a:r>
            <a:r>
              <a:rPr lang="en-US" dirty="0"/>
              <a:t>while in the crease.  </a:t>
            </a:r>
          </a:p>
          <a:p>
            <a:pPr marL="0" indent="0">
              <a:buNone/>
            </a:pPr>
            <a:endParaRPr lang="en-US" dirty="0"/>
          </a:p>
          <a:p>
            <a:r>
              <a:rPr lang="en-US" dirty="0"/>
              <a:t>B1 still in crease as A1 checks his </a:t>
            </a:r>
            <a:r>
              <a:rPr lang="en-US" dirty="0" err="1"/>
              <a:t>crosse</a:t>
            </a:r>
            <a:r>
              <a:rPr lang="en-US" dirty="0"/>
              <a:t> causing the ball to enters goal.  </a:t>
            </a:r>
          </a:p>
          <a:p>
            <a:endParaRPr lang="en-US" dirty="0"/>
          </a:p>
          <a:p>
            <a:pPr marL="0" indent="0">
              <a:buNone/>
            </a:pPr>
            <a:r>
              <a:rPr lang="en-US" dirty="0"/>
              <a:t>RULING: </a:t>
            </a:r>
            <a:r>
              <a:rPr lang="en-US" i="1" dirty="0"/>
              <a:t>Legal goal</a:t>
            </a:r>
            <a:r>
              <a:rPr lang="en-US" dirty="0"/>
              <a:t>.  Interference may be called only when the designated goalkeeper is involved.</a:t>
            </a:r>
          </a:p>
          <a:p>
            <a:endParaRPr lang="en-US" dirty="0"/>
          </a:p>
        </p:txBody>
      </p:sp>
    </p:spTree>
    <p:extLst>
      <p:ext uri="{BB962C8B-B14F-4D97-AF65-F5344CB8AC3E}">
        <p14:creationId xmlns:p14="http://schemas.microsoft.com/office/powerpoint/2010/main" val="1725165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F1F05-4F2D-4758-AD6E-DE9D1776EF30}"/>
              </a:ext>
            </a:extLst>
          </p:cNvPr>
          <p:cNvSpPr>
            <a:spLocks noGrp="1"/>
          </p:cNvSpPr>
          <p:nvPr>
            <p:ph type="title"/>
          </p:nvPr>
        </p:nvSpPr>
        <p:spPr/>
        <p:txBody>
          <a:bodyPr/>
          <a:lstStyle/>
          <a:p>
            <a:r>
              <a:rPr lang="en-US" dirty="0"/>
              <a:t>4.18.4 New				Page 49</a:t>
            </a:r>
          </a:p>
        </p:txBody>
      </p:sp>
      <p:sp>
        <p:nvSpPr>
          <p:cNvPr id="3" name="Content Placeholder 2">
            <a:extLst>
              <a:ext uri="{FF2B5EF4-FFF2-40B4-BE49-F238E27FC236}">
                <a16:creationId xmlns:a16="http://schemas.microsoft.com/office/drawing/2014/main" id="{4035E8A0-5D52-42B3-8B43-3E4A5766128A}"/>
              </a:ext>
            </a:extLst>
          </p:cNvPr>
          <p:cNvSpPr>
            <a:spLocks noGrp="1"/>
          </p:cNvSpPr>
          <p:nvPr>
            <p:ph idx="1"/>
          </p:nvPr>
        </p:nvSpPr>
        <p:spPr/>
        <p:txBody>
          <a:bodyPr/>
          <a:lstStyle/>
          <a:p>
            <a:pPr marL="0" indent="0">
              <a:buNone/>
            </a:pPr>
            <a:r>
              <a:rPr lang="en-US" dirty="0"/>
              <a:t>A1 shoots while B1 Goalkeeper is away from the crease area.  While the </a:t>
            </a:r>
            <a:r>
              <a:rPr lang="en-US" u="sng" dirty="0"/>
              <a:t>shot is in flight</a:t>
            </a:r>
            <a:r>
              <a:rPr lang="en-US" dirty="0"/>
              <a:t>, B2 steps in the crease to block the shot.  </a:t>
            </a:r>
          </a:p>
          <a:p>
            <a:pPr marL="0" indent="0">
              <a:buNone/>
            </a:pPr>
            <a:endParaRPr lang="en-US" dirty="0"/>
          </a:p>
          <a:p>
            <a:pPr marL="0" indent="0">
              <a:buNone/>
            </a:pPr>
            <a:r>
              <a:rPr lang="en-US" b="1" dirty="0"/>
              <a:t>RULING</a:t>
            </a:r>
            <a:r>
              <a:rPr lang="en-US" dirty="0"/>
              <a:t>:  Play-on until the shot comes to its normal conclusion. </a:t>
            </a:r>
          </a:p>
          <a:p>
            <a:pPr marL="0" indent="0">
              <a:buNone/>
            </a:pPr>
            <a:endParaRPr lang="en-US" dirty="0"/>
          </a:p>
          <a:p>
            <a:pPr marL="0" indent="0">
              <a:buNone/>
            </a:pPr>
            <a:r>
              <a:rPr lang="en-US" dirty="0"/>
              <a:t>NOTE: B2’s first violation no time serve. Any subsequent violation on B2 will result in 1:00 releasable foul.</a:t>
            </a:r>
          </a:p>
          <a:p>
            <a:pPr marL="0" indent="0">
              <a:buNone/>
            </a:pPr>
            <a:endParaRPr lang="en-US" dirty="0"/>
          </a:p>
        </p:txBody>
      </p:sp>
    </p:spTree>
    <p:extLst>
      <p:ext uri="{BB962C8B-B14F-4D97-AF65-F5344CB8AC3E}">
        <p14:creationId xmlns:p14="http://schemas.microsoft.com/office/powerpoint/2010/main" val="1337612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B1C6B-32F6-44AA-A6E2-6BA088E9BBAE}"/>
              </a:ext>
            </a:extLst>
          </p:cNvPr>
          <p:cNvSpPr>
            <a:spLocks noGrp="1"/>
          </p:cNvSpPr>
          <p:nvPr>
            <p:ph type="title"/>
          </p:nvPr>
        </p:nvSpPr>
        <p:spPr/>
        <p:txBody>
          <a:bodyPr/>
          <a:lstStyle/>
          <a:p>
            <a:r>
              <a:rPr lang="en-US" dirty="0"/>
              <a:t>4.26 Situation 			Page 56</a:t>
            </a:r>
          </a:p>
        </p:txBody>
      </p:sp>
      <p:sp>
        <p:nvSpPr>
          <p:cNvPr id="3" name="Content Placeholder 2">
            <a:extLst>
              <a:ext uri="{FF2B5EF4-FFF2-40B4-BE49-F238E27FC236}">
                <a16:creationId xmlns:a16="http://schemas.microsoft.com/office/drawing/2014/main" id="{A33EDB2C-BBCD-4ACC-A8DD-AEBC2B09C62A}"/>
              </a:ext>
            </a:extLst>
          </p:cNvPr>
          <p:cNvSpPr>
            <a:spLocks noGrp="1"/>
          </p:cNvSpPr>
          <p:nvPr>
            <p:ph idx="1"/>
          </p:nvPr>
        </p:nvSpPr>
        <p:spPr/>
        <p:txBody>
          <a:bodyPr/>
          <a:lstStyle/>
          <a:p>
            <a:pPr marL="0" indent="0">
              <a:buNone/>
            </a:pPr>
            <a:r>
              <a:rPr lang="en-US" dirty="0"/>
              <a:t>(a) The ball goes out-of-bounds on the end line. </a:t>
            </a:r>
          </a:p>
          <a:p>
            <a:pPr marL="0" indent="0">
              <a:buNone/>
            </a:pPr>
            <a:r>
              <a:rPr lang="en-US" dirty="0"/>
              <a:t>(b) The ball goes out of-bounds on the end line following a </a:t>
            </a:r>
            <a:r>
              <a:rPr lang="en-US" b="1" u="sng" dirty="0"/>
              <a:t>flag down slow</a:t>
            </a:r>
            <a:r>
              <a:rPr lang="en-US" b="1" dirty="0"/>
              <a:t> </a:t>
            </a:r>
            <a:r>
              <a:rPr lang="en-US" b="1" u="sng" dirty="0"/>
              <a:t>whistle</a:t>
            </a:r>
            <a:r>
              <a:rPr lang="en-US" dirty="0"/>
              <a:t>. Either team calls a timeout. </a:t>
            </a:r>
          </a:p>
          <a:p>
            <a:endParaRPr lang="en-US" dirty="0"/>
          </a:p>
          <a:p>
            <a:pPr marL="0" indent="0">
              <a:buNone/>
            </a:pPr>
            <a:r>
              <a:rPr lang="en-US" dirty="0"/>
              <a:t>RULING: In (a), the ball should be re-started at the spot where the ball crossed the end line. In (b), the ball should be re-started </a:t>
            </a:r>
            <a:r>
              <a:rPr lang="en-US" b="1" u="sng" dirty="0"/>
              <a:t>outside the goal area.</a:t>
            </a:r>
            <a:endParaRPr lang="en-US" dirty="0"/>
          </a:p>
        </p:txBody>
      </p:sp>
    </p:spTree>
    <p:extLst>
      <p:ext uri="{BB962C8B-B14F-4D97-AF65-F5344CB8AC3E}">
        <p14:creationId xmlns:p14="http://schemas.microsoft.com/office/powerpoint/2010/main" val="1765264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2BB7B-8A92-49B9-9762-CA4CF0AF744E}"/>
              </a:ext>
            </a:extLst>
          </p:cNvPr>
          <p:cNvSpPr>
            <a:spLocks noGrp="1"/>
          </p:cNvSpPr>
          <p:nvPr>
            <p:ph type="title"/>
          </p:nvPr>
        </p:nvSpPr>
        <p:spPr/>
        <p:txBody>
          <a:bodyPr/>
          <a:lstStyle/>
          <a:p>
            <a:r>
              <a:rPr lang="en-US" dirty="0"/>
              <a:t>6.2.1 Situation j NEW         Page 67 </a:t>
            </a:r>
          </a:p>
        </p:txBody>
      </p:sp>
      <p:sp>
        <p:nvSpPr>
          <p:cNvPr id="3" name="Content Placeholder 2">
            <a:extLst>
              <a:ext uri="{FF2B5EF4-FFF2-40B4-BE49-F238E27FC236}">
                <a16:creationId xmlns:a16="http://schemas.microsoft.com/office/drawing/2014/main" id="{8C3B963F-F973-49F2-AC66-85E27A0D91EE}"/>
              </a:ext>
            </a:extLst>
          </p:cNvPr>
          <p:cNvSpPr>
            <a:spLocks noGrp="1"/>
          </p:cNvSpPr>
          <p:nvPr>
            <p:ph idx="1"/>
          </p:nvPr>
        </p:nvSpPr>
        <p:spPr/>
        <p:txBody>
          <a:bodyPr/>
          <a:lstStyle/>
          <a:p>
            <a:pPr marL="0" indent="0">
              <a:buNone/>
            </a:pPr>
            <a:r>
              <a:rPr lang="en-US" dirty="0"/>
              <a:t>Goalkeeper A1, who is in his crease with possession, throws an outlet pass while attack player B1 stands in front of the crease in a covering position. A1 releases the ball. His natural follow-through causes contact with B1’s </a:t>
            </a:r>
            <a:r>
              <a:rPr lang="en-US" dirty="0" err="1"/>
              <a:t>crosse</a:t>
            </a:r>
            <a:r>
              <a:rPr lang="en-US" dirty="0"/>
              <a:t>. </a:t>
            </a:r>
          </a:p>
          <a:p>
            <a:pPr marL="0" indent="0">
              <a:buNone/>
            </a:pPr>
            <a:endParaRPr lang="en-US" dirty="0"/>
          </a:p>
          <a:p>
            <a:pPr marL="0" indent="0">
              <a:buNone/>
            </a:pPr>
            <a:r>
              <a:rPr lang="en-US" b="1" dirty="0"/>
              <a:t>RULING: </a:t>
            </a:r>
            <a:r>
              <a:rPr lang="en-US" dirty="0"/>
              <a:t>Goalkeeper interference by B1. Play-on, and award the ball to Team A at center if the pass is not completed.</a:t>
            </a:r>
          </a:p>
        </p:txBody>
      </p:sp>
    </p:spTree>
    <p:extLst>
      <p:ext uri="{BB962C8B-B14F-4D97-AF65-F5344CB8AC3E}">
        <p14:creationId xmlns:p14="http://schemas.microsoft.com/office/powerpoint/2010/main" val="572354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D84A6-2C50-47F2-84DE-68597B40864D}"/>
              </a:ext>
            </a:extLst>
          </p:cNvPr>
          <p:cNvSpPr>
            <a:spLocks noGrp="1"/>
          </p:cNvSpPr>
          <p:nvPr>
            <p:ph type="title"/>
          </p:nvPr>
        </p:nvSpPr>
        <p:spPr/>
        <p:txBody>
          <a:bodyPr/>
          <a:lstStyle/>
          <a:p>
            <a:r>
              <a:rPr lang="en-US" dirty="0"/>
              <a:t>6.5.2 situation o		Page 73</a:t>
            </a:r>
          </a:p>
        </p:txBody>
      </p:sp>
      <p:sp>
        <p:nvSpPr>
          <p:cNvPr id="3" name="Content Placeholder 2">
            <a:extLst>
              <a:ext uri="{FF2B5EF4-FFF2-40B4-BE49-F238E27FC236}">
                <a16:creationId xmlns:a16="http://schemas.microsoft.com/office/drawing/2014/main" id="{9577DB4E-5F0D-4488-8A98-565502CD0556}"/>
              </a:ext>
            </a:extLst>
          </p:cNvPr>
          <p:cNvSpPr>
            <a:spLocks noGrp="1"/>
          </p:cNvSpPr>
          <p:nvPr>
            <p:ph idx="1"/>
          </p:nvPr>
        </p:nvSpPr>
        <p:spPr/>
        <p:txBody>
          <a:bodyPr/>
          <a:lstStyle/>
          <a:p>
            <a:pPr marL="0" indent="0">
              <a:buNone/>
            </a:pPr>
            <a:r>
              <a:rPr lang="en-US" dirty="0"/>
              <a:t>During the faceoff, but before possession is gained, A1 pushes B1 who is attempting to secure the ground ball, in B’s defensive side of the field.  </a:t>
            </a:r>
          </a:p>
          <a:p>
            <a:pPr marL="0" indent="0">
              <a:buNone/>
            </a:pPr>
            <a:endParaRPr lang="en-US" dirty="0"/>
          </a:p>
          <a:p>
            <a:pPr marL="0" indent="0">
              <a:buNone/>
            </a:pPr>
            <a:r>
              <a:rPr lang="en-US" dirty="0"/>
              <a:t>Official awards the ball to B at the spot of the infraction.  </a:t>
            </a:r>
          </a:p>
          <a:p>
            <a:pPr marL="0" indent="0">
              <a:buNone/>
            </a:pPr>
            <a:endParaRPr lang="en-US" dirty="0"/>
          </a:p>
          <a:p>
            <a:pPr marL="0" indent="0">
              <a:buNone/>
            </a:pPr>
            <a:r>
              <a:rPr lang="en-US" dirty="0"/>
              <a:t>RULING: Correct. The ball is moved to the offended team’s offensive side of the field </a:t>
            </a:r>
            <a:r>
              <a:rPr lang="en-US" u="sng" dirty="0"/>
              <a:t>only</a:t>
            </a:r>
            <a:r>
              <a:rPr lang="en-US" dirty="0"/>
              <a:t> on a pre-whistle violation.</a:t>
            </a:r>
          </a:p>
        </p:txBody>
      </p:sp>
    </p:spTree>
    <p:extLst>
      <p:ext uri="{BB962C8B-B14F-4D97-AF65-F5344CB8AC3E}">
        <p14:creationId xmlns:p14="http://schemas.microsoft.com/office/powerpoint/2010/main" val="3665785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35665-6142-4944-A36F-3B89B6B8E3EF}"/>
              </a:ext>
            </a:extLst>
          </p:cNvPr>
          <p:cNvSpPr>
            <a:spLocks noGrp="1"/>
          </p:cNvSpPr>
          <p:nvPr>
            <p:ph type="title"/>
          </p:nvPr>
        </p:nvSpPr>
        <p:spPr/>
        <p:txBody>
          <a:bodyPr/>
          <a:lstStyle/>
          <a:p>
            <a:r>
              <a:rPr lang="en-US" dirty="0"/>
              <a:t>6.5.2 Situation q New	page 73</a:t>
            </a:r>
          </a:p>
        </p:txBody>
      </p:sp>
      <p:sp>
        <p:nvSpPr>
          <p:cNvPr id="3" name="Content Placeholder 2">
            <a:extLst>
              <a:ext uri="{FF2B5EF4-FFF2-40B4-BE49-F238E27FC236}">
                <a16:creationId xmlns:a16="http://schemas.microsoft.com/office/drawing/2014/main" id="{5061A0E3-E983-4656-8B15-68AD8423F433}"/>
              </a:ext>
            </a:extLst>
          </p:cNvPr>
          <p:cNvSpPr>
            <a:spLocks noGrp="1"/>
          </p:cNvSpPr>
          <p:nvPr>
            <p:ph idx="1"/>
          </p:nvPr>
        </p:nvSpPr>
        <p:spPr/>
        <p:txBody>
          <a:bodyPr/>
          <a:lstStyle/>
          <a:p>
            <a:pPr marL="0" indent="0">
              <a:buNone/>
            </a:pPr>
            <a:r>
              <a:rPr lang="en-US" dirty="0"/>
              <a:t>A1 shoots and scores. When the official goes to get the ball out of the goal, the goalkeeper shows him that his </a:t>
            </a:r>
            <a:r>
              <a:rPr lang="en-US" dirty="0" err="1"/>
              <a:t>crosse</a:t>
            </a:r>
            <a:r>
              <a:rPr lang="en-US" dirty="0"/>
              <a:t> or any other piece of required equipment is broken. </a:t>
            </a:r>
          </a:p>
          <a:p>
            <a:pPr marL="0" indent="0">
              <a:buNone/>
            </a:pPr>
            <a:r>
              <a:rPr lang="en-US" b="1" dirty="0"/>
              <a:t>RULING: </a:t>
            </a:r>
            <a:r>
              <a:rPr lang="en-US" dirty="0"/>
              <a:t>If the goalkeeper notices the broken equipment, he should verbally notify the officials immediately during the play so the officials can stop play to correct the problem. The goal stands since the problem was not noticed by the officials nor acknowledged by the goalkeeper before the shot was in flight.</a:t>
            </a:r>
          </a:p>
          <a:p>
            <a:endParaRPr lang="en-US" dirty="0"/>
          </a:p>
        </p:txBody>
      </p:sp>
    </p:spTree>
    <p:extLst>
      <p:ext uri="{BB962C8B-B14F-4D97-AF65-F5344CB8AC3E}">
        <p14:creationId xmlns:p14="http://schemas.microsoft.com/office/powerpoint/2010/main" val="4391075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28DD3-020A-49B8-930A-C7A75201502E}"/>
              </a:ext>
            </a:extLst>
          </p:cNvPr>
          <p:cNvSpPr>
            <a:spLocks noGrp="1"/>
          </p:cNvSpPr>
          <p:nvPr>
            <p:ph type="title"/>
          </p:nvPr>
        </p:nvSpPr>
        <p:spPr/>
        <p:txBody>
          <a:bodyPr/>
          <a:lstStyle/>
          <a:p>
            <a:r>
              <a:rPr lang="en-US" dirty="0"/>
              <a:t>6.5.2 Situation r new	page 73</a:t>
            </a:r>
          </a:p>
        </p:txBody>
      </p:sp>
      <p:sp>
        <p:nvSpPr>
          <p:cNvPr id="3" name="Content Placeholder 2">
            <a:extLst>
              <a:ext uri="{FF2B5EF4-FFF2-40B4-BE49-F238E27FC236}">
                <a16:creationId xmlns:a16="http://schemas.microsoft.com/office/drawing/2014/main" id="{C78CF3F0-3398-4167-9699-4C0E8E968C9B}"/>
              </a:ext>
            </a:extLst>
          </p:cNvPr>
          <p:cNvSpPr>
            <a:spLocks noGrp="1"/>
          </p:cNvSpPr>
          <p:nvPr>
            <p:ph idx="1"/>
          </p:nvPr>
        </p:nvSpPr>
        <p:spPr/>
        <p:txBody>
          <a:bodyPr/>
          <a:lstStyle/>
          <a:p>
            <a:pPr marL="0" indent="0">
              <a:buNone/>
            </a:pPr>
            <a:r>
              <a:rPr lang="en-US" dirty="0"/>
              <a:t>Goalkeeper B1, seeking to stop play in an unsettled situation:</a:t>
            </a:r>
          </a:p>
          <a:p>
            <a:pPr marL="514350" indent="-514350">
              <a:buAutoNum type="arabicParenBoth"/>
            </a:pPr>
            <a:r>
              <a:rPr lang="en-US" dirty="0"/>
              <a:t>Intentionally breaks required equipment or drops a glove; or </a:t>
            </a:r>
          </a:p>
          <a:p>
            <a:pPr marL="514350" indent="-514350">
              <a:buAutoNum type="arabicParenBoth"/>
            </a:pPr>
            <a:r>
              <a:rPr lang="en-US" dirty="0"/>
              <a:t>Yells to the officials that his equipment is broken when he broke it intentionally in order to stop play.</a:t>
            </a:r>
          </a:p>
          <a:p>
            <a:pPr marL="0" indent="0">
              <a:buNone/>
            </a:pPr>
            <a:endParaRPr lang="en-US" b="1" dirty="0"/>
          </a:p>
          <a:p>
            <a:pPr marL="0" indent="0">
              <a:buNone/>
            </a:pPr>
            <a:r>
              <a:rPr lang="en-US" b="1" dirty="0"/>
              <a:t>RULING: </a:t>
            </a:r>
            <a:r>
              <a:rPr lang="en-US" dirty="0"/>
              <a:t>The officials stop play and assess a two-minute </a:t>
            </a:r>
            <a:r>
              <a:rPr lang="en-US" dirty="0" err="1"/>
              <a:t>nonreleasable</a:t>
            </a:r>
            <a:r>
              <a:rPr lang="en-US" dirty="0"/>
              <a:t> unsportsmanlike conduct penalty on B1.</a:t>
            </a:r>
          </a:p>
        </p:txBody>
      </p:sp>
    </p:spTree>
    <p:extLst>
      <p:ext uri="{BB962C8B-B14F-4D97-AF65-F5344CB8AC3E}">
        <p14:creationId xmlns:p14="http://schemas.microsoft.com/office/powerpoint/2010/main" val="34663848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002CE-5BE7-4F91-ACCD-F7230DE52910}"/>
              </a:ext>
            </a:extLst>
          </p:cNvPr>
          <p:cNvSpPr>
            <a:spLocks noGrp="1"/>
          </p:cNvSpPr>
          <p:nvPr>
            <p:ph type="title"/>
          </p:nvPr>
        </p:nvSpPr>
        <p:spPr/>
        <p:txBody>
          <a:bodyPr/>
          <a:lstStyle/>
          <a:p>
            <a:r>
              <a:rPr lang="en-US" dirty="0"/>
              <a:t>6.10.2 situation f		page 76</a:t>
            </a:r>
          </a:p>
        </p:txBody>
      </p:sp>
      <p:sp>
        <p:nvSpPr>
          <p:cNvPr id="3" name="Content Placeholder 2">
            <a:extLst>
              <a:ext uri="{FF2B5EF4-FFF2-40B4-BE49-F238E27FC236}">
                <a16:creationId xmlns:a16="http://schemas.microsoft.com/office/drawing/2014/main" id="{AAA23124-CCCA-4818-8875-6C24A653E52F}"/>
              </a:ext>
            </a:extLst>
          </p:cNvPr>
          <p:cNvSpPr>
            <a:spLocks noGrp="1"/>
          </p:cNvSpPr>
          <p:nvPr>
            <p:ph idx="1"/>
          </p:nvPr>
        </p:nvSpPr>
        <p:spPr/>
        <p:txBody>
          <a:bodyPr/>
          <a:lstStyle/>
          <a:p>
            <a:pPr marL="0" indent="0">
              <a:buNone/>
            </a:pPr>
            <a:r>
              <a:rPr lang="en-US" dirty="0"/>
              <a:t>Team A has been warned to “keep it in.” After recovering a shot:</a:t>
            </a:r>
          </a:p>
          <a:p>
            <a:pPr marL="514350" indent="-514350">
              <a:buAutoNum type="alphaLcParenBoth"/>
            </a:pPr>
            <a:r>
              <a:rPr lang="en-US" b="1" u="sng" dirty="0"/>
              <a:t>that hit the goal, goalkeeper, or his equipment,</a:t>
            </a:r>
            <a:r>
              <a:rPr lang="en-US" dirty="0"/>
              <a:t> or </a:t>
            </a:r>
          </a:p>
          <a:p>
            <a:pPr marL="514350" indent="-514350">
              <a:buAutoNum type="alphaLcParenBoth"/>
            </a:pPr>
            <a:r>
              <a:rPr lang="en-US" dirty="0"/>
              <a:t>Team B deflects pass or causes ground ball to leave defensive area. Does Team A get new :10 count “get it in”? </a:t>
            </a:r>
          </a:p>
          <a:p>
            <a:pPr marL="0" indent="0">
              <a:buNone/>
            </a:pPr>
            <a:endParaRPr lang="en-US" dirty="0"/>
          </a:p>
          <a:p>
            <a:pPr marL="0" indent="0">
              <a:buNone/>
            </a:pPr>
            <a:r>
              <a:rPr lang="en-US" b="1" dirty="0"/>
              <a:t>RULING</a:t>
            </a:r>
            <a:r>
              <a:rPr lang="en-US" dirty="0"/>
              <a:t>: (a) Stall warning has ended </a:t>
            </a:r>
          </a:p>
          <a:p>
            <a:pPr marL="0" indent="0">
              <a:buNone/>
            </a:pPr>
            <a:r>
              <a:rPr lang="en-US" dirty="0"/>
              <a:t>	    (b) Yes, stall warning continued with full :10</a:t>
            </a:r>
          </a:p>
          <a:p>
            <a:endParaRPr lang="en-US" dirty="0"/>
          </a:p>
        </p:txBody>
      </p:sp>
    </p:spTree>
    <p:extLst>
      <p:ext uri="{BB962C8B-B14F-4D97-AF65-F5344CB8AC3E}">
        <p14:creationId xmlns:p14="http://schemas.microsoft.com/office/powerpoint/2010/main" val="37642665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2F750-F8E9-4ABE-8DDC-7D16C555B325}"/>
              </a:ext>
            </a:extLst>
          </p:cNvPr>
          <p:cNvSpPr>
            <a:spLocks noGrp="1"/>
          </p:cNvSpPr>
          <p:nvPr>
            <p:ph type="title"/>
          </p:nvPr>
        </p:nvSpPr>
        <p:spPr/>
        <p:txBody>
          <a:bodyPr/>
          <a:lstStyle/>
          <a:p>
            <a:r>
              <a:rPr lang="en-US" dirty="0"/>
              <a:t>6.10.3 situation c		Page 77</a:t>
            </a:r>
          </a:p>
        </p:txBody>
      </p:sp>
      <p:sp>
        <p:nvSpPr>
          <p:cNvPr id="3" name="Content Placeholder 2">
            <a:extLst>
              <a:ext uri="{FF2B5EF4-FFF2-40B4-BE49-F238E27FC236}">
                <a16:creationId xmlns:a16="http://schemas.microsoft.com/office/drawing/2014/main" id="{DC757D7E-E333-4A0D-9E38-01ED5AA8DEDA}"/>
              </a:ext>
            </a:extLst>
          </p:cNvPr>
          <p:cNvSpPr>
            <a:spLocks noGrp="1"/>
          </p:cNvSpPr>
          <p:nvPr>
            <p:ph idx="1"/>
          </p:nvPr>
        </p:nvSpPr>
        <p:spPr/>
        <p:txBody>
          <a:bodyPr/>
          <a:lstStyle/>
          <a:p>
            <a:pPr marL="0" indent="0">
              <a:buNone/>
            </a:pPr>
            <a:r>
              <a:rPr lang="en-US" sz="2400" dirty="0"/>
              <a:t>Team A is ahead </a:t>
            </a:r>
            <a:r>
              <a:rPr lang="en-US" sz="2400" b="1" u="sng" dirty="0"/>
              <a:t>by four goals or less in the 4</a:t>
            </a:r>
            <a:r>
              <a:rPr lang="en-US" sz="2400" b="1" u="sng" baseline="30000" dirty="0"/>
              <a:t>th</a:t>
            </a:r>
            <a:r>
              <a:rPr lang="en-US" sz="2400" b="1" u="sng" dirty="0"/>
              <a:t> quarter.</a:t>
            </a:r>
            <a:r>
              <a:rPr lang="en-US" sz="2400" dirty="0"/>
              <a:t> </a:t>
            </a:r>
          </a:p>
          <a:p>
            <a:pPr marL="0" indent="0">
              <a:buNone/>
            </a:pPr>
            <a:endParaRPr lang="en-US" sz="2400" dirty="0"/>
          </a:p>
          <a:p>
            <a:pPr marL="0" indent="0">
              <a:buNone/>
            </a:pPr>
            <a:r>
              <a:rPr lang="en-US" sz="2400" dirty="0"/>
              <a:t>Team A satisfied the initial :10 count with 2:07 remaining. </a:t>
            </a:r>
          </a:p>
          <a:p>
            <a:pPr marL="0" indent="0">
              <a:buNone/>
            </a:pPr>
            <a:r>
              <a:rPr lang="en-US" sz="2400" dirty="0"/>
              <a:t>Team A carries or passes ball outside the goal area with 2:02 remaining. </a:t>
            </a:r>
          </a:p>
          <a:p>
            <a:pPr marL="0" indent="0">
              <a:buNone/>
            </a:pPr>
            <a:r>
              <a:rPr lang="en-US" sz="2400" dirty="0"/>
              <a:t>At 2:00 mark, the official warns Team A to “get it in” and starts a visual :10 count. </a:t>
            </a:r>
          </a:p>
          <a:p>
            <a:pPr marL="0" indent="0">
              <a:buNone/>
            </a:pPr>
            <a:endParaRPr lang="en-US" sz="2400" dirty="0"/>
          </a:p>
          <a:p>
            <a:pPr marL="0" indent="0">
              <a:buNone/>
            </a:pPr>
            <a:r>
              <a:rPr lang="en-US" sz="2400" b="1" dirty="0"/>
              <a:t>RULING</a:t>
            </a:r>
            <a:r>
              <a:rPr lang="en-US" sz="2400" dirty="0"/>
              <a:t>: Correct procedure. Automatic stalling is in effect for Team A. Team A must “get it in” and “keep it in” the goal area.</a:t>
            </a:r>
          </a:p>
        </p:txBody>
      </p:sp>
    </p:spTree>
    <p:extLst>
      <p:ext uri="{BB962C8B-B14F-4D97-AF65-F5344CB8AC3E}">
        <p14:creationId xmlns:p14="http://schemas.microsoft.com/office/powerpoint/2010/main" val="2862976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E22AB-79CA-48AA-8994-6DFAD3342C93}"/>
              </a:ext>
            </a:extLst>
          </p:cNvPr>
          <p:cNvSpPr>
            <a:spLocks noGrp="1"/>
          </p:cNvSpPr>
          <p:nvPr>
            <p:ph type="title"/>
          </p:nvPr>
        </p:nvSpPr>
        <p:spPr/>
        <p:txBody>
          <a:bodyPr/>
          <a:lstStyle/>
          <a:p>
            <a:r>
              <a:rPr lang="en-US" dirty="0"/>
              <a:t>7.3 Situation d 			page 82</a:t>
            </a:r>
          </a:p>
        </p:txBody>
      </p:sp>
      <p:sp>
        <p:nvSpPr>
          <p:cNvPr id="3" name="Content Placeholder 2">
            <a:extLst>
              <a:ext uri="{FF2B5EF4-FFF2-40B4-BE49-F238E27FC236}">
                <a16:creationId xmlns:a16="http://schemas.microsoft.com/office/drawing/2014/main" id="{1F334031-8D08-478A-9D9C-98ABF589C8F3}"/>
              </a:ext>
            </a:extLst>
          </p:cNvPr>
          <p:cNvSpPr>
            <a:spLocks noGrp="1"/>
          </p:cNvSpPr>
          <p:nvPr>
            <p:ph idx="1"/>
          </p:nvPr>
        </p:nvSpPr>
        <p:spPr/>
        <p:txBody>
          <a:bodyPr/>
          <a:lstStyle/>
          <a:p>
            <a:pPr marL="0" indent="0">
              <a:buNone/>
            </a:pPr>
            <a:r>
              <a:rPr lang="en-US" dirty="0"/>
              <a:t>After a faceoff and before possession has been declared or the ball crosses the defensive-area line, B4, who was behind the defensive-area line at the beginning of the faceoff, comes across the defensive-area line to play the loose ball. </a:t>
            </a:r>
          </a:p>
          <a:p>
            <a:pPr marL="0" indent="0">
              <a:buNone/>
            </a:pPr>
            <a:endParaRPr lang="en-US" dirty="0"/>
          </a:p>
          <a:p>
            <a:pPr marL="0" indent="0">
              <a:buNone/>
            </a:pPr>
            <a:r>
              <a:rPr lang="en-US" b="1" dirty="0"/>
              <a:t>RULING</a:t>
            </a:r>
            <a:r>
              <a:rPr lang="en-US" dirty="0"/>
              <a:t>: Technical foul against B. Ball awarded to Team A at the spot where the ball was when play was suspended.</a:t>
            </a:r>
          </a:p>
        </p:txBody>
      </p:sp>
    </p:spTree>
    <p:extLst>
      <p:ext uri="{BB962C8B-B14F-4D97-AF65-F5344CB8AC3E}">
        <p14:creationId xmlns:p14="http://schemas.microsoft.com/office/powerpoint/2010/main" val="146477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F565C-C666-4342-A28C-B48863AC5F32}"/>
              </a:ext>
            </a:extLst>
          </p:cNvPr>
          <p:cNvSpPr>
            <a:spLocks noGrp="1"/>
          </p:cNvSpPr>
          <p:nvPr>
            <p:ph type="title"/>
          </p:nvPr>
        </p:nvSpPr>
        <p:spPr/>
        <p:txBody>
          <a:bodyPr/>
          <a:lstStyle/>
          <a:p>
            <a:r>
              <a:rPr lang="en-US" dirty="0"/>
              <a:t>7.11.2 Situation A		page 90</a:t>
            </a:r>
          </a:p>
        </p:txBody>
      </p:sp>
      <p:sp>
        <p:nvSpPr>
          <p:cNvPr id="3" name="Content Placeholder 2">
            <a:extLst>
              <a:ext uri="{FF2B5EF4-FFF2-40B4-BE49-F238E27FC236}">
                <a16:creationId xmlns:a16="http://schemas.microsoft.com/office/drawing/2014/main" id="{249CBDA5-248E-4A08-A12D-A45E85A3C2BD}"/>
              </a:ext>
            </a:extLst>
          </p:cNvPr>
          <p:cNvSpPr>
            <a:spLocks noGrp="1"/>
          </p:cNvSpPr>
          <p:nvPr>
            <p:ph idx="1"/>
          </p:nvPr>
        </p:nvSpPr>
        <p:spPr/>
        <p:txBody>
          <a:bodyPr/>
          <a:lstStyle/>
          <a:p>
            <a:pPr marL="0" indent="0">
              <a:buNone/>
            </a:pPr>
            <a:r>
              <a:rPr lang="en-US" dirty="0"/>
              <a:t>While ball is loose in the crease, A1 interferes with goalkeeper B1. </a:t>
            </a:r>
          </a:p>
          <a:p>
            <a:pPr marL="0" indent="0">
              <a:buNone/>
            </a:pPr>
            <a:endParaRPr lang="en-US" dirty="0"/>
          </a:p>
          <a:p>
            <a:pPr marL="0" indent="0">
              <a:buNone/>
            </a:pPr>
            <a:r>
              <a:rPr lang="en-US" b="1" dirty="0"/>
              <a:t>RULING</a:t>
            </a:r>
            <a:r>
              <a:rPr lang="en-US" dirty="0"/>
              <a:t>: Play-on situation. If B1 fails to gain possession of the ball, ball is ­awarded to Team B, </a:t>
            </a:r>
            <a:r>
              <a:rPr lang="en-US" b="1" u="sng" dirty="0"/>
              <a:t>in the crease.</a:t>
            </a:r>
            <a:endParaRPr lang="en-US" dirty="0"/>
          </a:p>
        </p:txBody>
      </p:sp>
    </p:spTree>
    <p:extLst>
      <p:ext uri="{BB962C8B-B14F-4D97-AF65-F5344CB8AC3E}">
        <p14:creationId xmlns:p14="http://schemas.microsoft.com/office/powerpoint/2010/main" val="3045144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228602" y="1863726"/>
            <a:ext cx="8653463" cy="2425700"/>
          </a:xfrm>
        </p:spPr>
        <p:txBody>
          <a:bodyPr/>
          <a:lstStyle/>
          <a:p>
            <a:br>
              <a:rPr lang="en-US" altLang="en-US" dirty="0"/>
            </a:br>
            <a:br>
              <a:rPr lang="en-US" altLang="en-US" dirty="0"/>
            </a:br>
            <a:br>
              <a:rPr lang="en-US" altLang="en-US" dirty="0"/>
            </a:br>
            <a:r>
              <a:rPr lang="en-US" altLang="en-US" dirty="0"/>
              <a:t>2018 NFHS Boys Lacrosse</a:t>
            </a:r>
            <a:br>
              <a:rPr lang="en-US" altLang="en-US" dirty="0"/>
            </a:br>
            <a:br>
              <a:rPr lang="en-US" altLang="en-US" dirty="0"/>
            </a:br>
            <a:endParaRPr lang="en-US" altLang="en-US" dirty="0"/>
          </a:p>
        </p:txBody>
      </p:sp>
      <p:sp>
        <p:nvSpPr>
          <p:cNvPr id="23555" name="Subtitle 2"/>
          <p:cNvSpPr>
            <a:spLocks noGrp="1"/>
          </p:cNvSpPr>
          <p:nvPr>
            <p:ph type="subTitle" idx="1"/>
          </p:nvPr>
        </p:nvSpPr>
        <p:spPr>
          <a:xfrm>
            <a:off x="2202286" y="5337220"/>
            <a:ext cx="6679779" cy="973429"/>
          </a:xfrm>
        </p:spPr>
        <p:txBody>
          <a:bodyPr/>
          <a:lstStyle/>
          <a:p>
            <a:pPr algn="ctr"/>
            <a:r>
              <a:rPr lang="en-US" altLang="en-US" sz="5400" dirty="0"/>
              <a:t>Corrections</a:t>
            </a:r>
          </a:p>
          <a:p>
            <a:endParaRPr lang="en-US" altLang="en-US" dirty="0"/>
          </a:p>
        </p:txBody>
      </p:sp>
    </p:spTree>
    <p:extLst>
      <p:ext uri="{BB962C8B-B14F-4D97-AF65-F5344CB8AC3E}">
        <p14:creationId xmlns:p14="http://schemas.microsoft.com/office/powerpoint/2010/main" val="39453787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F565C-C666-4342-A28C-B48863AC5F32}"/>
              </a:ext>
            </a:extLst>
          </p:cNvPr>
          <p:cNvSpPr>
            <a:spLocks noGrp="1"/>
          </p:cNvSpPr>
          <p:nvPr>
            <p:ph type="title"/>
          </p:nvPr>
        </p:nvSpPr>
        <p:spPr/>
        <p:txBody>
          <a:bodyPr/>
          <a:lstStyle/>
          <a:p>
            <a:r>
              <a:rPr lang="en-US" dirty="0"/>
              <a:t>1-6-1					page 14</a:t>
            </a:r>
          </a:p>
        </p:txBody>
      </p:sp>
      <p:sp>
        <p:nvSpPr>
          <p:cNvPr id="3" name="Content Placeholder 2">
            <a:extLst>
              <a:ext uri="{FF2B5EF4-FFF2-40B4-BE49-F238E27FC236}">
                <a16:creationId xmlns:a16="http://schemas.microsoft.com/office/drawing/2014/main" id="{249CBDA5-248E-4A08-A12D-A45E85A3C2BD}"/>
              </a:ext>
            </a:extLst>
          </p:cNvPr>
          <p:cNvSpPr>
            <a:spLocks noGrp="1"/>
          </p:cNvSpPr>
          <p:nvPr>
            <p:ph idx="1"/>
          </p:nvPr>
        </p:nvSpPr>
        <p:spPr/>
        <p:txBody>
          <a:bodyPr/>
          <a:lstStyle/>
          <a:p>
            <a:r>
              <a:rPr lang="en-US" dirty="0"/>
              <a:t>Crosse shall measure between </a:t>
            </a:r>
            <a:r>
              <a:rPr lang="en-US" b="1" dirty="0"/>
              <a:t>6</a:t>
            </a:r>
            <a:r>
              <a:rPr lang="en-US" dirty="0"/>
              <a:t> and 10 inches.</a:t>
            </a:r>
          </a:p>
          <a:p>
            <a:pPr lvl="1"/>
            <a:r>
              <a:rPr lang="en-US" dirty="0"/>
              <a:t>Not 6-1/2 inches as mentioned</a:t>
            </a:r>
          </a:p>
          <a:p>
            <a:pPr lvl="1"/>
            <a:endParaRPr lang="en-US" dirty="0"/>
          </a:p>
          <a:p>
            <a:pPr marL="457200" lvl="1" indent="0">
              <a:buNone/>
            </a:pPr>
            <a:r>
              <a:rPr lang="en-US" dirty="0"/>
              <a:t>Other sections effected:</a:t>
            </a:r>
          </a:p>
          <a:p>
            <a:pPr marL="457200" lvl="1" indent="0">
              <a:buNone/>
            </a:pPr>
            <a:r>
              <a:rPr lang="en-US" dirty="0"/>
              <a:t>	Situation 5.5B		 Page 60</a:t>
            </a:r>
          </a:p>
          <a:p>
            <a:pPr marL="457200" lvl="1" indent="0">
              <a:buNone/>
            </a:pPr>
            <a:r>
              <a:rPr lang="en-US" dirty="0"/>
              <a:t>	POE Crosse Change 	 Page 93</a:t>
            </a:r>
          </a:p>
        </p:txBody>
      </p:sp>
    </p:spTree>
    <p:extLst>
      <p:ext uri="{BB962C8B-B14F-4D97-AF65-F5344CB8AC3E}">
        <p14:creationId xmlns:p14="http://schemas.microsoft.com/office/powerpoint/2010/main" val="35970022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08393-8AD4-4855-8A6E-E900BA873AEA}"/>
              </a:ext>
            </a:extLst>
          </p:cNvPr>
          <p:cNvSpPr>
            <a:spLocks noGrp="1"/>
          </p:cNvSpPr>
          <p:nvPr>
            <p:ph type="title"/>
          </p:nvPr>
        </p:nvSpPr>
        <p:spPr/>
        <p:txBody>
          <a:bodyPr/>
          <a:lstStyle/>
          <a:p>
            <a:r>
              <a:rPr lang="en-US" dirty="0"/>
              <a:t>4-18-4 SITUATION 		Page 49</a:t>
            </a:r>
          </a:p>
        </p:txBody>
      </p:sp>
      <p:sp>
        <p:nvSpPr>
          <p:cNvPr id="3" name="Content Placeholder 2">
            <a:extLst>
              <a:ext uri="{FF2B5EF4-FFF2-40B4-BE49-F238E27FC236}">
                <a16:creationId xmlns:a16="http://schemas.microsoft.com/office/drawing/2014/main" id="{593A5F89-FE1C-4DAE-9DE2-C8B70AD354A7}"/>
              </a:ext>
            </a:extLst>
          </p:cNvPr>
          <p:cNvSpPr>
            <a:spLocks noGrp="1"/>
          </p:cNvSpPr>
          <p:nvPr>
            <p:ph idx="1"/>
          </p:nvPr>
        </p:nvSpPr>
        <p:spPr/>
        <p:txBody>
          <a:bodyPr/>
          <a:lstStyle/>
          <a:p>
            <a:r>
              <a:rPr lang="en-US" dirty="0"/>
              <a:t>Replace the reference to “B2” in the beginning of the 2nd and 3rd paragraphs with “the team’”, </a:t>
            </a:r>
          </a:p>
          <a:p>
            <a:endParaRPr lang="en-US" dirty="0"/>
          </a:p>
          <a:p>
            <a:pPr lvl="1"/>
            <a:r>
              <a:rPr lang="en-US" dirty="0"/>
              <a:t>Reflects the rule change.</a:t>
            </a:r>
          </a:p>
          <a:p>
            <a:endParaRPr lang="en-US" dirty="0"/>
          </a:p>
        </p:txBody>
      </p:sp>
    </p:spTree>
    <p:extLst>
      <p:ext uri="{BB962C8B-B14F-4D97-AF65-F5344CB8AC3E}">
        <p14:creationId xmlns:p14="http://schemas.microsoft.com/office/powerpoint/2010/main" val="9695093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228602" y="1863726"/>
            <a:ext cx="8653463" cy="2425700"/>
          </a:xfrm>
        </p:spPr>
        <p:txBody>
          <a:bodyPr/>
          <a:lstStyle/>
          <a:p>
            <a:br>
              <a:rPr lang="en-US" altLang="en-US" dirty="0"/>
            </a:br>
            <a:br>
              <a:rPr lang="en-US" altLang="en-US" dirty="0"/>
            </a:br>
            <a:br>
              <a:rPr lang="en-US" altLang="en-US" dirty="0"/>
            </a:br>
            <a:r>
              <a:rPr lang="en-US" altLang="en-US" dirty="0"/>
              <a:t>2018 NFHS Boys Lacrosse</a:t>
            </a:r>
            <a:br>
              <a:rPr lang="en-US" altLang="en-US" dirty="0"/>
            </a:br>
            <a:br>
              <a:rPr lang="en-US" altLang="en-US" dirty="0"/>
            </a:br>
            <a:endParaRPr lang="en-US" altLang="en-US" dirty="0"/>
          </a:p>
        </p:txBody>
      </p:sp>
      <p:sp>
        <p:nvSpPr>
          <p:cNvPr id="23555" name="Subtitle 2"/>
          <p:cNvSpPr>
            <a:spLocks noGrp="1"/>
          </p:cNvSpPr>
          <p:nvPr>
            <p:ph type="subTitle" idx="1"/>
          </p:nvPr>
        </p:nvSpPr>
        <p:spPr>
          <a:xfrm>
            <a:off x="2314978" y="4912217"/>
            <a:ext cx="6567087" cy="1811338"/>
          </a:xfrm>
        </p:spPr>
        <p:txBody>
          <a:bodyPr/>
          <a:lstStyle/>
          <a:p>
            <a:pPr algn="ctr"/>
            <a:r>
              <a:rPr lang="en-US" altLang="en-US" sz="5400" dirty="0"/>
              <a:t>NFHS Services and Initiatives</a:t>
            </a:r>
          </a:p>
        </p:txBody>
      </p:sp>
    </p:spTree>
    <p:extLst>
      <p:ext uri="{BB962C8B-B14F-4D97-AF65-F5344CB8AC3E}">
        <p14:creationId xmlns:p14="http://schemas.microsoft.com/office/powerpoint/2010/main" val="7625893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157494" y="2903851"/>
            <a:ext cx="8819081" cy="1436104"/>
          </a:xfrm>
          <a:prstGeom prst="rect">
            <a:avLst/>
          </a:prstGeom>
          <a:solidFill>
            <a:srgbClr val="FFFFFF">
              <a:alpha val="29000"/>
            </a:srgbClr>
          </a:solidFill>
          <a:ln w="19050" algn="in">
            <a:solidFill>
              <a:srgbClr val="FFFFFF"/>
            </a:solidFill>
            <a:miter lim="800000"/>
            <a:headEnd/>
            <a:tailEnd/>
          </a:ln>
          <a:effectLst/>
          <a:extLst/>
        </p:spPr>
        <p:txBody>
          <a:bodyPr vert="horz" wrap="square" lIns="36576" tIns="36576" rIns="36576" bIns="36576" numCol="1" anchor="t" anchorCtr="0" compatLnSpc="1">
            <a:prstTxWarp prst="textNoShape">
              <a:avLst/>
            </a:prstTxWarp>
          </a:bodyPr>
          <a:lstStyle/>
          <a:p>
            <a:pPr lvl="0" algn="ctr"/>
            <a:r>
              <a:rPr lang="en-US" altLang="en-US" sz="3200" b="1" dirty="0">
                <a:solidFill>
                  <a:srgbClr val="003798"/>
                </a:solidFill>
                <a:latin typeface="Frutiger LT 87 ExtraBlackCn" panose="020B0906030504030204" pitchFamily="34" charset="0"/>
                <a:cs typeface="Arial" pitchFamily="34" charset="0"/>
              </a:rPr>
              <a:t>Accredited Interscholastic Coach</a:t>
            </a:r>
          </a:p>
          <a:p>
            <a:pPr lvl="0" algn="ctr"/>
            <a:r>
              <a:rPr lang="en-US" altLang="en-US" sz="3200" b="1" dirty="0">
                <a:solidFill>
                  <a:srgbClr val="003798"/>
                </a:solidFill>
                <a:latin typeface="Frutiger LT 87 ExtraBlackCn" panose="020B0906030504030204" pitchFamily="34" charset="0"/>
                <a:cs typeface="Arial" pitchFamily="34" charset="0"/>
              </a:rPr>
              <a:t>– National Coach Certification Program – </a:t>
            </a:r>
          </a:p>
        </p:txBody>
      </p:sp>
      <p:sp>
        <p:nvSpPr>
          <p:cNvPr id="13" name="Text Box 15"/>
          <p:cNvSpPr txBox="1">
            <a:spLocks noChangeArrowheads="1"/>
          </p:cNvSpPr>
          <p:nvPr/>
        </p:nvSpPr>
        <p:spPr bwMode="auto">
          <a:xfrm>
            <a:off x="3951277" y="4876800"/>
            <a:ext cx="4860935" cy="898974"/>
          </a:xfrm>
          <a:prstGeom prst="rect">
            <a:avLst/>
          </a:prstGeom>
          <a:noFill/>
          <a:ln w="19050" algn="in">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accent2"/>
                </a:solidFill>
                <a:effectLst/>
                <a:latin typeface="Frutiger LT 57 Cn" pitchFamily="34" charset="0"/>
                <a:cs typeface="Arial" pitchFamily="34" charset="0"/>
              </a:rPr>
              <a:t>More Information at </a:t>
            </a:r>
            <a:r>
              <a:rPr kumimoji="0" lang="en-US" altLang="en-US" b="1" i="0" u="none" strike="noStrike" cap="none" normalizeH="0" baseline="0" dirty="0">
                <a:ln>
                  <a:noFill/>
                </a:ln>
                <a:solidFill>
                  <a:schemeClr val="accent2"/>
                </a:solidFill>
                <a:effectLst/>
                <a:latin typeface="Frutiger LT 57 Cn" pitchFamily="34" charset="0"/>
                <a:cs typeface="Arial" pitchFamily="34" charset="0"/>
              </a:rPr>
              <a:t>nfhslearn.com</a:t>
            </a:r>
            <a:r>
              <a:rPr kumimoji="0" lang="en-US" altLang="en-US" b="1" i="0" u="none" strike="noStrike" cap="none" normalizeH="0" baseline="0" dirty="0">
                <a:ln>
                  <a:noFill/>
                </a:ln>
                <a:solidFill>
                  <a:srgbClr val="D21034"/>
                </a:solidFill>
                <a:effectLst/>
                <a:latin typeface="Frutiger LT 57 Cn" pitchFamily="34" charset="0"/>
                <a:cs typeface="Arial" pitchFamily="34" charset="0"/>
              </a:rPr>
              <a:t>!</a:t>
            </a:r>
            <a:endParaRPr kumimoji="0" lang="en-US" altLang="en-US" b="0" i="0" u="none" strike="noStrike" cap="none" normalizeH="0" baseline="0" dirty="0">
              <a:ln>
                <a:noFill/>
              </a:ln>
              <a:solidFill>
                <a:schemeClr val="tx1"/>
              </a:solidFill>
              <a:effectLst/>
              <a:latin typeface="Arial" pitchFamily="34" charset="0"/>
              <a:cs typeface="Arial" pitchFamily="34" charset="0"/>
            </a:endParaRPr>
          </a:p>
        </p:txBody>
      </p:sp>
      <p:pic>
        <p:nvPicPr>
          <p:cNvPr id="1026" name="Picture 2" descr="Accredited-Interscholastic-Coach-Colo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4190" y="4262616"/>
            <a:ext cx="1573212" cy="976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 name="Rectangle 1"/>
          <p:cNvSpPr/>
          <p:nvPr/>
        </p:nvSpPr>
        <p:spPr>
          <a:xfrm>
            <a:off x="157494" y="5142505"/>
            <a:ext cx="10866821" cy="1631216"/>
          </a:xfrm>
          <a:prstGeom prst="rect">
            <a:avLst/>
          </a:prstGeom>
        </p:spPr>
        <p:txBody>
          <a:bodyPr wrap="square">
            <a:spAutoFit/>
          </a:bodyPr>
          <a:lstStyle/>
          <a:p>
            <a:pPr algn="ctr">
              <a:spcAft>
                <a:spcPts val="0"/>
              </a:spcAft>
            </a:pPr>
            <a:r>
              <a:rPr lang="en-US" sz="2000" b="1" kern="1400" dirty="0">
                <a:latin typeface="Frutiger LT 47 LightCn"/>
              </a:rPr>
              <a:t>Level One National Certification Course Requirements:</a:t>
            </a:r>
            <a:endParaRPr lang="en-US" sz="2000" b="1" kern="1400" dirty="0"/>
          </a:p>
          <a:p>
            <a:pPr marL="228600" indent="-228600" algn="ctr">
              <a:spcAft>
                <a:spcPts val="0"/>
              </a:spcAft>
            </a:pPr>
            <a:r>
              <a:rPr lang="en-US" sz="2000" kern="1400" dirty="0">
                <a:latin typeface="Symbol"/>
              </a:rPr>
              <a:t>·</a:t>
            </a:r>
            <a:r>
              <a:rPr lang="en-US" sz="2000" kern="1400" dirty="0"/>
              <a:t> </a:t>
            </a:r>
            <a:r>
              <a:rPr lang="en-US" sz="2000" kern="1400" dirty="0">
                <a:latin typeface="Frutiger LT 47 LightCn"/>
              </a:rPr>
              <a:t>Fundamentals of Coaching</a:t>
            </a:r>
            <a:endParaRPr lang="en-US" sz="2000" kern="1400" dirty="0"/>
          </a:p>
          <a:p>
            <a:pPr marL="228600" indent="-228600" algn="ctr">
              <a:spcAft>
                <a:spcPts val="0"/>
              </a:spcAft>
            </a:pPr>
            <a:r>
              <a:rPr lang="en-US" sz="2000" kern="1400" dirty="0">
                <a:latin typeface="Symbol"/>
              </a:rPr>
              <a:t>·</a:t>
            </a:r>
            <a:r>
              <a:rPr lang="en-US" sz="2000" kern="1400" dirty="0"/>
              <a:t> </a:t>
            </a:r>
            <a:r>
              <a:rPr lang="en-US" sz="2000" kern="1400" dirty="0">
                <a:latin typeface="Frutiger LT 47 LightCn"/>
              </a:rPr>
              <a:t>First Aid, Health and Safety for Coaches </a:t>
            </a:r>
            <a:endParaRPr lang="en-US" sz="2000" kern="1400" dirty="0"/>
          </a:p>
          <a:p>
            <a:pPr marL="228600" indent="-228600" algn="ctr">
              <a:spcAft>
                <a:spcPts val="0"/>
              </a:spcAft>
            </a:pPr>
            <a:r>
              <a:rPr lang="en-US" sz="2000" kern="1400" dirty="0">
                <a:latin typeface="Symbol"/>
              </a:rPr>
              <a:t>·</a:t>
            </a:r>
            <a:r>
              <a:rPr lang="en-US" sz="2000" kern="1400" dirty="0"/>
              <a:t> </a:t>
            </a:r>
            <a:r>
              <a:rPr lang="en-US" sz="2000" kern="1400" dirty="0">
                <a:latin typeface="Frutiger LT 47 LightCn"/>
              </a:rPr>
              <a:t>Sport-specific Course or Teaching Sports Skills</a:t>
            </a:r>
            <a:endParaRPr lang="en-US" sz="2000" kern="1400" dirty="0"/>
          </a:p>
          <a:p>
            <a:pPr marL="228600" indent="-228600" algn="ctr">
              <a:spcAft>
                <a:spcPts val="0"/>
              </a:spcAft>
            </a:pPr>
            <a:r>
              <a:rPr lang="en-US" sz="2000" kern="1400" dirty="0">
                <a:latin typeface="Symbol"/>
              </a:rPr>
              <a:t>·</a:t>
            </a:r>
            <a:r>
              <a:rPr lang="en-US" sz="2000" kern="1400" dirty="0"/>
              <a:t> </a:t>
            </a:r>
            <a:r>
              <a:rPr lang="en-US" sz="2000" kern="1400" dirty="0">
                <a:latin typeface="Frutiger LT 47 LightCn"/>
              </a:rPr>
              <a:t>Concussion in Sports (FREE)</a:t>
            </a:r>
            <a:endParaRPr lang="en-US" sz="2000" kern="1400" dirty="0"/>
          </a:p>
        </p:txBody>
      </p:sp>
    </p:spTree>
    <p:extLst>
      <p:ext uri="{BB962C8B-B14F-4D97-AF65-F5344CB8AC3E}">
        <p14:creationId xmlns:p14="http://schemas.microsoft.com/office/powerpoint/2010/main" val="6784674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Boys Lacross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9166860" cy="2743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6" name="Rectangle 7"/>
          <p:cNvSpPr>
            <a:spLocks noChangeArrowheads="1"/>
          </p:cNvSpPr>
          <p:nvPr/>
        </p:nvSpPr>
        <p:spPr bwMode="auto">
          <a:xfrm>
            <a:off x="-17755" y="780272"/>
            <a:ext cx="9166671" cy="135710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8" name="TextBox 7"/>
          <p:cNvSpPr txBox="1"/>
          <p:nvPr/>
        </p:nvSpPr>
        <p:spPr>
          <a:xfrm>
            <a:off x="303626" y="3089077"/>
            <a:ext cx="8840374" cy="1784463"/>
          </a:xfrm>
          <a:prstGeom prst="rect">
            <a:avLst/>
          </a:prstGeom>
          <a:noFill/>
        </p:spPr>
        <p:txBody>
          <a:bodyPr wrap="square" rtlCol="0">
            <a:spAutoFit/>
          </a:bodyPr>
          <a:lstStyle/>
          <a:p>
            <a:pPr marL="228600" indent="-228600">
              <a:lnSpc>
                <a:spcPct val="119000"/>
              </a:lnSpc>
              <a:spcAft>
                <a:spcPts val="400"/>
              </a:spcAft>
            </a:pPr>
            <a:r>
              <a:rPr lang="en-US" sz="1400" kern="1400" dirty="0">
                <a:solidFill>
                  <a:schemeClr val="bg1"/>
                </a:solidFill>
                <a:effectLst/>
                <a:latin typeface="Arial"/>
              </a:rPr>
              <a:t>■</a:t>
            </a:r>
            <a:r>
              <a:rPr lang="en-US" sz="1400" kern="1400" dirty="0">
                <a:solidFill>
                  <a:schemeClr val="bg1"/>
                </a:solidFill>
              </a:rPr>
              <a:t> </a:t>
            </a:r>
            <a:r>
              <a:rPr lang="en-US" sz="1400" kern="1400" dirty="0">
                <a:solidFill>
                  <a:schemeClr val="bg1"/>
                </a:solidFill>
                <a:effectLst/>
                <a:latin typeface="Frutiger LT 47 LightCn"/>
              </a:rPr>
              <a:t>Differences between girls and boys lacrosse	          </a:t>
            </a:r>
            <a:r>
              <a:rPr lang="en-US" sz="1400" kern="1400" dirty="0">
                <a:solidFill>
                  <a:schemeClr val="bg1"/>
                </a:solidFill>
                <a:latin typeface="Arial"/>
              </a:rPr>
              <a:t>■</a:t>
            </a:r>
            <a:r>
              <a:rPr lang="en-US" sz="1400" kern="1400" dirty="0">
                <a:solidFill>
                  <a:schemeClr val="bg1"/>
                </a:solidFill>
              </a:rPr>
              <a:t> </a:t>
            </a:r>
            <a:r>
              <a:rPr lang="en-US" sz="1400" kern="1400" dirty="0">
                <a:solidFill>
                  <a:schemeClr val="bg1"/>
                </a:solidFill>
                <a:latin typeface="Frutiger LT 47 LightCn"/>
              </a:rPr>
              <a:t>How to create drills and structure effective practice sessions</a:t>
            </a:r>
            <a:endParaRPr lang="en-US" sz="1400" kern="1400" dirty="0">
              <a:solidFill>
                <a:schemeClr val="bg1"/>
              </a:solidFill>
            </a:endParaRPr>
          </a:p>
          <a:p>
            <a:pPr marL="228600" indent="-228600">
              <a:lnSpc>
                <a:spcPct val="119000"/>
              </a:lnSpc>
              <a:spcAft>
                <a:spcPts val="400"/>
              </a:spcAft>
            </a:pPr>
            <a:r>
              <a:rPr lang="en-US" sz="1400" kern="1400" dirty="0">
                <a:solidFill>
                  <a:schemeClr val="bg1"/>
                </a:solidFill>
                <a:effectLst/>
                <a:latin typeface="Arial"/>
              </a:rPr>
              <a:t>■</a:t>
            </a:r>
            <a:r>
              <a:rPr lang="en-US" sz="1400" kern="1400" dirty="0">
                <a:solidFill>
                  <a:schemeClr val="bg1"/>
                </a:solidFill>
              </a:rPr>
              <a:t> </a:t>
            </a:r>
            <a:r>
              <a:rPr lang="en-US" sz="1400" kern="1400" dirty="0">
                <a:solidFill>
                  <a:schemeClr val="bg1"/>
                </a:solidFill>
                <a:effectLst/>
                <a:latin typeface="Frutiger LT 47 LightCn"/>
              </a:rPr>
              <a:t>Methods and techniques for teaching lacrosse	          </a:t>
            </a:r>
            <a:r>
              <a:rPr lang="en-US" sz="1400" kern="1400" dirty="0">
                <a:solidFill>
                  <a:schemeClr val="bg1"/>
                </a:solidFill>
                <a:latin typeface="Arial"/>
              </a:rPr>
              <a:t>■</a:t>
            </a:r>
            <a:r>
              <a:rPr lang="en-US" sz="1400" kern="1400" dirty="0">
                <a:solidFill>
                  <a:schemeClr val="bg1"/>
                </a:solidFill>
              </a:rPr>
              <a:t> </a:t>
            </a:r>
            <a:r>
              <a:rPr lang="en-US" sz="1400" kern="1400" dirty="0">
                <a:solidFill>
                  <a:schemeClr val="bg1"/>
                </a:solidFill>
                <a:latin typeface="Frutiger LT 47 LightCn"/>
              </a:rPr>
              <a:t>How lacrosse is played</a:t>
            </a:r>
            <a:endParaRPr lang="en-US" sz="1400" kern="1400" dirty="0">
              <a:solidFill>
                <a:schemeClr val="bg1"/>
              </a:solidFill>
            </a:endParaRPr>
          </a:p>
          <a:p>
            <a:pPr marL="228600" indent="-228600">
              <a:lnSpc>
                <a:spcPct val="119000"/>
              </a:lnSpc>
              <a:spcAft>
                <a:spcPts val="400"/>
              </a:spcAft>
            </a:pPr>
            <a:r>
              <a:rPr lang="en-US" sz="1400" kern="1400" dirty="0">
                <a:solidFill>
                  <a:schemeClr val="bg1"/>
                </a:solidFill>
                <a:effectLst/>
                <a:latin typeface="Arial"/>
              </a:rPr>
              <a:t>■</a:t>
            </a:r>
            <a:r>
              <a:rPr lang="en-US" sz="1400" kern="1400" dirty="0">
                <a:solidFill>
                  <a:schemeClr val="bg1"/>
                </a:solidFill>
              </a:rPr>
              <a:t> </a:t>
            </a:r>
            <a:r>
              <a:rPr lang="en-US" sz="1400" kern="1400" dirty="0">
                <a:solidFill>
                  <a:schemeClr val="bg1"/>
                </a:solidFill>
                <a:effectLst/>
                <a:latin typeface="Frutiger LT 47 LightCn"/>
              </a:rPr>
              <a:t>Learn basic rules of boys lacrosse 		          </a:t>
            </a:r>
            <a:r>
              <a:rPr lang="en-US" sz="1400" kern="1400" dirty="0">
                <a:solidFill>
                  <a:schemeClr val="bg1"/>
                </a:solidFill>
                <a:latin typeface="Arial"/>
              </a:rPr>
              <a:t>■</a:t>
            </a:r>
            <a:r>
              <a:rPr lang="en-US" sz="1400" kern="1400" dirty="0">
                <a:solidFill>
                  <a:schemeClr val="bg1"/>
                </a:solidFill>
              </a:rPr>
              <a:t> </a:t>
            </a:r>
            <a:r>
              <a:rPr lang="en-US" sz="1400" kern="1400" dirty="0">
                <a:solidFill>
                  <a:schemeClr val="bg1"/>
                </a:solidFill>
                <a:latin typeface="Frutiger LT 47 LightCn"/>
              </a:rPr>
              <a:t>Player positions and game structure</a:t>
            </a:r>
            <a:endParaRPr lang="en-US" sz="1400" kern="1400" dirty="0">
              <a:solidFill>
                <a:schemeClr val="bg1"/>
              </a:solidFill>
            </a:endParaRPr>
          </a:p>
          <a:p>
            <a:pPr marL="228600" indent="-228600" algn="ctr">
              <a:lnSpc>
                <a:spcPct val="119000"/>
              </a:lnSpc>
              <a:spcAft>
                <a:spcPts val="400"/>
              </a:spcAft>
            </a:pPr>
            <a:r>
              <a:rPr lang="en-US" sz="1400" kern="1400" dirty="0">
                <a:solidFill>
                  <a:schemeClr val="bg1"/>
                </a:solidFill>
                <a:effectLst/>
                <a:latin typeface="Arial"/>
              </a:rPr>
              <a:t>■</a:t>
            </a:r>
            <a:r>
              <a:rPr lang="en-US" sz="1400" kern="1400" dirty="0">
                <a:solidFill>
                  <a:schemeClr val="bg1"/>
                </a:solidFill>
              </a:rPr>
              <a:t> </a:t>
            </a:r>
            <a:r>
              <a:rPr lang="en-US" sz="1400" kern="1400" dirty="0">
                <a:solidFill>
                  <a:schemeClr val="bg1"/>
                </a:solidFill>
                <a:effectLst/>
                <a:latin typeface="Frutiger LT 47 LightCn"/>
              </a:rPr>
              <a:t>Understand essential beginning lacrosse skills and be able to teach those skills to players</a:t>
            </a:r>
            <a:endParaRPr lang="en-US" sz="1400" kern="1400" dirty="0">
              <a:solidFill>
                <a:schemeClr val="bg1"/>
              </a:solidFill>
            </a:endParaRPr>
          </a:p>
          <a:p>
            <a:pPr>
              <a:lnSpc>
                <a:spcPct val="119000"/>
              </a:lnSpc>
              <a:spcAft>
                <a:spcPts val="600"/>
              </a:spcAft>
            </a:pPr>
            <a:r>
              <a:rPr lang="en-US" sz="1000" kern="1400" dirty="0">
                <a:solidFill>
                  <a:srgbClr val="000000"/>
                </a:solidFill>
              </a:rPr>
              <a:t> </a:t>
            </a:r>
          </a:p>
          <a:p>
            <a:pPr>
              <a:lnSpc>
                <a:spcPct val="119000"/>
              </a:lnSpc>
              <a:spcAft>
                <a:spcPts val="600"/>
              </a:spcAft>
            </a:pPr>
            <a:r>
              <a:rPr lang="en-US" sz="1100" kern="1400" dirty="0">
                <a:solidFill>
                  <a:srgbClr val="000000"/>
                </a:solidFill>
              </a:rPr>
              <a:t> </a:t>
            </a:r>
          </a:p>
        </p:txBody>
      </p:sp>
      <p:sp>
        <p:nvSpPr>
          <p:cNvPr id="10" name="Text Box 12"/>
          <p:cNvSpPr txBox="1">
            <a:spLocks noChangeArrowheads="1"/>
          </p:cNvSpPr>
          <p:nvPr/>
        </p:nvSpPr>
        <p:spPr bwMode="auto">
          <a:xfrm>
            <a:off x="3085513" y="2743763"/>
            <a:ext cx="3276600" cy="542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accent2"/>
                </a:solidFill>
                <a:effectLst/>
                <a:latin typeface="Frutiger LT 57 Cn" pitchFamily="34" charset="0"/>
                <a:cs typeface="Arial" pitchFamily="34" charset="0"/>
              </a:rPr>
              <a:t>Course Objectives</a:t>
            </a:r>
            <a:endParaRPr kumimoji="0" lang="en-US" altLang="en-US" sz="2800" b="0" i="0" u="none" strike="noStrike" cap="none" normalizeH="0" baseline="0" dirty="0">
              <a:ln>
                <a:noFill/>
              </a:ln>
              <a:solidFill>
                <a:schemeClr val="tx1"/>
              </a:solidFill>
              <a:effectLst/>
              <a:latin typeface="Arial" pitchFamily="34" charset="0"/>
              <a:cs typeface="Arial" pitchFamily="34" charset="0"/>
            </a:endParaRPr>
          </a:p>
        </p:txBody>
      </p:sp>
      <p:sp>
        <p:nvSpPr>
          <p:cNvPr id="11" name="Text Box 13"/>
          <p:cNvSpPr txBox="1">
            <a:spLocks noChangeArrowheads="1"/>
          </p:cNvSpPr>
          <p:nvPr/>
        </p:nvSpPr>
        <p:spPr bwMode="auto">
          <a:xfrm>
            <a:off x="2452199" y="5473520"/>
            <a:ext cx="6060736" cy="18354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28600" indent="-228600">
              <a:lnSpc>
                <a:spcPct val="119000"/>
              </a:lnSpc>
              <a:spcAft>
                <a:spcPts val="400"/>
              </a:spcAft>
            </a:pPr>
            <a:r>
              <a:rPr lang="en-US" sz="1400" kern="1400" dirty="0">
                <a:solidFill>
                  <a:srgbClr val="003798"/>
                </a:solidFill>
                <a:effectLst/>
                <a:latin typeface="Arial"/>
              </a:rPr>
              <a:t>■</a:t>
            </a:r>
            <a:r>
              <a:rPr lang="en-US" sz="1400" kern="1400" dirty="0">
                <a:solidFill>
                  <a:srgbClr val="000000"/>
                </a:solidFill>
              </a:rPr>
              <a:t> </a:t>
            </a:r>
            <a:r>
              <a:rPr lang="en-US" sz="1400" kern="1400" dirty="0">
                <a:solidFill>
                  <a:srgbClr val="003798"/>
                </a:solidFill>
                <a:effectLst/>
                <a:latin typeface="Frutiger LT 47 LightCn"/>
              </a:rPr>
              <a:t>Origin and Background			</a:t>
            </a:r>
            <a:r>
              <a:rPr lang="en-US" sz="1400" kern="1400" dirty="0">
                <a:solidFill>
                  <a:srgbClr val="003798"/>
                </a:solidFill>
                <a:latin typeface="Arial"/>
              </a:rPr>
              <a:t>■</a:t>
            </a:r>
            <a:r>
              <a:rPr lang="en-US" sz="1400" kern="1400" dirty="0">
                <a:solidFill>
                  <a:srgbClr val="000000"/>
                </a:solidFill>
              </a:rPr>
              <a:t> </a:t>
            </a:r>
            <a:r>
              <a:rPr lang="en-US" sz="1400" kern="1400" dirty="0">
                <a:solidFill>
                  <a:srgbClr val="003798"/>
                </a:solidFill>
                <a:latin typeface="Frutiger LT 47 LightCn"/>
              </a:rPr>
              <a:t>Playing the Game</a:t>
            </a:r>
            <a:endParaRPr lang="en-US" sz="1400" kern="1400" dirty="0">
              <a:solidFill>
                <a:srgbClr val="000000"/>
              </a:solidFill>
            </a:endParaRPr>
          </a:p>
          <a:p>
            <a:pPr marL="228600" indent="-228600">
              <a:lnSpc>
                <a:spcPct val="119000"/>
              </a:lnSpc>
              <a:spcAft>
                <a:spcPts val="400"/>
              </a:spcAft>
            </a:pPr>
            <a:r>
              <a:rPr lang="en-US" sz="1400" kern="1400" dirty="0">
                <a:solidFill>
                  <a:srgbClr val="003798"/>
                </a:solidFill>
                <a:effectLst/>
                <a:latin typeface="Arial"/>
              </a:rPr>
              <a:t>■</a:t>
            </a:r>
            <a:r>
              <a:rPr lang="en-US" sz="1400" kern="1400" dirty="0">
                <a:solidFill>
                  <a:srgbClr val="000000"/>
                </a:solidFill>
              </a:rPr>
              <a:t> </a:t>
            </a:r>
            <a:r>
              <a:rPr lang="en-US" sz="1400" kern="1400" dirty="0">
                <a:solidFill>
                  <a:srgbClr val="003798"/>
                </a:solidFill>
                <a:effectLst/>
                <a:latin typeface="Frutiger LT 47 LightCn"/>
              </a:rPr>
              <a:t>Teaching Lacrosse			</a:t>
            </a:r>
            <a:r>
              <a:rPr lang="en-US" sz="1400" kern="1400" dirty="0">
                <a:solidFill>
                  <a:srgbClr val="003798"/>
                </a:solidFill>
                <a:latin typeface="Arial"/>
              </a:rPr>
              <a:t>■</a:t>
            </a:r>
            <a:r>
              <a:rPr lang="en-US" sz="1400" kern="1400" dirty="0">
                <a:solidFill>
                  <a:srgbClr val="000000"/>
                </a:solidFill>
              </a:rPr>
              <a:t> </a:t>
            </a:r>
            <a:r>
              <a:rPr lang="en-US" sz="1400" kern="1400" dirty="0">
                <a:solidFill>
                  <a:srgbClr val="003798"/>
                </a:solidFill>
                <a:latin typeface="Frutiger LT 47 LightCn"/>
              </a:rPr>
              <a:t>Skills and Techniques</a:t>
            </a:r>
            <a:endParaRPr lang="en-US" sz="1400" kern="1400" dirty="0">
              <a:solidFill>
                <a:srgbClr val="000000"/>
              </a:solidFill>
            </a:endParaRPr>
          </a:p>
          <a:p>
            <a:pPr marL="228600" indent="-228600">
              <a:lnSpc>
                <a:spcPct val="119000"/>
              </a:lnSpc>
              <a:spcAft>
                <a:spcPts val="400"/>
              </a:spcAft>
            </a:pPr>
            <a:r>
              <a:rPr lang="en-US" sz="1400" kern="1400" dirty="0">
                <a:solidFill>
                  <a:srgbClr val="003798"/>
                </a:solidFill>
                <a:effectLst/>
                <a:latin typeface="Arial"/>
              </a:rPr>
              <a:t>■</a:t>
            </a:r>
            <a:r>
              <a:rPr lang="en-US" sz="1400" kern="1400" dirty="0">
                <a:solidFill>
                  <a:srgbClr val="000000"/>
                </a:solidFill>
              </a:rPr>
              <a:t> </a:t>
            </a:r>
            <a:r>
              <a:rPr lang="en-US" sz="1400" kern="1400" dirty="0">
                <a:solidFill>
                  <a:srgbClr val="003798"/>
                </a:solidFill>
                <a:effectLst/>
                <a:latin typeface="Frutiger LT 47 LightCn"/>
              </a:rPr>
              <a:t>Team Tactics</a:t>
            </a:r>
            <a:endParaRPr lang="en-US" sz="1400" kern="1400" dirty="0">
              <a:solidFill>
                <a:srgbClr val="000000"/>
              </a:solidFill>
            </a:endParaRPr>
          </a:p>
          <a:p>
            <a:pPr>
              <a:lnSpc>
                <a:spcPct val="119000"/>
              </a:lnSpc>
              <a:spcAft>
                <a:spcPts val="600"/>
              </a:spcAft>
            </a:pPr>
            <a:r>
              <a:rPr lang="en-US" sz="800" kern="1400" dirty="0">
                <a:solidFill>
                  <a:srgbClr val="000000"/>
                </a:solidFill>
              </a:rPr>
              <a:t> </a:t>
            </a:r>
          </a:p>
          <a:p>
            <a:pPr marL="228600" indent="-228600">
              <a:lnSpc>
                <a:spcPct val="119000"/>
              </a:lnSpc>
              <a:spcAft>
                <a:spcPts val="400"/>
              </a:spcAft>
            </a:pPr>
            <a:endParaRPr lang="en-US" sz="1000" kern="1400" dirty="0">
              <a:solidFill>
                <a:srgbClr val="000000"/>
              </a:solidFill>
            </a:endParaRPr>
          </a:p>
          <a:p>
            <a:pPr>
              <a:lnSpc>
                <a:spcPct val="119000"/>
              </a:lnSpc>
              <a:spcAft>
                <a:spcPts val="400"/>
              </a:spcAft>
            </a:pPr>
            <a:r>
              <a:rPr lang="en-US" sz="1400" kern="1400" dirty="0">
                <a:solidFill>
                  <a:srgbClr val="003798"/>
                </a:solidFill>
                <a:effectLst/>
                <a:latin typeface="Frutiger LT 47 LightCn"/>
              </a:rPr>
              <a:t> </a:t>
            </a:r>
            <a:endParaRPr lang="en-US" sz="1000" kern="1400" dirty="0">
              <a:solidFill>
                <a:srgbClr val="000000"/>
              </a:solidFill>
            </a:endParaRPr>
          </a:p>
          <a:p>
            <a:pPr>
              <a:lnSpc>
                <a:spcPct val="119000"/>
              </a:lnSpc>
              <a:spcAft>
                <a:spcPts val="600"/>
              </a:spcAft>
            </a:pPr>
            <a:r>
              <a:rPr lang="en-US" sz="1000" kern="1400" dirty="0">
                <a:solidFill>
                  <a:srgbClr val="000000"/>
                </a:solidFill>
              </a:rPr>
              <a:t> </a:t>
            </a:r>
          </a:p>
          <a:p>
            <a:pPr>
              <a:lnSpc>
                <a:spcPct val="119000"/>
              </a:lnSpc>
              <a:spcAft>
                <a:spcPts val="600"/>
              </a:spcAft>
            </a:pPr>
            <a:r>
              <a:rPr lang="en-US" sz="1400" kern="1400" dirty="0">
                <a:solidFill>
                  <a:srgbClr val="000000"/>
                </a:solidFill>
              </a:rPr>
              <a:t> </a:t>
            </a:r>
          </a:p>
          <a:p>
            <a:pPr marL="0" marR="0" lvl="0" indent="0" algn="l" defTabSz="914400" rtl="0" eaLnBrk="1" fontAlgn="base" latinLnBrk="0" hangingPunct="1">
              <a:lnSpc>
                <a:spcPct val="100000"/>
              </a:lnSpc>
              <a:spcBef>
                <a:spcPct val="0"/>
              </a:spcBef>
              <a:spcAft>
                <a:spcPts val="400"/>
              </a:spcAft>
              <a:buClrTx/>
              <a:buSzPts val="1000"/>
              <a:buFont typeface="Arial" pitchFamily="34" charset="0"/>
              <a:buChar char="■"/>
              <a:tabLst/>
            </a:pPr>
            <a:endParaRPr kumimoji="0" lang="en-US" alt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12" name="Text Box 14"/>
          <p:cNvSpPr txBox="1">
            <a:spLocks noChangeArrowheads="1"/>
          </p:cNvSpPr>
          <p:nvPr/>
        </p:nvSpPr>
        <p:spPr bwMode="auto">
          <a:xfrm>
            <a:off x="4723813" y="4909277"/>
            <a:ext cx="1562101"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accent2"/>
                </a:solidFill>
                <a:effectLst/>
                <a:latin typeface="Frutiger LT 57 Cn" pitchFamily="34" charset="0"/>
                <a:cs typeface="Arial" pitchFamily="34" charset="0"/>
              </a:rPr>
              <a:t>Units</a:t>
            </a:r>
            <a:endParaRPr kumimoji="0" lang="en-US" altLang="en-US" sz="2800" b="0" i="0" u="none" strike="noStrike" cap="none" normalizeH="0" baseline="0" dirty="0">
              <a:ln>
                <a:noFill/>
              </a:ln>
              <a:solidFill>
                <a:schemeClr val="tx1"/>
              </a:solidFill>
              <a:effectLst/>
              <a:latin typeface="Arial" pitchFamily="34" charset="0"/>
              <a:cs typeface="Arial" pitchFamily="34" charset="0"/>
            </a:endParaRPr>
          </a:p>
        </p:txBody>
      </p:sp>
      <p:sp>
        <p:nvSpPr>
          <p:cNvPr id="13" name="Text Box 15"/>
          <p:cNvSpPr txBox="1">
            <a:spLocks noChangeArrowheads="1"/>
          </p:cNvSpPr>
          <p:nvPr/>
        </p:nvSpPr>
        <p:spPr bwMode="auto">
          <a:xfrm>
            <a:off x="5899176" y="6511925"/>
            <a:ext cx="3413137" cy="346075"/>
          </a:xfrm>
          <a:prstGeom prst="rect">
            <a:avLst/>
          </a:prstGeom>
          <a:noFill/>
          <a:ln w="19050" algn="in">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3798"/>
                </a:solidFill>
                <a:effectLst/>
                <a:latin typeface="Frutiger LT 57 Cn" pitchFamily="34" charset="0"/>
                <a:cs typeface="Arial" pitchFamily="34" charset="0"/>
              </a:rPr>
              <a:t>More Information at </a:t>
            </a:r>
            <a:r>
              <a:rPr kumimoji="0" lang="en-US" altLang="en-US" sz="1600" b="1" i="0" u="none" strike="noStrike" cap="none" normalizeH="0" baseline="0" dirty="0">
                <a:ln>
                  <a:noFill/>
                </a:ln>
                <a:solidFill>
                  <a:schemeClr val="accent2"/>
                </a:solidFill>
                <a:effectLst/>
                <a:latin typeface="Frutiger LT 57 Cn" pitchFamily="34" charset="0"/>
                <a:cs typeface="Arial" pitchFamily="34" charset="0"/>
              </a:rPr>
              <a:t>nfhslearn.com!</a:t>
            </a:r>
            <a:endParaRPr kumimoji="0" lang="en-US" altLang="en-US" sz="1800" b="0" i="0" u="none" strike="noStrike" cap="none" normalizeH="0" baseline="0" dirty="0">
              <a:ln>
                <a:noFill/>
              </a:ln>
              <a:solidFill>
                <a:schemeClr val="accent2"/>
              </a:solidFill>
              <a:effectLst/>
              <a:latin typeface="Arial" pitchFamily="34" charset="0"/>
              <a:cs typeface="Arial" pitchFamily="34" charset="0"/>
            </a:endParaRPr>
          </a:p>
        </p:txBody>
      </p:sp>
      <p:sp>
        <p:nvSpPr>
          <p:cNvPr id="15" name="Text Box 4"/>
          <p:cNvSpPr txBox="1">
            <a:spLocks noChangeArrowheads="1"/>
          </p:cNvSpPr>
          <p:nvPr/>
        </p:nvSpPr>
        <p:spPr bwMode="auto">
          <a:xfrm>
            <a:off x="5118126" y="795368"/>
            <a:ext cx="3773487" cy="1354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3600" b="0" i="0" u="none" strike="noStrike" cap="none" normalizeH="0" baseline="0" dirty="0">
                <a:ln>
                  <a:noFill/>
                </a:ln>
                <a:solidFill>
                  <a:srgbClr val="C00000"/>
                </a:solidFill>
                <a:effectLst/>
                <a:latin typeface="Frutiger LT 95 UltraBlack" pitchFamily="34" charset="0"/>
                <a:cs typeface="Arial" pitchFamily="34" charset="0"/>
              </a:rPr>
              <a:t>Coaching </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3600" b="0" i="0" u="none" strike="noStrike" cap="none" normalizeH="0" baseline="0" dirty="0">
                <a:ln>
                  <a:noFill/>
                </a:ln>
                <a:solidFill>
                  <a:srgbClr val="C00000"/>
                </a:solidFill>
                <a:effectLst/>
                <a:latin typeface="Frutiger LT 95 UltraBlack" pitchFamily="34" charset="0"/>
                <a:cs typeface="Arial" pitchFamily="34" charset="0"/>
              </a:rPr>
              <a:t>Boys Lacrosse</a:t>
            </a:r>
            <a:endParaRPr kumimoji="0" lang="en-US" altLang="en-US" sz="1800" b="0" i="0" u="none" strike="noStrike" cap="none" normalizeH="0" baseline="0" dirty="0">
              <a:ln>
                <a:noFill/>
              </a:ln>
              <a:solidFill>
                <a:srgbClr val="C00000"/>
              </a:solidFill>
              <a:effectLst/>
              <a:latin typeface="Arial" pitchFamily="34" charset="0"/>
              <a:cs typeface="Arial" pitchFamily="34" charset="0"/>
            </a:endParaRPr>
          </a:p>
        </p:txBody>
      </p:sp>
      <p:pic>
        <p:nvPicPr>
          <p:cNvPr id="2253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0733" y="961149"/>
            <a:ext cx="1522448" cy="9923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011" y="860674"/>
            <a:ext cx="966193" cy="1193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6521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84294" y="2870558"/>
            <a:ext cx="7059706" cy="1418337"/>
          </a:xfrm>
          <a:prstGeom prst="rect">
            <a:avLst/>
          </a:prstGeom>
          <a:noFill/>
        </p:spPr>
        <p:txBody>
          <a:bodyPr wrap="square" rtlCol="0">
            <a:spAutoFit/>
          </a:bodyPr>
          <a:lstStyle/>
          <a:p>
            <a:pPr marL="228600" indent="-228600" algn="ctr">
              <a:lnSpc>
                <a:spcPct val="119000"/>
              </a:lnSpc>
              <a:spcAft>
                <a:spcPts val="400"/>
              </a:spcAft>
            </a:pPr>
            <a:r>
              <a:rPr lang="en-US" sz="1600" kern="1400" dirty="0">
                <a:solidFill>
                  <a:schemeClr val="bg1"/>
                </a:solidFill>
                <a:effectLst/>
                <a:latin typeface="Arial"/>
              </a:rPr>
              <a:t>■</a:t>
            </a:r>
            <a:r>
              <a:rPr lang="en-US" sz="1600" kern="1400" dirty="0">
                <a:solidFill>
                  <a:schemeClr val="bg1"/>
                </a:solidFill>
              </a:rPr>
              <a:t> </a:t>
            </a:r>
            <a:r>
              <a:rPr lang="en-US" sz="1600" kern="1400" dirty="0">
                <a:solidFill>
                  <a:schemeClr val="bg1"/>
                </a:solidFill>
                <a:latin typeface="Frutiger LT 47 LightCn"/>
              </a:rPr>
              <a:t>Officiating Basics</a:t>
            </a:r>
          </a:p>
          <a:p>
            <a:pPr marL="228600" indent="-228600" algn="ctr">
              <a:lnSpc>
                <a:spcPct val="119000"/>
              </a:lnSpc>
              <a:spcAft>
                <a:spcPts val="400"/>
              </a:spcAft>
            </a:pPr>
            <a:r>
              <a:rPr lang="en-US" sz="1600" kern="1400" dirty="0">
                <a:solidFill>
                  <a:schemeClr val="bg1"/>
                </a:solidFill>
                <a:effectLst/>
                <a:latin typeface="Arial"/>
              </a:rPr>
              <a:t>■</a:t>
            </a:r>
            <a:r>
              <a:rPr lang="en-US" sz="1600" kern="1400" dirty="0">
                <a:solidFill>
                  <a:schemeClr val="bg1"/>
                </a:solidFill>
              </a:rPr>
              <a:t> </a:t>
            </a:r>
            <a:r>
              <a:rPr lang="en-US" sz="1600" kern="1400" dirty="0">
                <a:solidFill>
                  <a:schemeClr val="bg1"/>
                </a:solidFill>
                <a:latin typeface="Frutiger LT 47 LightCn"/>
              </a:rPr>
              <a:t>The Science of Officiating a Contest</a:t>
            </a:r>
          </a:p>
          <a:p>
            <a:pPr marL="228600" indent="-228600" algn="ctr">
              <a:lnSpc>
                <a:spcPct val="119000"/>
              </a:lnSpc>
              <a:spcAft>
                <a:spcPts val="400"/>
              </a:spcAft>
            </a:pPr>
            <a:r>
              <a:rPr lang="en-US" sz="1600" kern="1400" dirty="0">
                <a:solidFill>
                  <a:schemeClr val="bg1"/>
                </a:solidFill>
                <a:effectLst/>
                <a:latin typeface="Arial"/>
              </a:rPr>
              <a:t>■</a:t>
            </a:r>
            <a:r>
              <a:rPr lang="en-US" sz="1600" kern="1400" dirty="0">
                <a:solidFill>
                  <a:schemeClr val="bg1"/>
                </a:solidFill>
              </a:rPr>
              <a:t> </a:t>
            </a:r>
            <a:r>
              <a:rPr lang="en-US" sz="1600" kern="1400" dirty="0">
                <a:solidFill>
                  <a:schemeClr val="bg1"/>
                </a:solidFill>
                <a:latin typeface="Frutiger LT 47 LightCn"/>
              </a:rPr>
              <a:t>The Art of Officiating a Contest</a:t>
            </a:r>
          </a:p>
          <a:p>
            <a:pPr marL="228600" indent="-228600" algn="ctr">
              <a:lnSpc>
                <a:spcPct val="119000"/>
              </a:lnSpc>
              <a:spcAft>
                <a:spcPts val="400"/>
              </a:spcAft>
            </a:pPr>
            <a:r>
              <a:rPr lang="en-US" sz="1600" kern="1400" dirty="0">
                <a:solidFill>
                  <a:schemeClr val="bg1"/>
                </a:solidFill>
                <a:effectLst/>
                <a:latin typeface="Arial"/>
              </a:rPr>
              <a:t>■</a:t>
            </a:r>
            <a:r>
              <a:rPr lang="en-US" sz="1600" kern="1400" dirty="0">
                <a:solidFill>
                  <a:schemeClr val="bg1"/>
                </a:solidFill>
              </a:rPr>
              <a:t> </a:t>
            </a:r>
            <a:r>
              <a:rPr lang="en-US" sz="1600" kern="1400" dirty="0">
                <a:solidFill>
                  <a:schemeClr val="bg1"/>
                </a:solidFill>
                <a:latin typeface="Frutiger LT 47 LightCn"/>
              </a:rPr>
              <a:t>Putting it All Together</a:t>
            </a:r>
          </a:p>
        </p:txBody>
      </p:sp>
      <p:sp>
        <p:nvSpPr>
          <p:cNvPr id="11" name="Text Box 13"/>
          <p:cNvSpPr txBox="1">
            <a:spLocks noChangeArrowheads="1"/>
          </p:cNvSpPr>
          <p:nvPr/>
        </p:nvSpPr>
        <p:spPr bwMode="auto">
          <a:xfrm>
            <a:off x="2084294" y="4831307"/>
            <a:ext cx="7059705" cy="30282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28600" indent="-228600" algn="ctr">
              <a:lnSpc>
                <a:spcPct val="119000"/>
              </a:lnSpc>
              <a:spcAft>
                <a:spcPts val="400"/>
              </a:spcAft>
            </a:pPr>
            <a:r>
              <a:rPr lang="en-US" sz="1600" kern="1400" dirty="0">
                <a:solidFill>
                  <a:srgbClr val="003798"/>
                </a:solidFill>
                <a:effectLst/>
                <a:latin typeface="Arial"/>
              </a:rPr>
              <a:t>■</a:t>
            </a:r>
            <a:r>
              <a:rPr lang="en-US" sz="1600" kern="1400" dirty="0">
                <a:solidFill>
                  <a:srgbClr val="000000"/>
                </a:solidFill>
              </a:rPr>
              <a:t> </a:t>
            </a:r>
            <a:r>
              <a:rPr lang="en-US" sz="1600" kern="1400" dirty="0">
                <a:solidFill>
                  <a:srgbClr val="003798"/>
                </a:solidFill>
                <a:latin typeface="Frutiger LT 47 LightCn"/>
              </a:rPr>
              <a:t>Rules Knowledge</a:t>
            </a:r>
          </a:p>
          <a:p>
            <a:pPr marL="228600" indent="-228600" algn="ctr">
              <a:lnSpc>
                <a:spcPct val="119000"/>
              </a:lnSpc>
              <a:spcAft>
                <a:spcPts val="400"/>
              </a:spcAft>
            </a:pPr>
            <a:r>
              <a:rPr lang="en-US" sz="1600" kern="1400" dirty="0">
                <a:solidFill>
                  <a:srgbClr val="003798"/>
                </a:solidFill>
                <a:effectLst/>
                <a:latin typeface="Arial"/>
              </a:rPr>
              <a:t>■</a:t>
            </a:r>
            <a:r>
              <a:rPr lang="en-US" sz="1600" kern="1400" dirty="0">
                <a:solidFill>
                  <a:srgbClr val="000000"/>
                </a:solidFill>
              </a:rPr>
              <a:t> </a:t>
            </a:r>
            <a:r>
              <a:rPr lang="en-US" sz="1600" kern="1400" dirty="0">
                <a:solidFill>
                  <a:srgbClr val="003798"/>
                </a:solidFill>
                <a:latin typeface="Frutiger LT 47 LightCn"/>
              </a:rPr>
              <a:t>The High School Environment</a:t>
            </a:r>
          </a:p>
          <a:p>
            <a:pPr marL="228600" indent="-228600" algn="ctr">
              <a:lnSpc>
                <a:spcPct val="119000"/>
              </a:lnSpc>
              <a:spcAft>
                <a:spcPts val="400"/>
              </a:spcAft>
            </a:pPr>
            <a:r>
              <a:rPr lang="en-US" sz="1600" kern="1400" dirty="0">
                <a:solidFill>
                  <a:srgbClr val="003798"/>
                </a:solidFill>
                <a:effectLst/>
                <a:latin typeface="Arial"/>
              </a:rPr>
              <a:t>■</a:t>
            </a:r>
            <a:r>
              <a:rPr lang="en-US" sz="1600" kern="1400" dirty="0">
                <a:solidFill>
                  <a:srgbClr val="000000"/>
                </a:solidFill>
              </a:rPr>
              <a:t> </a:t>
            </a:r>
            <a:r>
              <a:rPr lang="en-US" sz="1600" kern="1400" dirty="0">
                <a:solidFill>
                  <a:srgbClr val="003798"/>
                </a:solidFill>
                <a:latin typeface="Frutiger LT 47 LightCn"/>
              </a:rPr>
              <a:t>The Foundation of Officiating</a:t>
            </a:r>
          </a:p>
          <a:p>
            <a:pPr marL="228600" indent="-228600" algn="ctr">
              <a:lnSpc>
                <a:spcPct val="119000"/>
              </a:lnSpc>
              <a:spcAft>
                <a:spcPts val="400"/>
              </a:spcAft>
            </a:pPr>
            <a:r>
              <a:rPr lang="en-US" sz="1600" kern="1400" dirty="0">
                <a:solidFill>
                  <a:srgbClr val="003798"/>
                </a:solidFill>
                <a:latin typeface="Frutiger LT 47 LightCn"/>
              </a:rPr>
              <a:t>■ Managing Difficult Situations</a:t>
            </a:r>
          </a:p>
          <a:p>
            <a:pPr marL="228600" indent="-228600" algn="ctr">
              <a:lnSpc>
                <a:spcPct val="119000"/>
              </a:lnSpc>
              <a:spcAft>
                <a:spcPts val="400"/>
              </a:spcAft>
            </a:pPr>
            <a:r>
              <a:rPr lang="en-US" sz="1600" kern="1400" dirty="0">
                <a:solidFill>
                  <a:srgbClr val="003798"/>
                </a:solidFill>
                <a:latin typeface="Frutiger LT 47 LightCn"/>
              </a:rPr>
              <a:t>■ Game Speed Decisions</a:t>
            </a:r>
          </a:p>
          <a:p>
            <a:pPr marL="228600" indent="-228600" algn="ctr">
              <a:lnSpc>
                <a:spcPct val="119000"/>
              </a:lnSpc>
              <a:spcAft>
                <a:spcPts val="400"/>
              </a:spcAft>
            </a:pPr>
            <a:r>
              <a:rPr lang="en-US" sz="1600" kern="1400" dirty="0">
                <a:solidFill>
                  <a:srgbClr val="003798"/>
                </a:solidFill>
                <a:latin typeface="Frutiger LT 47 LightCn"/>
              </a:rPr>
              <a:t>■ Professional Development</a:t>
            </a:r>
          </a:p>
          <a:p>
            <a:pPr marL="228600" indent="-228600" algn="ctr">
              <a:lnSpc>
                <a:spcPct val="119000"/>
              </a:lnSpc>
              <a:spcAft>
                <a:spcPts val="400"/>
              </a:spcAft>
            </a:pPr>
            <a:endParaRPr lang="en-US" sz="1600" kern="1400" dirty="0">
              <a:solidFill>
                <a:srgbClr val="003798"/>
              </a:solidFill>
              <a:latin typeface="Frutiger LT 47 LightCn"/>
            </a:endParaRPr>
          </a:p>
          <a:p>
            <a:pPr algn="ctr">
              <a:lnSpc>
                <a:spcPct val="119000"/>
              </a:lnSpc>
              <a:spcAft>
                <a:spcPts val="600"/>
              </a:spcAft>
            </a:pPr>
            <a:r>
              <a:rPr lang="en-US" sz="800" kern="1400" dirty="0">
                <a:solidFill>
                  <a:srgbClr val="000000"/>
                </a:solidFill>
              </a:rPr>
              <a:t> </a:t>
            </a:r>
          </a:p>
          <a:p>
            <a:pPr marL="228600" indent="-228600" algn="ctr">
              <a:lnSpc>
                <a:spcPct val="119000"/>
              </a:lnSpc>
              <a:spcAft>
                <a:spcPts val="400"/>
              </a:spcAft>
            </a:pPr>
            <a:endParaRPr lang="en-US" sz="1000" kern="1400" dirty="0">
              <a:solidFill>
                <a:srgbClr val="000000"/>
              </a:solidFill>
            </a:endParaRPr>
          </a:p>
          <a:p>
            <a:pPr algn="ctr">
              <a:lnSpc>
                <a:spcPct val="119000"/>
              </a:lnSpc>
              <a:spcAft>
                <a:spcPts val="400"/>
              </a:spcAft>
            </a:pPr>
            <a:r>
              <a:rPr lang="en-US" sz="1400" kern="1400" dirty="0">
                <a:solidFill>
                  <a:srgbClr val="003798"/>
                </a:solidFill>
                <a:effectLst/>
                <a:latin typeface="Frutiger LT 47 LightCn"/>
              </a:rPr>
              <a:t> </a:t>
            </a:r>
            <a:endParaRPr lang="en-US" sz="1000" kern="1400" dirty="0">
              <a:solidFill>
                <a:srgbClr val="000000"/>
              </a:solidFill>
            </a:endParaRPr>
          </a:p>
          <a:p>
            <a:pPr algn="ctr">
              <a:lnSpc>
                <a:spcPct val="119000"/>
              </a:lnSpc>
              <a:spcAft>
                <a:spcPts val="600"/>
              </a:spcAft>
            </a:pPr>
            <a:r>
              <a:rPr lang="en-US" sz="1000" kern="1400" dirty="0">
                <a:solidFill>
                  <a:srgbClr val="000000"/>
                </a:solidFill>
              </a:rPr>
              <a:t> </a:t>
            </a:r>
          </a:p>
          <a:p>
            <a:pPr algn="ctr">
              <a:lnSpc>
                <a:spcPct val="119000"/>
              </a:lnSpc>
              <a:spcAft>
                <a:spcPts val="600"/>
              </a:spcAft>
            </a:pPr>
            <a:r>
              <a:rPr lang="en-US" sz="1400" kern="1400" dirty="0">
                <a:solidFill>
                  <a:srgbClr val="000000"/>
                </a:solidFill>
              </a:rPr>
              <a:t> </a:t>
            </a:r>
          </a:p>
          <a:p>
            <a:pPr marL="0" marR="0" lvl="0" indent="0" algn="ctr" defTabSz="914400" rtl="0" eaLnBrk="1" fontAlgn="base" latinLnBrk="0" hangingPunct="1">
              <a:lnSpc>
                <a:spcPct val="100000"/>
              </a:lnSpc>
              <a:spcBef>
                <a:spcPct val="0"/>
              </a:spcBef>
              <a:spcAft>
                <a:spcPts val="400"/>
              </a:spcAft>
              <a:buClrTx/>
              <a:buSzPts val="1000"/>
              <a:buFont typeface="Arial" pitchFamily="34" charset="0"/>
              <a:buChar char="■"/>
              <a:tabLst/>
            </a:pPr>
            <a:endParaRPr kumimoji="0" lang="en-US" alt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15" name="Text Box 4"/>
          <p:cNvSpPr txBox="1">
            <a:spLocks noChangeArrowheads="1"/>
          </p:cNvSpPr>
          <p:nvPr/>
        </p:nvSpPr>
        <p:spPr bwMode="auto">
          <a:xfrm>
            <a:off x="0" y="3029357"/>
            <a:ext cx="3450771" cy="1100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bg1"/>
                </a:solidFill>
                <a:effectLst/>
                <a:latin typeface="Frutiger LT 95 UltraBlack" pitchFamily="34" charset="0"/>
                <a:cs typeface="Arial" pitchFamily="34" charset="0"/>
              </a:rPr>
              <a:t>Interscholastic </a:t>
            </a:r>
          </a:p>
          <a:p>
            <a:pPr marL="0" marR="0" lvl="0" indent="0" algn="ctr" defTabSz="914400" rtl="0" eaLnBrk="1" fontAlgn="base" latinLnBrk="0" hangingPunct="1">
              <a:lnSpc>
                <a:spcPct val="100000"/>
              </a:lnSpc>
              <a:spcBef>
                <a:spcPct val="0"/>
              </a:spcBef>
              <a:spcAft>
                <a:spcPct val="0"/>
              </a:spcAft>
              <a:buClrTx/>
              <a:buSzTx/>
              <a:buFontTx/>
              <a:buNone/>
              <a:tabLst/>
            </a:pPr>
            <a:r>
              <a:rPr lang="en-US" altLang="en-US" sz="2800" dirty="0">
                <a:solidFill>
                  <a:schemeClr val="bg1"/>
                </a:solidFill>
                <a:latin typeface="Frutiger LT 95 UltraBlack" pitchFamily="34" charset="0"/>
                <a:cs typeface="Arial" pitchFamily="34" charset="0"/>
              </a:rPr>
              <a:t>Officiating</a:t>
            </a:r>
            <a:endParaRPr kumimoji="0" lang="en-US" altLang="en-US" sz="2800" b="0" i="0" u="none" strike="noStrike" cap="none" normalizeH="0" baseline="0" dirty="0">
              <a:ln>
                <a:noFill/>
              </a:ln>
              <a:solidFill>
                <a:schemeClr val="bg1"/>
              </a:solidFill>
              <a:effectLst/>
              <a:latin typeface="Arial" pitchFamily="34" charset="0"/>
              <a:cs typeface="Arial" pitchFamily="34" charset="0"/>
            </a:endParaRP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90"/>
            <a:ext cx="9144000" cy="2885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47499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ncussion in Sport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9144001" cy="27947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6" name="Rectangle 7"/>
          <p:cNvSpPr>
            <a:spLocks noChangeArrowheads="1"/>
          </p:cNvSpPr>
          <p:nvPr/>
        </p:nvSpPr>
        <p:spPr bwMode="auto">
          <a:xfrm>
            <a:off x="76200" y="609600"/>
            <a:ext cx="9067799" cy="1247775"/>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1033" name="Picture 9" descr="NFHS Small Logo color Tr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762000"/>
            <a:ext cx="685800" cy="10077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7" name="Text Box 10"/>
          <p:cNvSpPr txBox="1">
            <a:spLocks noChangeArrowheads="1"/>
          </p:cNvSpPr>
          <p:nvPr/>
        </p:nvSpPr>
        <p:spPr bwMode="auto">
          <a:xfrm>
            <a:off x="4038600" y="907180"/>
            <a:ext cx="4854575" cy="862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algn="r">
              <a:lnSpc>
                <a:spcPct val="119000"/>
              </a:lnSpc>
            </a:pPr>
            <a:r>
              <a:rPr lang="en-US" sz="3200" kern="1400" dirty="0">
                <a:solidFill>
                  <a:srgbClr val="C00000"/>
                </a:solidFill>
                <a:latin typeface="Frutiger LT 95 UltraBlack"/>
              </a:rPr>
              <a:t>Concussion in Sports</a:t>
            </a:r>
            <a:endParaRPr lang="en-US" sz="900" kern="1400" dirty="0">
              <a:solidFill>
                <a:srgbClr val="C00000"/>
              </a:solidFill>
            </a:endParaRPr>
          </a:p>
          <a:p>
            <a:pPr>
              <a:lnSpc>
                <a:spcPct val="119000"/>
              </a:lnSpc>
              <a:spcAft>
                <a:spcPts val="600"/>
              </a:spcAft>
            </a:pPr>
            <a:r>
              <a:rPr lang="en-US" sz="900" kern="1400" dirty="0">
                <a:solidFill>
                  <a:srgbClr val="C00000"/>
                </a:solidFill>
              </a:rPr>
              <a:t> </a:t>
            </a:r>
          </a:p>
        </p:txBody>
      </p:sp>
      <p:sp>
        <p:nvSpPr>
          <p:cNvPr id="8" name="TextBox 7"/>
          <p:cNvSpPr txBox="1"/>
          <p:nvPr/>
        </p:nvSpPr>
        <p:spPr>
          <a:xfrm>
            <a:off x="394950" y="2819539"/>
            <a:ext cx="8607381" cy="2000419"/>
          </a:xfrm>
          <a:prstGeom prst="rect">
            <a:avLst/>
          </a:prstGeom>
          <a:noFill/>
        </p:spPr>
        <p:txBody>
          <a:bodyPr wrap="square" rtlCol="0">
            <a:spAutoFit/>
          </a:bodyPr>
          <a:lstStyle/>
          <a:p>
            <a:pPr marL="228600" indent="-228600">
              <a:lnSpc>
                <a:spcPct val="150000"/>
              </a:lnSpc>
              <a:spcAft>
                <a:spcPts val="300"/>
              </a:spcAft>
            </a:pPr>
            <a:r>
              <a:rPr lang="en-US" sz="1400" kern="1400" dirty="0">
                <a:solidFill>
                  <a:schemeClr val="bg1"/>
                </a:solidFill>
                <a:latin typeface="Arial"/>
              </a:rPr>
              <a:t>■</a:t>
            </a:r>
            <a:r>
              <a:rPr lang="en-US" sz="1400" kern="1400" dirty="0">
                <a:solidFill>
                  <a:schemeClr val="bg1"/>
                </a:solidFill>
              </a:rPr>
              <a:t> </a:t>
            </a:r>
            <a:r>
              <a:rPr lang="en-US" sz="1400" kern="1400" dirty="0">
                <a:solidFill>
                  <a:schemeClr val="bg1"/>
                </a:solidFill>
                <a:latin typeface="Frutiger LT 47 LightCn"/>
              </a:rPr>
              <a:t>Understand what concussions are &amp; their impact on players	          </a:t>
            </a:r>
            <a:r>
              <a:rPr lang="en-US" sz="1400" kern="1400" dirty="0">
                <a:solidFill>
                  <a:schemeClr val="bg1"/>
                </a:solidFill>
                <a:latin typeface="Arial"/>
              </a:rPr>
              <a:t>■</a:t>
            </a:r>
            <a:r>
              <a:rPr lang="en-US" sz="1400" kern="1400" dirty="0">
                <a:solidFill>
                  <a:schemeClr val="bg1"/>
                </a:solidFill>
              </a:rPr>
              <a:t> </a:t>
            </a:r>
            <a:r>
              <a:rPr lang="en-US" sz="1400" kern="1400" dirty="0">
                <a:solidFill>
                  <a:schemeClr val="bg1"/>
                </a:solidFill>
                <a:latin typeface="Frutiger LT 47 LightCn"/>
              </a:rPr>
              <a:t>Recognize signs and symptoms of concussion</a:t>
            </a:r>
            <a:endParaRPr lang="en-US" sz="1400" kern="1400" dirty="0">
              <a:solidFill>
                <a:schemeClr val="bg1"/>
              </a:solidFill>
            </a:endParaRPr>
          </a:p>
          <a:p>
            <a:pPr marL="228600" indent="-228600">
              <a:lnSpc>
                <a:spcPct val="150000"/>
              </a:lnSpc>
              <a:spcAft>
                <a:spcPts val="300"/>
              </a:spcAft>
            </a:pPr>
            <a:r>
              <a:rPr lang="en-US" sz="1400" kern="1400" dirty="0">
                <a:solidFill>
                  <a:schemeClr val="bg1"/>
                </a:solidFill>
                <a:latin typeface="Arial"/>
              </a:rPr>
              <a:t>■</a:t>
            </a:r>
            <a:r>
              <a:rPr lang="en-US" sz="1400" kern="1400" dirty="0">
                <a:solidFill>
                  <a:schemeClr val="bg1"/>
                </a:solidFill>
              </a:rPr>
              <a:t> </a:t>
            </a:r>
            <a:r>
              <a:rPr lang="en-US" sz="1400" kern="1400" dirty="0">
                <a:solidFill>
                  <a:schemeClr val="bg1"/>
                </a:solidFill>
                <a:latin typeface="Frutiger LT 47 LightCn"/>
              </a:rPr>
              <a:t>Recognize the complications associated with concussions	</a:t>
            </a:r>
            <a:r>
              <a:rPr lang="en-US" sz="1400" kern="1400" dirty="0">
                <a:solidFill>
                  <a:schemeClr val="bg1"/>
                </a:solidFill>
                <a:latin typeface="Arial"/>
              </a:rPr>
              <a:t>■</a:t>
            </a:r>
            <a:r>
              <a:rPr lang="en-US" sz="1400" kern="1400" dirty="0">
                <a:solidFill>
                  <a:schemeClr val="bg1"/>
                </a:solidFill>
              </a:rPr>
              <a:t> </a:t>
            </a:r>
            <a:r>
              <a:rPr lang="en-US" sz="1400" kern="1400" dirty="0">
                <a:solidFill>
                  <a:schemeClr val="bg1"/>
                </a:solidFill>
                <a:latin typeface="Frutiger LT 47 LightCn"/>
              </a:rPr>
              <a:t>Know when additional medical attention is needed</a:t>
            </a:r>
            <a:endParaRPr lang="en-US" sz="1400" kern="1400" dirty="0">
              <a:solidFill>
                <a:schemeClr val="bg1"/>
              </a:solidFill>
            </a:endParaRPr>
          </a:p>
          <a:p>
            <a:pPr marL="228600" indent="-228600">
              <a:lnSpc>
                <a:spcPct val="150000"/>
              </a:lnSpc>
              <a:spcAft>
                <a:spcPts val="300"/>
              </a:spcAft>
            </a:pPr>
            <a:r>
              <a:rPr lang="en-US" sz="1400" kern="1400" dirty="0">
                <a:solidFill>
                  <a:schemeClr val="bg1"/>
                </a:solidFill>
                <a:latin typeface="Arial"/>
              </a:rPr>
              <a:t>■</a:t>
            </a:r>
            <a:r>
              <a:rPr lang="en-US" sz="1400" kern="1400" dirty="0">
                <a:solidFill>
                  <a:schemeClr val="bg1"/>
                </a:solidFill>
              </a:rPr>
              <a:t> </a:t>
            </a:r>
            <a:r>
              <a:rPr lang="en-US" sz="1400" kern="1400" dirty="0">
                <a:solidFill>
                  <a:schemeClr val="bg1"/>
                </a:solidFill>
                <a:latin typeface="Frutiger LT 47 LightCn"/>
              </a:rPr>
              <a:t>Understand your responsibilities		         </a:t>
            </a:r>
            <a:r>
              <a:rPr lang="en-US" sz="1400" kern="1400" dirty="0">
                <a:solidFill>
                  <a:schemeClr val="bg1"/>
                </a:solidFill>
                <a:latin typeface="Arial"/>
              </a:rPr>
              <a:t>■</a:t>
            </a:r>
            <a:r>
              <a:rPr lang="en-US" sz="1400" kern="1400" dirty="0">
                <a:solidFill>
                  <a:schemeClr val="bg1"/>
                </a:solidFill>
              </a:rPr>
              <a:t> </a:t>
            </a:r>
            <a:r>
              <a:rPr lang="en-US" sz="1400" kern="1400" dirty="0">
                <a:solidFill>
                  <a:schemeClr val="bg1"/>
                </a:solidFill>
                <a:latin typeface="Frutiger LT 47 LightCn"/>
              </a:rPr>
              <a:t>Understand the proper concussion management protocols</a:t>
            </a:r>
            <a:endParaRPr lang="en-US" sz="1400" kern="1400" dirty="0">
              <a:solidFill>
                <a:schemeClr val="bg1"/>
              </a:solidFill>
            </a:endParaRPr>
          </a:p>
          <a:p>
            <a:pPr marL="228600" indent="-228600">
              <a:lnSpc>
                <a:spcPct val="150000"/>
              </a:lnSpc>
              <a:spcAft>
                <a:spcPts val="300"/>
              </a:spcAft>
            </a:pPr>
            <a:r>
              <a:rPr lang="en-US" sz="1400" kern="1400" dirty="0">
                <a:solidFill>
                  <a:schemeClr val="bg1"/>
                </a:solidFill>
                <a:latin typeface="Arial"/>
              </a:rPr>
              <a:t>■</a:t>
            </a:r>
            <a:r>
              <a:rPr lang="en-US" sz="1400" kern="1400" dirty="0">
                <a:solidFill>
                  <a:schemeClr val="bg1"/>
                </a:solidFill>
              </a:rPr>
              <a:t> </a:t>
            </a:r>
            <a:r>
              <a:rPr lang="en-US" sz="1400" kern="1400" dirty="0">
                <a:solidFill>
                  <a:schemeClr val="bg1"/>
                </a:solidFill>
                <a:latin typeface="Frutiger LT 47 LightCn"/>
              </a:rPr>
              <a:t>List the steps a player should use to return to active play safely after a concussion</a:t>
            </a:r>
            <a:endParaRPr lang="en-US" sz="1400" kern="1400" dirty="0">
              <a:solidFill>
                <a:schemeClr val="bg1"/>
              </a:solidFill>
            </a:endParaRPr>
          </a:p>
          <a:p>
            <a:pPr>
              <a:lnSpc>
                <a:spcPct val="119000"/>
              </a:lnSpc>
              <a:spcAft>
                <a:spcPts val="600"/>
              </a:spcAft>
            </a:pPr>
            <a:r>
              <a:rPr lang="en-US" sz="1000" kern="1400" dirty="0">
                <a:solidFill>
                  <a:srgbClr val="000000"/>
                </a:solidFill>
              </a:rPr>
              <a:t> </a:t>
            </a:r>
          </a:p>
          <a:p>
            <a:pPr>
              <a:lnSpc>
                <a:spcPct val="119000"/>
              </a:lnSpc>
              <a:spcAft>
                <a:spcPts val="600"/>
              </a:spcAft>
            </a:pPr>
            <a:r>
              <a:rPr lang="en-US" sz="1100" kern="1400" dirty="0">
                <a:solidFill>
                  <a:srgbClr val="000000"/>
                </a:solidFill>
              </a:rPr>
              <a:t> </a:t>
            </a:r>
          </a:p>
        </p:txBody>
      </p:sp>
      <p:sp>
        <p:nvSpPr>
          <p:cNvPr id="12" name="Text Box 14"/>
          <p:cNvSpPr txBox="1">
            <a:spLocks noChangeArrowheads="1"/>
          </p:cNvSpPr>
          <p:nvPr/>
        </p:nvSpPr>
        <p:spPr bwMode="auto">
          <a:xfrm>
            <a:off x="5133336" y="5073447"/>
            <a:ext cx="1562101"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effectLst/>
                <a:latin typeface="Frutiger LT 57 Cn" pitchFamily="34" charset="0"/>
                <a:cs typeface="Arial" pitchFamily="34" charset="0"/>
              </a:rPr>
              <a:t>Units</a:t>
            </a:r>
            <a:endParaRPr kumimoji="0" lang="en-US" altLang="en-US" sz="2800" b="0" i="0" u="none" strike="noStrike" cap="none" normalizeH="0" baseline="0" dirty="0">
              <a:ln>
                <a:noFill/>
              </a:ln>
              <a:effectLst/>
              <a:cs typeface="Arial" pitchFamily="34" charset="0"/>
            </a:endParaRPr>
          </a:p>
        </p:txBody>
      </p:sp>
      <p:sp>
        <p:nvSpPr>
          <p:cNvPr id="13" name="Text Box 15"/>
          <p:cNvSpPr txBox="1">
            <a:spLocks noChangeArrowheads="1"/>
          </p:cNvSpPr>
          <p:nvPr/>
        </p:nvSpPr>
        <p:spPr bwMode="auto">
          <a:xfrm>
            <a:off x="5914387" y="6514381"/>
            <a:ext cx="3413137" cy="687238"/>
          </a:xfrm>
          <a:prstGeom prst="rect">
            <a:avLst/>
          </a:prstGeom>
          <a:noFill/>
          <a:ln w="19050" algn="in">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3798"/>
                </a:solidFill>
                <a:effectLst/>
                <a:latin typeface="Frutiger LT 57 Cn" pitchFamily="34" charset="0"/>
                <a:cs typeface="Arial" pitchFamily="34" charset="0"/>
              </a:rPr>
              <a:t>More Information at </a:t>
            </a:r>
            <a:r>
              <a:rPr kumimoji="0" lang="en-US" altLang="en-US" sz="1600" b="1" i="0" u="none" strike="noStrike" cap="none" normalizeH="0" baseline="0" dirty="0">
                <a:ln>
                  <a:noFill/>
                </a:ln>
                <a:solidFill>
                  <a:srgbClr val="003798"/>
                </a:solidFill>
                <a:effectLst/>
                <a:latin typeface="Frutiger LT 57 Cn" pitchFamily="34" charset="0"/>
                <a:cs typeface="Arial" pitchFamily="34" charset="0"/>
              </a:rPr>
              <a:t>nfhslearn.com!</a:t>
            </a:r>
            <a:endParaRPr kumimoji="0" lang="en-US" altLang="en-US" sz="1800" b="0" i="0" u="none" strike="noStrike" cap="none" normalizeH="0" baseline="0" dirty="0">
              <a:ln>
                <a:noFill/>
              </a:ln>
              <a:solidFill>
                <a:srgbClr val="003798"/>
              </a:solidFill>
              <a:effectLst/>
              <a:latin typeface="Arial" pitchFamily="34" charset="0"/>
              <a:cs typeface="Arial" pitchFamily="34" charset="0"/>
            </a:endParaRPr>
          </a:p>
        </p:txBody>
      </p:sp>
      <p:sp>
        <p:nvSpPr>
          <p:cNvPr id="14" name="TextBox 13"/>
          <p:cNvSpPr txBox="1"/>
          <p:nvPr/>
        </p:nvSpPr>
        <p:spPr>
          <a:xfrm>
            <a:off x="3318188" y="5489372"/>
            <a:ext cx="4808112" cy="777136"/>
          </a:xfrm>
          <a:prstGeom prst="rect">
            <a:avLst/>
          </a:prstGeom>
          <a:noFill/>
        </p:spPr>
        <p:txBody>
          <a:bodyPr wrap="square" rtlCol="0">
            <a:spAutoFit/>
          </a:bodyPr>
          <a:lstStyle/>
          <a:p>
            <a:pPr marL="228600" indent="-228600">
              <a:lnSpc>
                <a:spcPct val="150000"/>
              </a:lnSpc>
              <a:spcAft>
                <a:spcPts val="300"/>
              </a:spcAft>
            </a:pPr>
            <a:r>
              <a:rPr lang="en-US" sz="1400" kern="1400" dirty="0">
                <a:latin typeface="Arial"/>
              </a:rPr>
              <a:t>■</a:t>
            </a:r>
            <a:r>
              <a:rPr lang="en-US" sz="1400" kern="1400" dirty="0"/>
              <a:t> </a:t>
            </a:r>
            <a:r>
              <a:rPr lang="en-US" sz="1400" kern="1400" dirty="0">
                <a:latin typeface="Frutiger LT 47 LightCn"/>
              </a:rPr>
              <a:t>Concussion Overview		</a:t>
            </a:r>
            <a:r>
              <a:rPr lang="en-US" sz="1400" kern="1400" dirty="0">
                <a:latin typeface="Arial"/>
              </a:rPr>
              <a:t>■</a:t>
            </a:r>
            <a:r>
              <a:rPr lang="en-US" sz="1400" kern="1400" dirty="0"/>
              <a:t> </a:t>
            </a:r>
            <a:r>
              <a:rPr lang="en-US" sz="1400" kern="1400" dirty="0">
                <a:latin typeface="Frutiger LT 47 LightCn"/>
              </a:rPr>
              <a:t>The Problem </a:t>
            </a:r>
            <a:endParaRPr lang="en-US" sz="1400" kern="1400" dirty="0"/>
          </a:p>
          <a:p>
            <a:pPr marL="228600" indent="-228600" algn="ctr">
              <a:lnSpc>
                <a:spcPct val="150000"/>
              </a:lnSpc>
              <a:spcAft>
                <a:spcPts val="300"/>
              </a:spcAft>
            </a:pPr>
            <a:r>
              <a:rPr lang="en-US" sz="1400" kern="1400" dirty="0">
                <a:latin typeface="Arial"/>
              </a:rPr>
              <a:t>■</a:t>
            </a:r>
            <a:r>
              <a:rPr lang="en-US" sz="1400" kern="1400" dirty="0"/>
              <a:t> </a:t>
            </a:r>
            <a:r>
              <a:rPr lang="en-US" sz="1400" kern="1400" dirty="0">
                <a:latin typeface="Frutiger LT 47 LightCn"/>
              </a:rPr>
              <a:t>Your Responsibility </a:t>
            </a:r>
            <a:endParaRPr lang="en-US" sz="1400" kern="1400" dirty="0"/>
          </a:p>
        </p:txBody>
      </p:sp>
      <p:pic>
        <p:nvPicPr>
          <p:cNvPr id="1027" name="Picture 3" descr="CDC_logo_print_color_name(highres-CMY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762000"/>
            <a:ext cx="1239864"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1590744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latin typeface="+mn-lt"/>
              </a:rPr>
              <a:t>NCHSAA Information &amp; Board Changes</a:t>
            </a:r>
          </a:p>
        </p:txBody>
      </p:sp>
      <p:sp>
        <p:nvSpPr>
          <p:cNvPr id="3" name="Subtitle 2"/>
          <p:cNvSpPr>
            <a:spLocks noGrp="1"/>
          </p:cNvSpPr>
          <p:nvPr>
            <p:ph type="subTitle" idx="1"/>
          </p:nvPr>
        </p:nvSpPr>
        <p:spPr/>
        <p:txBody>
          <a:bodyPr>
            <a:normAutofit/>
          </a:bodyPr>
          <a:lstStyle/>
          <a:p>
            <a:r>
              <a:rPr lang="en-US" sz="4500" b="1" dirty="0"/>
              <a:t>2017-18</a:t>
            </a:r>
          </a:p>
        </p:txBody>
      </p:sp>
    </p:spTree>
    <p:extLst>
      <p:ext uri="{BB962C8B-B14F-4D97-AF65-F5344CB8AC3E}">
        <p14:creationId xmlns:p14="http://schemas.microsoft.com/office/powerpoint/2010/main" val="7280164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882" y="923088"/>
            <a:ext cx="7886700" cy="994172"/>
          </a:xfrm>
        </p:spPr>
        <p:txBody>
          <a:bodyPr/>
          <a:lstStyle/>
          <a:p>
            <a:r>
              <a:rPr lang="en-US" b="1" dirty="0">
                <a:latin typeface="+mn-lt"/>
              </a:rPr>
              <a:t>Important Dates</a:t>
            </a:r>
          </a:p>
        </p:txBody>
      </p:sp>
      <p:sp>
        <p:nvSpPr>
          <p:cNvPr id="4" name="Content Placeholder 3"/>
          <p:cNvSpPr>
            <a:spLocks noGrp="1"/>
          </p:cNvSpPr>
          <p:nvPr>
            <p:ph sz="half" idx="2"/>
          </p:nvPr>
        </p:nvSpPr>
        <p:spPr>
          <a:xfrm>
            <a:off x="629842" y="2063911"/>
            <a:ext cx="7790741" cy="3524492"/>
          </a:xfrm>
        </p:spPr>
        <p:txBody>
          <a:bodyPr>
            <a:noAutofit/>
          </a:bodyPr>
          <a:lstStyle/>
          <a:p>
            <a:pPr marL="0" lvl="1" indent="0">
              <a:buNone/>
            </a:pPr>
            <a:r>
              <a:rPr lang="en-US" sz="1050" b="1" dirty="0"/>
              <a:t>	</a:t>
            </a:r>
            <a:r>
              <a:rPr lang="en-US" sz="1200" b="1" dirty="0"/>
              <a:t>	Start:</a:t>
            </a:r>
            <a:r>
              <a:rPr lang="en-US" sz="1200" dirty="0"/>
              <a:t>			Monday, February 14</a:t>
            </a:r>
          </a:p>
          <a:p>
            <a:pPr marL="0" lvl="1" indent="0">
              <a:buNone/>
            </a:pPr>
            <a:endParaRPr lang="en-US" sz="1200" dirty="0"/>
          </a:p>
          <a:p>
            <a:pPr marL="0" indent="0">
              <a:buNone/>
            </a:pPr>
            <a:r>
              <a:rPr lang="en-US" sz="1200" b="1" dirty="0"/>
              <a:t>		1</a:t>
            </a:r>
            <a:r>
              <a:rPr lang="en-US" sz="1200" b="1" baseline="30000" dirty="0"/>
              <a:t>st</a:t>
            </a:r>
            <a:r>
              <a:rPr lang="en-US" sz="1200" b="1" dirty="0"/>
              <a:t> Contest:	</a:t>
            </a:r>
            <a:r>
              <a:rPr lang="en-US" sz="1200" dirty="0"/>
              <a:t>	Monday, February 28</a:t>
            </a:r>
          </a:p>
          <a:p>
            <a:pPr marL="0" indent="0">
              <a:buNone/>
            </a:pPr>
            <a:endParaRPr lang="en-US" sz="1200" dirty="0"/>
          </a:p>
          <a:p>
            <a:pPr marL="0" indent="0">
              <a:buNone/>
            </a:pPr>
            <a:r>
              <a:rPr lang="en-US" sz="1200" b="1" dirty="0"/>
              <a:t>		</a:t>
            </a:r>
            <a:r>
              <a:rPr lang="en-US" sz="1200" b="1" dirty="0" err="1"/>
              <a:t>MaxPreps</a:t>
            </a:r>
            <a:r>
              <a:rPr lang="en-US" sz="1200" b="1" dirty="0"/>
              <a:t> Entry Deadline:	</a:t>
            </a:r>
            <a:r>
              <a:rPr lang="en-US" sz="1200" dirty="0"/>
              <a:t>Saturday, April 28 (</a:t>
            </a:r>
            <a:r>
              <a:rPr lang="en-US" sz="1200" i="1" dirty="0"/>
              <a:t>11:59 p.m.)</a:t>
            </a:r>
          </a:p>
          <a:p>
            <a:pPr marL="0" indent="0">
              <a:buNone/>
            </a:pPr>
            <a:r>
              <a:rPr lang="en-US" sz="1200" b="1" dirty="0"/>
              <a:t>		Brackets Posted</a:t>
            </a:r>
            <a:r>
              <a:rPr lang="en-US" sz="1200" dirty="0"/>
              <a:t>		Monday, April 30</a:t>
            </a:r>
          </a:p>
          <a:p>
            <a:pPr marL="0" indent="0">
              <a:buNone/>
            </a:pPr>
            <a:r>
              <a:rPr lang="en-US" sz="1200" b="1" dirty="0"/>
              <a:t>		Playoff Dates:</a:t>
            </a:r>
            <a:r>
              <a:rPr lang="en-US" sz="1200" dirty="0"/>
              <a:t>			     </a:t>
            </a:r>
          </a:p>
          <a:p>
            <a:pPr marL="0" indent="0">
              <a:buNone/>
            </a:pPr>
            <a:r>
              <a:rPr lang="en-US" sz="1200" b="1" dirty="0"/>
              <a:t>		     	1</a:t>
            </a:r>
            <a:r>
              <a:rPr lang="en-US" sz="1200" b="1" baseline="30000" dirty="0"/>
              <a:t>st</a:t>
            </a:r>
            <a:r>
              <a:rPr lang="en-US" sz="1200" b="1" dirty="0"/>
              <a:t> Round			</a:t>
            </a:r>
            <a:r>
              <a:rPr lang="en-US" sz="1200" dirty="0"/>
              <a:t>Wednesday, May 2</a:t>
            </a:r>
          </a:p>
          <a:p>
            <a:pPr marL="0" indent="0">
              <a:buNone/>
            </a:pPr>
            <a:r>
              <a:rPr lang="en-US" sz="1200" b="1" dirty="0"/>
              <a:t>		     	2</a:t>
            </a:r>
            <a:r>
              <a:rPr lang="en-US" sz="1200" b="1" baseline="30000" dirty="0"/>
              <a:t>nd</a:t>
            </a:r>
            <a:r>
              <a:rPr lang="en-US" sz="1200" b="1" dirty="0"/>
              <a:t> Round			</a:t>
            </a:r>
            <a:r>
              <a:rPr lang="en-US" sz="1200" dirty="0"/>
              <a:t>Friday, May 4</a:t>
            </a:r>
          </a:p>
          <a:p>
            <a:pPr marL="0" indent="0">
              <a:buNone/>
            </a:pPr>
            <a:r>
              <a:rPr lang="en-US" sz="1200" b="1" dirty="0"/>
              <a:t>		     	3</a:t>
            </a:r>
            <a:r>
              <a:rPr lang="en-US" sz="1200" b="1" baseline="30000" dirty="0"/>
              <a:t>rd</a:t>
            </a:r>
            <a:r>
              <a:rPr lang="en-US" sz="1200" b="1" dirty="0"/>
              <a:t> Round			</a:t>
            </a:r>
            <a:r>
              <a:rPr lang="en-US" sz="1200" dirty="0"/>
              <a:t>Tuesday, May 8</a:t>
            </a:r>
          </a:p>
          <a:p>
            <a:pPr marL="0" indent="0">
              <a:buNone/>
            </a:pPr>
            <a:r>
              <a:rPr lang="en-US" sz="1200" b="1" dirty="0"/>
              <a:t>		    	4</a:t>
            </a:r>
            <a:r>
              <a:rPr lang="en-US" sz="1200" b="1" baseline="30000" dirty="0"/>
              <a:t>th</a:t>
            </a:r>
            <a:r>
              <a:rPr lang="en-US" sz="1200" b="1" dirty="0"/>
              <a:t> Round			</a:t>
            </a:r>
            <a:r>
              <a:rPr lang="en-US" sz="1200" dirty="0"/>
              <a:t>Saturday, May 11</a:t>
            </a:r>
          </a:p>
          <a:p>
            <a:pPr marL="0" indent="0">
              <a:buNone/>
            </a:pPr>
            <a:r>
              <a:rPr lang="en-US" sz="1200" b="1" dirty="0"/>
              <a:t>	 	    	Regionals:			</a:t>
            </a:r>
            <a:r>
              <a:rPr lang="en-US" sz="1200" dirty="0"/>
              <a:t>Tuesday, May 15</a:t>
            </a:r>
          </a:p>
          <a:p>
            <a:pPr marL="0" indent="0">
              <a:buNone/>
            </a:pPr>
            <a:r>
              <a:rPr lang="en-US" sz="1200" b="1" dirty="0"/>
              <a:t>	  	  	State Championships:</a:t>
            </a:r>
            <a:r>
              <a:rPr lang="en-US" sz="1200" dirty="0"/>
              <a:t>		Friday and Saturday, May 18-19</a:t>
            </a:r>
          </a:p>
        </p:txBody>
      </p:sp>
    </p:spTree>
    <p:extLst>
      <p:ext uri="{BB962C8B-B14F-4D97-AF65-F5344CB8AC3E}">
        <p14:creationId xmlns:p14="http://schemas.microsoft.com/office/powerpoint/2010/main" val="12328480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Number of Contests</a:t>
            </a:r>
          </a:p>
        </p:txBody>
      </p:sp>
      <p:sp>
        <p:nvSpPr>
          <p:cNvPr id="3" name="Content Placeholder 2"/>
          <p:cNvSpPr>
            <a:spLocks noGrp="1"/>
          </p:cNvSpPr>
          <p:nvPr>
            <p:ph idx="1"/>
          </p:nvPr>
        </p:nvSpPr>
        <p:spPr>
          <a:xfrm>
            <a:off x="628650" y="2226469"/>
            <a:ext cx="7800614" cy="3263504"/>
          </a:xfrm>
        </p:spPr>
        <p:txBody>
          <a:bodyPr>
            <a:normAutofit/>
          </a:bodyPr>
          <a:lstStyle/>
          <a:p>
            <a:r>
              <a:rPr lang="en-US" dirty="0"/>
              <a:t>No more than three per week.</a:t>
            </a:r>
          </a:p>
          <a:p>
            <a:pPr marL="0" indent="0">
              <a:buNone/>
            </a:pPr>
            <a:endParaRPr lang="en-US" dirty="0"/>
          </a:p>
          <a:p>
            <a:r>
              <a:rPr lang="en-US" dirty="0"/>
              <a:t>Teams and individuals are limited to one contest a day.</a:t>
            </a:r>
          </a:p>
          <a:p>
            <a:pPr marL="0" indent="0">
              <a:buNone/>
            </a:pPr>
            <a:endParaRPr lang="en-US" dirty="0"/>
          </a:p>
        </p:txBody>
      </p:sp>
    </p:spTree>
    <p:extLst>
      <p:ext uri="{BB962C8B-B14F-4D97-AF65-F5344CB8AC3E}">
        <p14:creationId xmlns:p14="http://schemas.microsoft.com/office/powerpoint/2010/main" val="15556055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Playoffs</a:t>
            </a:r>
          </a:p>
        </p:txBody>
      </p:sp>
      <p:sp>
        <p:nvSpPr>
          <p:cNvPr id="3" name="Content Placeholder 2"/>
          <p:cNvSpPr>
            <a:spLocks noGrp="1"/>
          </p:cNvSpPr>
          <p:nvPr>
            <p:ph idx="1"/>
          </p:nvPr>
        </p:nvSpPr>
        <p:spPr>
          <a:xfrm>
            <a:off x="628650" y="2226469"/>
            <a:ext cx="7800614" cy="3263504"/>
          </a:xfrm>
        </p:spPr>
        <p:txBody>
          <a:bodyPr>
            <a:normAutofit/>
          </a:bodyPr>
          <a:lstStyle/>
          <a:p>
            <a:r>
              <a:rPr lang="en-US" dirty="0"/>
              <a:t>Bracket Sizes:</a:t>
            </a:r>
          </a:p>
          <a:p>
            <a:pPr lvl="1"/>
            <a:r>
              <a:rPr lang="en-US" dirty="0"/>
              <a:t>1A/2A/3A </a:t>
            </a:r>
            <a:r>
              <a:rPr lang="mr-IN" dirty="0"/>
              <a:t>–</a:t>
            </a:r>
            <a:r>
              <a:rPr lang="en-US" dirty="0"/>
              <a:t> 24 Teams</a:t>
            </a:r>
          </a:p>
          <a:p>
            <a:pPr lvl="1"/>
            <a:r>
              <a:rPr lang="en-US" dirty="0"/>
              <a:t>4A </a:t>
            </a:r>
            <a:r>
              <a:rPr lang="mr-IN" dirty="0"/>
              <a:t>–</a:t>
            </a:r>
            <a:r>
              <a:rPr lang="en-US" dirty="0"/>
              <a:t> 40 Teams</a:t>
            </a:r>
          </a:p>
          <a:p>
            <a:pPr lvl="1"/>
            <a:endParaRPr lang="en-US" dirty="0"/>
          </a:p>
          <a:p>
            <a:r>
              <a:rPr lang="en-US" dirty="0"/>
              <a:t>Pre-determined Brackets (no seeding for 2018)</a:t>
            </a:r>
          </a:p>
          <a:p>
            <a:pPr lvl="1"/>
            <a:r>
              <a:rPr lang="en-US" dirty="0"/>
              <a:t>Will be posted in the spring</a:t>
            </a:r>
          </a:p>
          <a:p>
            <a:pPr marL="0" indent="0">
              <a:buNone/>
            </a:pPr>
            <a:endParaRPr lang="en-US" dirty="0"/>
          </a:p>
        </p:txBody>
      </p:sp>
    </p:spTree>
    <p:extLst>
      <p:ext uri="{BB962C8B-B14F-4D97-AF65-F5344CB8AC3E}">
        <p14:creationId xmlns:p14="http://schemas.microsoft.com/office/powerpoint/2010/main" val="6975131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Amateur Rule</a:t>
            </a:r>
          </a:p>
        </p:txBody>
      </p:sp>
      <p:sp>
        <p:nvSpPr>
          <p:cNvPr id="3" name="Content Placeholder 2"/>
          <p:cNvSpPr>
            <a:spLocks noGrp="1"/>
          </p:cNvSpPr>
          <p:nvPr>
            <p:ph idx="1"/>
          </p:nvPr>
        </p:nvSpPr>
        <p:spPr/>
        <p:txBody>
          <a:bodyPr/>
          <a:lstStyle/>
          <a:p>
            <a:r>
              <a:rPr lang="en-US" dirty="0"/>
              <a:t>Increased allowable merchandise to be received from $20.00 to $250.00 per sports season</a:t>
            </a:r>
          </a:p>
          <a:p>
            <a:endParaRPr lang="en-US" dirty="0"/>
          </a:p>
          <a:p>
            <a:r>
              <a:rPr lang="en-US" dirty="0"/>
              <a:t>Acceptance of money or a forbidden award will cause an athlete to lose athletic eligibility for the semester in which the violation occurred, and the following semester.</a:t>
            </a:r>
          </a:p>
          <a:p>
            <a:endParaRPr lang="en-US" dirty="0"/>
          </a:p>
        </p:txBody>
      </p:sp>
    </p:spTree>
    <p:extLst>
      <p:ext uri="{BB962C8B-B14F-4D97-AF65-F5344CB8AC3E}">
        <p14:creationId xmlns:p14="http://schemas.microsoft.com/office/powerpoint/2010/main" val="1558961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Senior Exceptions</a:t>
            </a:r>
          </a:p>
        </p:txBody>
      </p:sp>
      <p:sp>
        <p:nvSpPr>
          <p:cNvPr id="3" name="Content Placeholder 2"/>
          <p:cNvSpPr>
            <a:spLocks noGrp="1"/>
          </p:cNvSpPr>
          <p:nvPr>
            <p:ph idx="1"/>
          </p:nvPr>
        </p:nvSpPr>
        <p:spPr/>
        <p:txBody>
          <a:bodyPr/>
          <a:lstStyle/>
          <a:p>
            <a:r>
              <a:rPr lang="en-US" dirty="0"/>
              <a:t>Students may be allowed to wear school uniforms, including protective equipment, in outside organization competition, so long as the student has exhausted athletic eligibility in that sport and received permission from the member school. </a:t>
            </a:r>
          </a:p>
          <a:p>
            <a:pPr lvl="1"/>
            <a:r>
              <a:rPr lang="en-US" dirty="0"/>
              <a:t>Approval from the LEA is strongly recommended.</a:t>
            </a:r>
          </a:p>
          <a:p>
            <a:endParaRPr lang="en-US" dirty="0"/>
          </a:p>
          <a:p>
            <a:r>
              <a:rPr lang="en-US" dirty="0"/>
              <a:t>Exception to the numbers restrictions for students who have exhausted their eligibility in that sport. </a:t>
            </a:r>
          </a:p>
          <a:p>
            <a:pPr lvl="1"/>
            <a:r>
              <a:rPr lang="en-US" dirty="0"/>
              <a:t>Dead period rules will remain.</a:t>
            </a:r>
          </a:p>
          <a:p>
            <a:endParaRPr lang="en-US" dirty="0"/>
          </a:p>
        </p:txBody>
      </p:sp>
    </p:spTree>
    <p:extLst>
      <p:ext uri="{BB962C8B-B14F-4D97-AF65-F5344CB8AC3E}">
        <p14:creationId xmlns:p14="http://schemas.microsoft.com/office/powerpoint/2010/main" val="218862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Transfer Rule</a:t>
            </a:r>
          </a:p>
        </p:txBody>
      </p:sp>
      <p:sp>
        <p:nvSpPr>
          <p:cNvPr id="3" name="Content Placeholder 2"/>
          <p:cNvSpPr>
            <a:spLocks noGrp="1"/>
          </p:cNvSpPr>
          <p:nvPr>
            <p:ph idx="1"/>
          </p:nvPr>
        </p:nvSpPr>
        <p:spPr/>
        <p:txBody>
          <a:bodyPr/>
          <a:lstStyle/>
          <a:p>
            <a:r>
              <a:rPr lang="en-US" dirty="0"/>
              <a:t>Students transferring to a member school where the student’s coach has relocated to within a year will be deemed ineligible for a period of 365 days LEA to LEA</a:t>
            </a:r>
          </a:p>
          <a:p>
            <a:endParaRPr lang="en-US" dirty="0"/>
          </a:p>
          <a:p>
            <a:r>
              <a:rPr lang="en-US" dirty="0"/>
              <a:t>A student’s first transfer after initial entry into the 9th grade is not subject to the NCHSAA transfer rule (LEA to LEA). For any transfer thereafter, the student must sit out for 2 consecutive semesters (at least 50% of the current semester + following semester) or 365-days, whichever is less. </a:t>
            </a:r>
          </a:p>
          <a:p>
            <a:endParaRPr lang="en-US" dirty="0"/>
          </a:p>
        </p:txBody>
      </p:sp>
    </p:spTree>
    <p:extLst>
      <p:ext uri="{BB962C8B-B14F-4D97-AF65-F5344CB8AC3E}">
        <p14:creationId xmlns:p14="http://schemas.microsoft.com/office/powerpoint/2010/main" val="6231892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Transfer Rule</a:t>
            </a:r>
          </a:p>
        </p:txBody>
      </p:sp>
      <p:sp>
        <p:nvSpPr>
          <p:cNvPr id="3" name="Content Placeholder 2"/>
          <p:cNvSpPr>
            <a:spLocks noGrp="1"/>
          </p:cNvSpPr>
          <p:nvPr>
            <p:ph idx="1"/>
          </p:nvPr>
        </p:nvSpPr>
        <p:spPr/>
        <p:txBody>
          <a:bodyPr>
            <a:normAutofit/>
          </a:bodyPr>
          <a:lstStyle/>
          <a:p>
            <a:r>
              <a:rPr lang="en-US" sz="2250" dirty="0"/>
              <a:t>NCHSAA Transfer Committee will be composed of the NCHSAA Executive Committee and at least one (1) non-district affiliated member.</a:t>
            </a:r>
          </a:p>
          <a:p>
            <a:endParaRPr lang="en-US" sz="2250" dirty="0"/>
          </a:p>
          <a:p>
            <a:r>
              <a:rPr lang="en-US" sz="2250" dirty="0"/>
              <a:t>Modify initial entry interpretation for non-district affiliated schools (Charter and Non-Boarding Parochial) –Rule 1.2.1(a)(2): boundary criteria shall only apply after initial entry into ninth grade.</a:t>
            </a:r>
          </a:p>
          <a:p>
            <a:endParaRPr lang="en-US" sz="2250" dirty="0"/>
          </a:p>
          <a:p>
            <a:r>
              <a:rPr lang="en-US" sz="2250" dirty="0"/>
              <a:t>Students who want to participate in cheerleading are not subject to the transfer policy, however all current eligibility requirements would remain applicable.</a:t>
            </a:r>
          </a:p>
          <a:p>
            <a:endParaRPr lang="en-US" dirty="0"/>
          </a:p>
        </p:txBody>
      </p:sp>
    </p:spTree>
    <p:extLst>
      <p:ext uri="{BB962C8B-B14F-4D97-AF65-F5344CB8AC3E}">
        <p14:creationId xmlns:p14="http://schemas.microsoft.com/office/powerpoint/2010/main" val="6631379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Residence Rule</a:t>
            </a:r>
          </a:p>
        </p:txBody>
      </p:sp>
      <p:sp>
        <p:nvSpPr>
          <p:cNvPr id="3" name="Content Placeholder 2"/>
          <p:cNvSpPr>
            <a:spLocks noGrp="1"/>
          </p:cNvSpPr>
          <p:nvPr>
            <p:ph idx="1"/>
          </p:nvPr>
        </p:nvSpPr>
        <p:spPr/>
        <p:txBody>
          <a:bodyPr/>
          <a:lstStyle/>
          <a:p>
            <a:r>
              <a:rPr lang="en-US"/>
              <a:t>No Custody</a:t>
            </a:r>
          </a:p>
          <a:p>
            <a:pPr lvl="1"/>
            <a:r>
              <a:rPr lang="en-US"/>
              <a:t>Residency </a:t>
            </a:r>
            <a:r>
              <a:rPr lang="en-US" dirty="0"/>
              <a:t>shall be deemed to be with the parent with whom the student begins the school year (i.e. 1st semester).</a:t>
            </a:r>
          </a:p>
          <a:p>
            <a:endParaRPr lang="en-US" dirty="0"/>
          </a:p>
          <a:p>
            <a:r>
              <a:rPr lang="en-US" dirty="0"/>
              <a:t>Bona Fide Change: The change must not be solely made for athletics purposes.</a:t>
            </a:r>
          </a:p>
          <a:p>
            <a:endParaRPr lang="en-US" dirty="0"/>
          </a:p>
        </p:txBody>
      </p:sp>
    </p:spTree>
    <p:extLst>
      <p:ext uri="{BB962C8B-B14F-4D97-AF65-F5344CB8AC3E}">
        <p14:creationId xmlns:p14="http://schemas.microsoft.com/office/powerpoint/2010/main" val="20674023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Endowment Games</a:t>
            </a:r>
          </a:p>
        </p:txBody>
      </p:sp>
      <p:sp>
        <p:nvSpPr>
          <p:cNvPr id="3" name="Content Placeholder 2"/>
          <p:cNvSpPr>
            <a:spLocks noGrp="1"/>
          </p:cNvSpPr>
          <p:nvPr>
            <p:ph idx="1"/>
          </p:nvPr>
        </p:nvSpPr>
        <p:spPr/>
        <p:txBody>
          <a:bodyPr/>
          <a:lstStyle/>
          <a:p>
            <a:r>
              <a:rPr lang="en-US" dirty="0"/>
              <a:t>The home team will remit twenty-five (25) percent of the gross revenue to the NCHSAA’s endowment fund.  If a member school plays an endowment game against a non-member school, the member school is responsible for remitting payment to the NCHSAA regardless of where the game is played.  </a:t>
            </a:r>
          </a:p>
        </p:txBody>
      </p:sp>
    </p:spTree>
    <p:extLst>
      <p:ext uri="{BB962C8B-B14F-4D97-AF65-F5344CB8AC3E}">
        <p14:creationId xmlns:p14="http://schemas.microsoft.com/office/powerpoint/2010/main" val="5464594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Wet Bulb Globe Temperature</a:t>
            </a:r>
          </a:p>
        </p:txBody>
      </p:sp>
      <p:sp>
        <p:nvSpPr>
          <p:cNvPr id="3" name="Content Placeholder 2"/>
          <p:cNvSpPr>
            <a:spLocks noGrp="1"/>
          </p:cNvSpPr>
          <p:nvPr>
            <p:ph idx="1"/>
          </p:nvPr>
        </p:nvSpPr>
        <p:spPr/>
        <p:txBody>
          <a:bodyPr/>
          <a:lstStyle/>
          <a:p>
            <a:r>
              <a:rPr lang="en-US" dirty="0"/>
              <a:t>Added language to the WBGT Index and Athletic Activity Chart in the 90 or Above category for Athletic Activity Guidelines: SUSPEND PRACTICE/MUST INCLUDE MANDATORY BREAKS AS DIRECTED BY GAMEDAY ADMINISTRATOR DURING CONTEST.</a:t>
            </a:r>
          </a:p>
        </p:txBody>
      </p:sp>
    </p:spTree>
    <p:extLst>
      <p:ext uri="{BB962C8B-B14F-4D97-AF65-F5344CB8AC3E}">
        <p14:creationId xmlns:p14="http://schemas.microsoft.com/office/powerpoint/2010/main" val="17035318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Facilities</a:t>
            </a:r>
          </a:p>
        </p:txBody>
      </p:sp>
      <p:sp>
        <p:nvSpPr>
          <p:cNvPr id="3" name="Content Placeholder 2"/>
          <p:cNvSpPr>
            <a:spLocks noGrp="1"/>
          </p:cNvSpPr>
          <p:nvPr>
            <p:ph idx="1"/>
          </p:nvPr>
        </p:nvSpPr>
        <p:spPr/>
        <p:txBody>
          <a:bodyPr/>
          <a:lstStyle/>
          <a:p>
            <a:r>
              <a:rPr lang="en-US" dirty="0"/>
              <a:t>The NCHSAA has the right to require host teams to find an adequate facility based on expected game/contest attendance and/or quality of venue.</a:t>
            </a:r>
          </a:p>
          <a:p>
            <a:endParaRPr lang="en-US" dirty="0"/>
          </a:p>
        </p:txBody>
      </p:sp>
    </p:spTree>
    <p:extLst>
      <p:ext uri="{BB962C8B-B14F-4D97-AF65-F5344CB8AC3E}">
        <p14:creationId xmlns:p14="http://schemas.microsoft.com/office/powerpoint/2010/main" val="10073841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Coaches Education</a:t>
            </a:r>
          </a:p>
        </p:txBody>
      </p:sp>
      <p:sp>
        <p:nvSpPr>
          <p:cNvPr id="3" name="Content Placeholder 2"/>
          <p:cNvSpPr>
            <a:spLocks noGrp="1"/>
          </p:cNvSpPr>
          <p:nvPr>
            <p:ph idx="1"/>
          </p:nvPr>
        </p:nvSpPr>
        <p:spPr/>
        <p:txBody>
          <a:bodyPr/>
          <a:lstStyle/>
          <a:p>
            <a:r>
              <a:rPr lang="en-US" dirty="0"/>
              <a:t>Annual requirements must be completed after June 1, 2017 and before the first date of practice.</a:t>
            </a:r>
          </a:p>
          <a:p>
            <a:endParaRPr lang="en-US" dirty="0"/>
          </a:p>
          <a:p>
            <a:r>
              <a:rPr lang="en-US" dirty="0"/>
              <a:t>NFHS Sudden Cardiac Arrest</a:t>
            </a:r>
          </a:p>
          <a:p>
            <a:pPr lvl="1"/>
            <a:r>
              <a:rPr lang="en-US" dirty="0"/>
              <a:t>To require all non-paid coaches to complete the NFHS Sudden Cardiac Arrest Course annually and prior to the first contest. </a:t>
            </a:r>
          </a:p>
        </p:txBody>
      </p:sp>
    </p:spTree>
    <p:extLst>
      <p:ext uri="{BB962C8B-B14F-4D97-AF65-F5344CB8AC3E}">
        <p14:creationId xmlns:p14="http://schemas.microsoft.com/office/powerpoint/2010/main" val="3445714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Eligibility Summary Submission Dates</a:t>
            </a:r>
          </a:p>
        </p:txBody>
      </p:sp>
      <p:sp>
        <p:nvSpPr>
          <p:cNvPr id="3" name="Content Placeholder 2"/>
          <p:cNvSpPr>
            <a:spLocks noGrp="1"/>
          </p:cNvSpPr>
          <p:nvPr>
            <p:ph idx="1"/>
          </p:nvPr>
        </p:nvSpPr>
        <p:spPr/>
        <p:txBody>
          <a:bodyPr/>
          <a:lstStyle/>
          <a:p>
            <a:pPr lvl="0"/>
            <a:r>
              <a:rPr lang="en-US" dirty="0"/>
              <a:t>Fall – September 15th</a:t>
            </a:r>
          </a:p>
          <a:p>
            <a:pPr lvl="0"/>
            <a:r>
              <a:rPr lang="en-US" dirty="0"/>
              <a:t>Winter – December 15th</a:t>
            </a:r>
          </a:p>
          <a:p>
            <a:pPr lvl="0"/>
            <a:r>
              <a:rPr lang="en-US" dirty="0"/>
              <a:t>Spring – April 1st</a:t>
            </a:r>
          </a:p>
          <a:p>
            <a:endParaRPr lang="en-US" dirty="0"/>
          </a:p>
        </p:txBody>
      </p:sp>
    </p:spTree>
    <p:extLst>
      <p:ext uri="{BB962C8B-B14F-4D97-AF65-F5344CB8AC3E}">
        <p14:creationId xmlns:p14="http://schemas.microsoft.com/office/powerpoint/2010/main" val="15956074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Skill Development/Dead Periods</a:t>
            </a:r>
          </a:p>
        </p:txBody>
      </p:sp>
      <p:sp>
        <p:nvSpPr>
          <p:cNvPr id="3" name="Content Placeholder 2"/>
          <p:cNvSpPr>
            <a:spLocks noGrp="1"/>
          </p:cNvSpPr>
          <p:nvPr>
            <p:ph idx="1"/>
          </p:nvPr>
        </p:nvSpPr>
        <p:spPr/>
        <p:txBody>
          <a:bodyPr>
            <a:normAutofit/>
          </a:bodyPr>
          <a:lstStyle/>
          <a:p>
            <a:pPr lvl="0"/>
            <a:r>
              <a:rPr lang="en-US" sz="2250" dirty="0"/>
              <a:t>Changed in-season dead periods from 6 weeks to 3 weeks</a:t>
            </a:r>
          </a:p>
          <a:p>
            <a:pPr lvl="0"/>
            <a:r>
              <a:rPr lang="en-US" sz="2250" dirty="0"/>
              <a:t>Added new dead period:  </a:t>
            </a:r>
          </a:p>
          <a:p>
            <a:pPr lvl="1"/>
            <a:r>
              <a:rPr lang="en-US" sz="2250" dirty="0"/>
              <a:t>Last 10 student days of the school year</a:t>
            </a:r>
          </a:p>
          <a:p>
            <a:pPr lvl="2"/>
            <a:r>
              <a:rPr lang="en-US" sz="2250" dirty="0"/>
              <a:t>Effective 2017-2018</a:t>
            </a:r>
          </a:p>
        </p:txBody>
      </p:sp>
    </p:spTree>
    <p:extLst>
      <p:ext uri="{BB962C8B-B14F-4D97-AF65-F5344CB8AC3E}">
        <p14:creationId xmlns:p14="http://schemas.microsoft.com/office/powerpoint/2010/main" val="17467507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MaxPreps</a:t>
            </a:r>
          </a:p>
        </p:txBody>
      </p:sp>
      <p:sp>
        <p:nvSpPr>
          <p:cNvPr id="3" name="Content Placeholder 2"/>
          <p:cNvSpPr>
            <a:spLocks noGrp="1"/>
          </p:cNvSpPr>
          <p:nvPr>
            <p:ph idx="1"/>
          </p:nvPr>
        </p:nvSpPr>
        <p:spPr/>
        <p:txBody>
          <a:bodyPr>
            <a:noAutofit/>
          </a:bodyPr>
          <a:lstStyle/>
          <a:p>
            <a:pPr marL="0" indent="0">
              <a:buNone/>
            </a:pPr>
            <a:r>
              <a:rPr lang="en-US" sz="1800" dirty="0"/>
              <a:t>Official Statistics Provider</a:t>
            </a:r>
          </a:p>
          <a:p>
            <a:pPr marL="0" indent="0">
              <a:buNone/>
            </a:pPr>
            <a:endParaRPr lang="en-US" sz="1800" dirty="0"/>
          </a:p>
          <a:p>
            <a:r>
              <a:rPr lang="en-US" sz="1800" dirty="0"/>
              <a:t>Records and standings for post-season qualifications</a:t>
            </a:r>
          </a:p>
          <a:p>
            <a:pPr marL="908447" lvl="1" indent="-257175"/>
            <a:r>
              <a:rPr lang="en-US" dirty="0"/>
              <a:t>Official record</a:t>
            </a:r>
          </a:p>
          <a:p>
            <a:pPr marL="908447" lvl="1" indent="-257175"/>
            <a:r>
              <a:rPr lang="en-US" dirty="0"/>
              <a:t>Incorrect record subject to DQ from playoffs</a:t>
            </a:r>
          </a:p>
          <a:p>
            <a:r>
              <a:rPr lang="en-US" sz="1800" dirty="0"/>
              <a:t>All games MUST be entered by:</a:t>
            </a:r>
          </a:p>
          <a:p>
            <a:pPr marL="908447" lvl="1" indent="-257175"/>
            <a:r>
              <a:rPr lang="en-US" dirty="0"/>
              <a:t>Saturday, April 28</a:t>
            </a:r>
            <a:r>
              <a:rPr lang="en-US" baseline="30000" dirty="0"/>
              <a:t>th </a:t>
            </a:r>
            <a:r>
              <a:rPr lang="en-US" dirty="0"/>
              <a:t>by 11:59 pm</a:t>
            </a:r>
          </a:p>
          <a:p>
            <a:pPr marL="908447" lvl="1" indent="-257175"/>
            <a:r>
              <a:rPr lang="en-US" dirty="0"/>
              <a:t>Triple check your record!</a:t>
            </a:r>
          </a:p>
          <a:p>
            <a:pPr marL="171450" lvl="1">
              <a:spcBef>
                <a:spcPts val="750"/>
              </a:spcBef>
            </a:pPr>
            <a:r>
              <a:rPr lang="en-US" dirty="0"/>
              <a:t>Instructions can be found on the NCHSAA website</a:t>
            </a:r>
          </a:p>
        </p:txBody>
      </p:sp>
    </p:spTree>
    <p:extLst>
      <p:ext uri="{BB962C8B-B14F-4D97-AF65-F5344CB8AC3E}">
        <p14:creationId xmlns:p14="http://schemas.microsoft.com/office/powerpoint/2010/main" val="15968459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eaLnBrk="1" hangingPunct="1">
              <a:defRPr/>
            </a:pPr>
            <a:r>
              <a:rPr lang="en-US" b="1" dirty="0">
                <a:latin typeface="+mn-lt"/>
              </a:rPr>
              <a:t>Sportsmanship</a:t>
            </a:r>
          </a:p>
        </p:txBody>
      </p:sp>
      <p:sp>
        <p:nvSpPr>
          <p:cNvPr id="3" name="Content Placeholder 2"/>
          <p:cNvSpPr>
            <a:spLocks noGrp="1"/>
          </p:cNvSpPr>
          <p:nvPr>
            <p:ph idx="1"/>
          </p:nvPr>
        </p:nvSpPr>
        <p:spPr>
          <a:xfrm>
            <a:off x="1925241" y="2343151"/>
            <a:ext cx="5275659" cy="2888456"/>
          </a:xfrm>
        </p:spPr>
        <p:txBody>
          <a:bodyPr rtlCol="0">
            <a:normAutofit fontScale="92500" lnSpcReduction="10000"/>
          </a:bodyPr>
          <a:lstStyle/>
          <a:p>
            <a:pPr marL="0" indent="0">
              <a:buNone/>
              <a:defRPr/>
            </a:pPr>
            <a:r>
              <a:rPr lang="en-US" dirty="0">
                <a:ea typeface="+mn-ea"/>
                <a:cs typeface="+mn-cs"/>
              </a:rPr>
              <a:t>The quality of responsible behavior characterized by a spirit of generosity and a genuine concern for opponents, officials and teammates.</a:t>
            </a:r>
          </a:p>
          <a:p>
            <a:pPr marL="397764" indent="-397764">
              <a:defRPr/>
            </a:pPr>
            <a:r>
              <a:rPr lang="en-US" dirty="0">
                <a:ea typeface="+mn-ea"/>
                <a:cs typeface="+mn-cs"/>
              </a:rPr>
              <a:t>Wholesome athletic environment</a:t>
            </a:r>
          </a:p>
          <a:p>
            <a:pPr marL="397764" indent="-397764">
              <a:defRPr/>
            </a:pPr>
            <a:r>
              <a:rPr lang="en-US" dirty="0">
                <a:ea typeface="+mn-ea"/>
                <a:cs typeface="+mn-cs"/>
              </a:rPr>
              <a:t>Good Sportsmanship &gt; Victory</a:t>
            </a:r>
          </a:p>
          <a:p>
            <a:pPr marL="397764" indent="-397764">
              <a:defRPr/>
            </a:pPr>
            <a:r>
              <a:rPr lang="en-US" dirty="0">
                <a:ea typeface="+mn-ea"/>
                <a:cs typeface="+mn-cs"/>
              </a:rPr>
              <a:t>Modest in victory, gracious in defeat</a:t>
            </a:r>
          </a:p>
          <a:p>
            <a:pPr marL="397764" indent="-397764">
              <a:defRPr/>
            </a:pPr>
            <a:r>
              <a:rPr lang="en-US" dirty="0">
                <a:ea typeface="+mn-ea"/>
                <a:cs typeface="+mn-cs"/>
              </a:rPr>
              <a:t>Respecting judgment and integrity of game officials</a:t>
            </a:r>
          </a:p>
          <a:p>
            <a:pPr marL="397764" indent="-397764">
              <a:defRPr/>
            </a:pPr>
            <a:r>
              <a:rPr lang="en-US" dirty="0">
                <a:ea typeface="+mn-ea"/>
                <a:cs typeface="+mn-cs"/>
              </a:rPr>
              <a:t>Role modeling good behavior	</a:t>
            </a:r>
          </a:p>
        </p:txBody>
      </p:sp>
    </p:spTree>
    <p:extLst>
      <p:ext uri="{BB962C8B-B14F-4D97-AF65-F5344CB8AC3E}">
        <p14:creationId xmlns:p14="http://schemas.microsoft.com/office/powerpoint/2010/main" val="10874341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pPr eaLnBrk="1" hangingPunct="1">
              <a:defRPr/>
            </a:pPr>
            <a:r>
              <a:rPr lang="en-US" b="1" dirty="0">
                <a:latin typeface="+mn-lt"/>
              </a:rPr>
              <a:t>Ejection Policy</a:t>
            </a:r>
          </a:p>
        </p:txBody>
      </p:sp>
      <p:sp>
        <p:nvSpPr>
          <p:cNvPr id="3" name="Content Placeholder 2"/>
          <p:cNvSpPr>
            <a:spLocks noGrp="1"/>
          </p:cNvSpPr>
          <p:nvPr>
            <p:ph idx="1"/>
          </p:nvPr>
        </p:nvSpPr>
        <p:spPr/>
        <p:txBody>
          <a:bodyPr rtlCol="0">
            <a:normAutofit/>
          </a:bodyPr>
          <a:lstStyle/>
          <a:p>
            <a:pPr>
              <a:buFont typeface="Arial" charset="0"/>
              <a:buChar char="•"/>
              <a:defRPr/>
            </a:pPr>
            <a:r>
              <a:rPr lang="en-US" dirty="0">
                <a:ea typeface="+mn-ea"/>
                <a:cs typeface="+mn-cs"/>
              </a:rPr>
              <a:t>Fighting</a:t>
            </a:r>
          </a:p>
          <a:p>
            <a:pPr>
              <a:buFont typeface="Arial" charset="0"/>
              <a:buChar char="•"/>
              <a:defRPr/>
            </a:pPr>
            <a:r>
              <a:rPr lang="en-US" dirty="0">
                <a:ea typeface="+mn-ea"/>
                <a:cs typeface="+mn-cs"/>
              </a:rPr>
              <a:t>Leaving the bench area</a:t>
            </a:r>
          </a:p>
          <a:p>
            <a:pPr>
              <a:buFont typeface="Arial" charset="0"/>
              <a:buChar char="•"/>
              <a:defRPr/>
            </a:pPr>
            <a:r>
              <a:rPr lang="en-US" dirty="0">
                <a:ea typeface="+mn-ea"/>
                <a:cs typeface="+mn-cs"/>
              </a:rPr>
              <a:t>Flagrant contact</a:t>
            </a:r>
          </a:p>
          <a:p>
            <a:pPr>
              <a:buFont typeface="Arial" charset="0"/>
              <a:buChar char="•"/>
              <a:defRPr/>
            </a:pPr>
            <a:r>
              <a:rPr lang="en-US" dirty="0">
                <a:ea typeface="+mn-ea"/>
                <a:cs typeface="+mn-cs"/>
              </a:rPr>
              <a:t>Biting</a:t>
            </a:r>
          </a:p>
          <a:p>
            <a:pPr>
              <a:buFont typeface="Arial" charset="0"/>
              <a:buChar char="•"/>
              <a:defRPr/>
            </a:pPr>
            <a:r>
              <a:rPr lang="en-US" dirty="0">
                <a:ea typeface="+mn-ea"/>
                <a:cs typeface="+mn-cs"/>
              </a:rPr>
              <a:t>Taunting, baiting or spitting toward an opponent or official</a:t>
            </a:r>
          </a:p>
          <a:p>
            <a:pPr>
              <a:buFont typeface="Arial" charset="0"/>
              <a:buChar char="•"/>
              <a:defRPr/>
            </a:pPr>
            <a:r>
              <a:rPr lang="en-US" dirty="0">
                <a:ea typeface="+mn-ea"/>
                <a:cs typeface="+mn-cs"/>
              </a:rPr>
              <a:t>Profanity</a:t>
            </a:r>
          </a:p>
          <a:p>
            <a:pPr>
              <a:buFont typeface="Arial" charset="0"/>
              <a:buChar char="•"/>
              <a:defRPr/>
            </a:pPr>
            <a:r>
              <a:rPr lang="en-US" dirty="0">
                <a:ea typeface="+mn-ea"/>
                <a:cs typeface="+mn-cs"/>
              </a:rPr>
              <a:t>Obscene gestures</a:t>
            </a:r>
          </a:p>
          <a:p>
            <a:pPr>
              <a:buFont typeface="Arial" charset="0"/>
              <a:buChar char="•"/>
              <a:defRPr/>
            </a:pPr>
            <a:r>
              <a:rPr lang="en-US" dirty="0">
                <a:ea typeface="+mn-ea"/>
                <a:cs typeface="+mn-cs"/>
              </a:rPr>
              <a:t>Disrespectfully addressing an official</a:t>
            </a:r>
          </a:p>
        </p:txBody>
      </p:sp>
    </p:spTree>
    <p:extLst>
      <p:ext uri="{BB962C8B-B14F-4D97-AF65-F5344CB8AC3E}">
        <p14:creationId xmlns:p14="http://schemas.microsoft.com/office/powerpoint/2010/main" val="14203936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p:cNvSpPr>
          <p:nvPr>
            <p:ph type="title"/>
          </p:nvPr>
        </p:nvSpPr>
        <p:spPr/>
        <p:txBody>
          <a:bodyPr/>
          <a:lstStyle/>
          <a:p>
            <a:pPr eaLnBrk="1" hangingPunct="1"/>
            <a:r>
              <a:rPr lang="en-US" b="1" dirty="0">
                <a:latin typeface="+mn-lt"/>
              </a:rPr>
              <a:t>Ejection Follow-Up</a:t>
            </a:r>
          </a:p>
        </p:txBody>
      </p:sp>
      <p:sp>
        <p:nvSpPr>
          <p:cNvPr id="14338" name="Content Placeholder 1"/>
          <p:cNvSpPr>
            <a:spLocks noGrp="1"/>
          </p:cNvSpPr>
          <p:nvPr>
            <p:ph idx="1"/>
          </p:nvPr>
        </p:nvSpPr>
        <p:spPr/>
        <p:txBody>
          <a:bodyPr>
            <a:normAutofit/>
          </a:bodyPr>
          <a:lstStyle/>
          <a:p>
            <a:pPr>
              <a:defRPr/>
            </a:pPr>
            <a:r>
              <a:rPr lang="en-US" altLang="en-US" dirty="0">
                <a:latin typeface="+mj-lt"/>
                <a:ea typeface="+mn-ea"/>
              </a:rPr>
              <a:t>Teaching &amp; Modeling Behavior Course</a:t>
            </a:r>
          </a:p>
          <a:p>
            <a:pPr marL="697230" lvl="1" indent="-285750">
              <a:defRPr/>
            </a:pPr>
            <a:r>
              <a:rPr lang="en-US" altLang="en-US" dirty="0">
                <a:latin typeface="+mj-lt"/>
              </a:rPr>
              <a:t>Required for any coach ejected during a contest</a:t>
            </a:r>
          </a:p>
          <a:p>
            <a:pPr marL="697230" lvl="1" indent="-285750">
              <a:defRPr/>
            </a:pPr>
            <a:r>
              <a:rPr lang="en-US" altLang="en-US" dirty="0">
                <a:latin typeface="+mj-lt"/>
              </a:rPr>
              <a:t>Required for any coach who has player (s) ejected for fighting</a:t>
            </a:r>
          </a:p>
          <a:p>
            <a:pPr>
              <a:defRPr/>
            </a:pPr>
            <a:r>
              <a:rPr lang="en-US" altLang="en-US" dirty="0">
                <a:latin typeface="+mj-lt"/>
                <a:ea typeface="+mn-ea"/>
              </a:rPr>
              <a:t>NFHS Sportsmanship Course</a:t>
            </a:r>
          </a:p>
          <a:p>
            <a:pPr marL="697230" lvl="1" indent="-285750">
              <a:defRPr/>
            </a:pPr>
            <a:r>
              <a:rPr lang="en-US" altLang="en-US" dirty="0">
                <a:latin typeface="+mj-lt"/>
              </a:rPr>
              <a:t>For any ejected/disqualified player</a:t>
            </a:r>
          </a:p>
          <a:p>
            <a:pPr marL="697230" lvl="1" indent="-285750">
              <a:defRPr/>
            </a:pPr>
            <a:r>
              <a:rPr lang="en-US" altLang="en-US" dirty="0">
                <a:latin typeface="+mj-lt"/>
              </a:rPr>
              <a:t>Free, on-line course (nfhslearn.com)</a:t>
            </a:r>
          </a:p>
          <a:p>
            <a:pPr>
              <a:defRPr/>
            </a:pPr>
            <a:r>
              <a:rPr lang="en-US" altLang="en-US" dirty="0">
                <a:latin typeface="+mj-lt"/>
                <a:ea typeface="+mn-ea"/>
              </a:rPr>
              <a:t>All certificates must be sent to NCHSAA</a:t>
            </a:r>
          </a:p>
        </p:txBody>
      </p:sp>
    </p:spTree>
    <p:extLst>
      <p:ext uri="{BB962C8B-B14F-4D97-AF65-F5344CB8AC3E}">
        <p14:creationId xmlns:p14="http://schemas.microsoft.com/office/powerpoint/2010/main" val="11282924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lstStyle/>
          <a:p>
            <a:pPr eaLnBrk="1" hangingPunct="1">
              <a:defRPr/>
            </a:pPr>
            <a:r>
              <a:rPr lang="en-US" b="1" dirty="0">
                <a:latin typeface="+mn-lt"/>
              </a:rPr>
              <a:t>Inclement/Hot Weather Guidelines</a:t>
            </a:r>
          </a:p>
        </p:txBody>
      </p:sp>
      <p:sp>
        <p:nvSpPr>
          <p:cNvPr id="139267" name="Content Placeholder 2"/>
          <p:cNvSpPr>
            <a:spLocks noGrp="1"/>
          </p:cNvSpPr>
          <p:nvPr>
            <p:ph idx="1"/>
          </p:nvPr>
        </p:nvSpPr>
        <p:spPr>
          <a:xfrm>
            <a:off x="701041" y="2125266"/>
            <a:ext cx="7814309" cy="3475434"/>
          </a:xfrm>
          <a:extLst/>
        </p:spPr>
        <p:txBody>
          <a:bodyPr numCol="2">
            <a:normAutofit/>
          </a:bodyPr>
          <a:lstStyle/>
          <a:p>
            <a:pPr marL="52388" indent="0">
              <a:lnSpc>
                <a:spcPct val="120000"/>
              </a:lnSpc>
              <a:buNone/>
              <a:defRPr/>
            </a:pPr>
            <a:r>
              <a:rPr lang="en-US" sz="1500" dirty="0">
                <a:solidFill>
                  <a:srgbClr val="000000"/>
                </a:solidFill>
              </a:rPr>
              <a:t>The following should be considered when scheduling practice:</a:t>
            </a:r>
          </a:p>
          <a:p>
            <a:pPr>
              <a:lnSpc>
                <a:spcPct val="120000"/>
              </a:lnSpc>
              <a:defRPr/>
            </a:pPr>
            <a:r>
              <a:rPr lang="en-US" sz="1500" dirty="0">
                <a:solidFill>
                  <a:srgbClr val="000000"/>
                </a:solidFill>
              </a:rPr>
              <a:t>Time of day</a:t>
            </a:r>
          </a:p>
          <a:p>
            <a:pPr>
              <a:lnSpc>
                <a:spcPct val="120000"/>
              </a:lnSpc>
              <a:defRPr/>
            </a:pPr>
            <a:r>
              <a:rPr lang="en-US" sz="1500" dirty="0">
                <a:solidFill>
                  <a:srgbClr val="000000"/>
                </a:solidFill>
              </a:rPr>
              <a:t>Intensity level of practice</a:t>
            </a:r>
          </a:p>
          <a:p>
            <a:pPr>
              <a:lnSpc>
                <a:spcPct val="120000"/>
              </a:lnSpc>
              <a:defRPr/>
            </a:pPr>
            <a:r>
              <a:rPr lang="en-US" sz="1500" dirty="0">
                <a:solidFill>
                  <a:srgbClr val="000000"/>
                </a:solidFill>
              </a:rPr>
              <a:t>Equipment worn</a:t>
            </a:r>
          </a:p>
          <a:p>
            <a:pPr>
              <a:lnSpc>
                <a:spcPct val="120000"/>
              </a:lnSpc>
              <a:defRPr/>
            </a:pPr>
            <a:r>
              <a:rPr lang="en-US" sz="1500" dirty="0">
                <a:solidFill>
                  <a:srgbClr val="000000"/>
                </a:solidFill>
              </a:rPr>
              <a:t>Environmental conditions</a:t>
            </a:r>
          </a:p>
          <a:p>
            <a:pPr>
              <a:lnSpc>
                <a:spcPct val="120000"/>
              </a:lnSpc>
              <a:defRPr/>
            </a:pPr>
            <a:r>
              <a:rPr lang="en-US" sz="1500" dirty="0">
                <a:solidFill>
                  <a:srgbClr val="000000"/>
                </a:solidFill>
              </a:rPr>
              <a:t>High Temperature and high humidity create a dangerous situation for athletes. High humidity and low temperature can also cause serious heat-related problems.</a:t>
            </a:r>
          </a:p>
          <a:p>
            <a:pPr>
              <a:lnSpc>
                <a:spcPct val="120000"/>
              </a:lnSpc>
              <a:defRPr/>
            </a:pPr>
            <a:r>
              <a:rPr lang="en-US" sz="1500" dirty="0">
                <a:solidFill>
                  <a:srgbClr val="000000"/>
                </a:solidFill>
              </a:rPr>
              <a:t>Water/fluid replacement breaks recommended each 20 or 30 minutes. (depending on practice conditions)</a:t>
            </a:r>
          </a:p>
          <a:p>
            <a:pPr>
              <a:lnSpc>
                <a:spcPct val="120000"/>
              </a:lnSpc>
              <a:defRPr/>
            </a:pPr>
            <a:r>
              <a:rPr lang="en-US" sz="1500" dirty="0">
                <a:solidFill>
                  <a:srgbClr val="000000"/>
                </a:solidFill>
              </a:rPr>
              <a:t>Check with your AD on your LEA</a:t>
            </a:r>
            <a:r>
              <a:rPr lang="ja-JP" altLang="en-US" sz="1500" dirty="0">
                <a:solidFill>
                  <a:srgbClr val="000000"/>
                </a:solidFill>
              </a:rPr>
              <a:t>’</a:t>
            </a:r>
            <a:r>
              <a:rPr lang="en-US" altLang="ja-JP" sz="1500" dirty="0">
                <a:solidFill>
                  <a:srgbClr val="000000"/>
                </a:solidFill>
              </a:rPr>
              <a:t>s and school</a:t>
            </a:r>
            <a:r>
              <a:rPr lang="ja-JP" altLang="en-US" sz="1500" dirty="0">
                <a:solidFill>
                  <a:srgbClr val="000000"/>
                </a:solidFill>
              </a:rPr>
              <a:t>’</a:t>
            </a:r>
            <a:r>
              <a:rPr lang="en-US" altLang="ja-JP" sz="1500" dirty="0">
                <a:solidFill>
                  <a:srgbClr val="000000"/>
                </a:solidFill>
              </a:rPr>
              <a:t>s policy pertaining to practice on days of extreme heat.  </a:t>
            </a:r>
          </a:p>
        </p:txBody>
      </p:sp>
    </p:spTree>
    <p:extLst>
      <p:ext uri="{BB962C8B-B14F-4D97-AF65-F5344CB8AC3E}">
        <p14:creationId xmlns:p14="http://schemas.microsoft.com/office/powerpoint/2010/main" val="4247027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6"/>
          <p:cNvSpPr>
            <a:spLocks noGrp="1"/>
          </p:cNvSpPr>
          <p:nvPr>
            <p:ph type="title"/>
          </p:nvPr>
        </p:nvSpPr>
        <p:spPr/>
        <p:txBody>
          <a:bodyPr/>
          <a:lstStyle/>
          <a:p>
            <a:pPr eaLnBrk="1" hangingPunct="1">
              <a:defRPr/>
            </a:pPr>
            <a:r>
              <a:rPr lang="en-US" b="1" dirty="0">
                <a:latin typeface="+mn-lt"/>
              </a:rPr>
              <a:t>Dead Periods</a:t>
            </a:r>
          </a:p>
        </p:txBody>
      </p:sp>
      <p:graphicFrame>
        <p:nvGraphicFramePr>
          <p:cNvPr id="3" name="Table 2"/>
          <p:cNvGraphicFramePr>
            <a:graphicFrameLocks noGrp="1"/>
          </p:cNvGraphicFramePr>
          <p:nvPr>
            <p:extLst/>
          </p:nvPr>
        </p:nvGraphicFramePr>
        <p:xfrm>
          <a:off x="737886" y="2125268"/>
          <a:ext cx="7639292" cy="3098245"/>
        </p:xfrm>
        <a:graphic>
          <a:graphicData uri="http://schemas.openxmlformats.org/drawingml/2006/table">
            <a:tbl>
              <a:tblPr bandRow="1">
                <a:tableStyleId>{2D5ABB26-0587-4C30-8999-92F81FD0307C}</a:tableStyleId>
              </a:tblPr>
              <a:tblGrid>
                <a:gridCol w="3121431">
                  <a:extLst>
                    <a:ext uri="{9D8B030D-6E8A-4147-A177-3AD203B41FA5}">
                      <a16:colId xmlns:a16="http://schemas.microsoft.com/office/drawing/2014/main" val="20000"/>
                    </a:ext>
                  </a:extLst>
                </a:gridCol>
                <a:gridCol w="4517861">
                  <a:extLst>
                    <a:ext uri="{9D8B030D-6E8A-4147-A177-3AD203B41FA5}">
                      <a16:colId xmlns:a16="http://schemas.microsoft.com/office/drawing/2014/main" val="20001"/>
                    </a:ext>
                  </a:extLst>
                </a:gridCol>
              </a:tblGrid>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Summer 2017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July 3-July 19 and July 17-23</a:t>
                      </a:r>
                      <a:endParaRPr lang="en-US" sz="10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19649">
                <a:tc>
                  <a:txBody>
                    <a:bodyPr/>
                    <a:lstStyle/>
                    <a:p>
                      <a:pPr algn="ctr" eaLnBrk="1" fontAlgn="auto" hangingPunct="1">
                        <a:spcAft>
                          <a:spcPts val="0"/>
                        </a:spcAft>
                        <a:buFont typeface="Arial"/>
                        <a:buNone/>
                        <a:defRPr/>
                      </a:pPr>
                      <a:endParaRPr lang="en-US" sz="1000" dirty="0"/>
                    </a:p>
                    <a:p>
                      <a:pPr algn="ctr" eaLnBrk="1" fontAlgn="auto" hangingPunct="1">
                        <a:spcAft>
                          <a:spcPts val="0"/>
                        </a:spcAft>
                        <a:buFont typeface="Arial"/>
                        <a:buNone/>
                        <a:defRPr/>
                      </a:pPr>
                      <a:r>
                        <a:rPr lang="en-US" sz="1000" dirty="0"/>
                        <a:t>Fall 2017 </a:t>
                      </a:r>
                      <a:endParaRPr lang="en-US" sz="10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July 31 through August</a:t>
                      </a:r>
                      <a:r>
                        <a:rPr lang="en-US" sz="1000" baseline="0" dirty="0"/>
                        <a:t> 20</a:t>
                      </a:r>
                      <a:endParaRPr lang="en-US" sz="1000" dirty="0"/>
                    </a:p>
                    <a:p>
                      <a:pPr marL="0" indent="0" algn="ctr">
                        <a:buFont typeface="Arial"/>
                        <a:buNone/>
                      </a:pPr>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Winter 2017</a:t>
                      </a:r>
                      <a:endParaRPr lang="en-US" sz="10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Oct 30 through November</a:t>
                      </a:r>
                      <a:r>
                        <a:rPr lang="en-US" sz="1000" baseline="0" dirty="0"/>
                        <a:t> 19</a:t>
                      </a:r>
                      <a:endParaRPr lang="en-US" sz="10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Spring 2018</a:t>
                      </a:r>
                      <a:endParaRPr lang="en-US" sz="1000" dirty="0">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N/A</a:t>
                      </a:r>
                      <a:endParaRPr lang="en-US" sz="1000" dirty="0">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19649">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endParaRPr lang="en-US" sz="1000" dirty="0"/>
                    </a:p>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000" dirty="0"/>
                        <a:t>Summer 2018</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eaLnBrk="1" fontAlgn="auto" hangingPunct="1">
                        <a:spcAft>
                          <a:spcPts val="0"/>
                        </a:spcAft>
                        <a:buFont typeface="Arial"/>
                        <a:buNone/>
                        <a:defRPr/>
                      </a:pPr>
                      <a:endParaRPr lang="en-US" sz="1000" dirty="0"/>
                    </a:p>
                    <a:p>
                      <a:pPr algn="ctr" eaLnBrk="1" fontAlgn="auto" hangingPunct="1">
                        <a:spcAft>
                          <a:spcPts val="0"/>
                        </a:spcAft>
                        <a:buFont typeface="Arial"/>
                        <a:buNone/>
                        <a:defRPr/>
                      </a:pPr>
                      <a:r>
                        <a:rPr lang="en-US" sz="1000" dirty="0"/>
                        <a:t>July 2-July 8 and July 16-July 22</a:t>
                      </a:r>
                      <a:endParaRPr lang="en-US" sz="1000" dirty="0">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911451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42396" y="1907653"/>
            <a:ext cx="7769505" cy="1441048"/>
          </a:xfrm>
        </p:spPr>
        <p:txBody>
          <a:bodyPr>
            <a:normAutofit/>
          </a:bodyPr>
          <a:lstStyle/>
          <a:p>
            <a:pPr>
              <a:defRPr/>
            </a:pPr>
            <a:r>
              <a:rPr lang="en-US" b="1" dirty="0">
                <a:latin typeface="+mn-lt"/>
              </a:rPr>
              <a:t>Eligibility &amp; Compliance</a:t>
            </a:r>
          </a:p>
        </p:txBody>
      </p:sp>
    </p:spTree>
    <p:extLst>
      <p:ext uri="{BB962C8B-B14F-4D97-AF65-F5344CB8AC3E}">
        <p14:creationId xmlns:p14="http://schemas.microsoft.com/office/powerpoint/2010/main" val="17184932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a:defRPr/>
            </a:pPr>
            <a:br>
              <a:rPr lang="en-US" b="1" u="sng" dirty="0">
                <a:ea typeface="+mj-ea"/>
              </a:rPr>
            </a:br>
            <a:r>
              <a:rPr lang="en-US" sz="3675" b="1" dirty="0">
                <a:latin typeface="+mn-lt"/>
              </a:rPr>
              <a:t>Eligibility</a:t>
            </a:r>
            <a:r>
              <a:rPr lang="en-US" dirty="0">
                <a:ea typeface="+mj-ea"/>
              </a:rPr>
              <a:t> </a:t>
            </a:r>
            <a:br>
              <a:rPr lang="en-US" dirty="0">
                <a:ea typeface="+mj-ea"/>
              </a:rPr>
            </a:br>
            <a:endParaRPr lang="en-US" dirty="0">
              <a:ea typeface="+mj-ea"/>
            </a:endParaRPr>
          </a:p>
        </p:txBody>
      </p:sp>
      <p:sp>
        <p:nvSpPr>
          <p:cNvPr id="4098" name="Content Placeholder 1"/>
          <p:cNvSpPr>
            <a:spLocks noGrp="1"/>
          </p:cNvSpPr>
          <p:nvPr>
            <p:ph idx="1"/>
          </p:nvPr>
        </p:nvSpPr>
        <p:spPr/>
        <p:txBody>
          <a:bodyPr/>
          <a:lstStyle/>
          <a:p>
            <a:pPr marL="52388" indent="0">
              <a:buNone/>
              <a:defRPr/>
            </a:pPr>
            <a:r>
              <a:rPr lang="en-US" dirty="0"/>
              <a:t>Video</a:t>
            </a:r>
          </a:p>
          <a:p>
            <a:pPr>
              <a:defRPr/>
            </a:pPr>
            <a:r>
              <a:rPr lang="en-US" dirty="0"/>
              <a:t>Required viewing for all coaches</a:t>
            </a:r>
          </a:p>
          <a:p>
            <a:pPr>
              <a:defRPr/>
            </a:pPr>
            <a:r>
              <a:rPr lang="en-US" dirty="0"/>
              <a:t>Should be done with the athletic director</a:t>
            </a:r>
          </a:p>
          <a:p>
            <a:pPr>
              <a:defRPr/>
            </a:pPr>
            <a:r>
              <a:rPr lang="en-US" dirty="0"/>
              <a:t>Includes opportunities to discuss concussions/sudden cardiac arrests/sickle cell, etc.</a:t>
            </a:r>
          </a:p>
          <a:p>
            <a:pPr marL="397764" indent="-397764">
              <a:buFont typeface="Wingdings" charset="2"/>
              <a:buChar char=""/>
              <a:defRPr/>
            </a:pPr>
            <a:endParaRPr lang="en-US" dirty="0">
              <a:latin typeface="Calibri" charset="0"/>
            </a:endParaRPr>
          </a:p>
        </p:txBody>
      </p:sp>
    </p:spTree>
    <p:extLst>
      <p:ext uri="{BB962C8B-B14F-4D97-AF65-F5344CB8AC3E}">
        <p14:creationId xmlns:p14="http://schemas.microsoft.com/office/powerpoint/2010/main" val="7750336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2"/>
          <p:cNvSpPr>
            <a:spLocks noGrp="1"/>
          </p:cNvSpPr>
          <p:nvPr>
            <p:ph type="title"/>
          </p:nvPr>
        </p:nvSpPr>
        <p:spPr/>
        <p:txBody>
          <a:bodyPr/>
          <a:lstStyle/>
          <a:p>
            <a:pPr>
              <a:defRPr/>
            </a:pPr>
            <a:r>
              <a:rPr lang="en-US" b="1" dirty="0">
                <a:latin typeface="+mn-lt"/>
              </a:rPr>
              <a:t>Eligibility</a:t>
            </a:r>
          </a:p>
        </p:txBody>
      </p:sp>
      <p:sp>
        <p:nvSpPr>
          <p:cNvPr id="5122" name="Content Placeholder 1"/>
          <p:cNvSpPr>
            <a:spLocks noGrp="1"/>
          </p:cNvSpPr>
          <p:nvPr>
            <p:ph idx="1"/>
          </p:nvPr>
        </p:nvSpPr>
        <p:spPr/>
        <p:txBody>
          <a:bodyPr>
            <a:normAutofit/>
          </a:bodyPr>
          <a:lstStyle/>
          <a:p>
            <a:pPr marL="0" indent="0">
              <a:buNone/>
              <a:defRPr/>
            </a:pPr>
            <a:r>
              <a:rPr lang="en-US" dirty="0"/>
              <a:t>Preseason Meeting</a:t>
            </a:r>
          </a:p>
          <a:p>
            <a:pPr>
              <a:defRPr/>
            </a:pPr>
            <a:r>
              <a:rPr lang="en-US" dirty="0"/>
              <a:t>Required attendance by all parents</a:t>
            </a:r>
          </a:p>
          <a:p>
            <a:pPr>
              <a:defRPr/>
            </a:pPr>
            <a:r>
              <a:rPr lang="en-US" dirty="0"/>
              <a:t>Time to share rules, regulations, expectations, philosophy etc.</a:t>
            </a:r>
          </a:p>
          <a:p>
            <a:pPr>
              <a:defRPr/>
            </a:pPr>
            <a:r>
              <a:rPr lang="en-US" dirty="0"/>
              <a:t>Time to get all required signatures--pledges, Gfeller-Waller information, etc.</a:t>
            </a:r>
          </a:p>
          <a:p>
            <a:pPr>
              <a:defRPr/>
            </a:pPr>
            <a:r>
              <a:rPr lang="en-US" dirty="0"/>
              <a:t>Eligibility and Authorization</a:t>
            </a:r>
          </a:p>
        </p:txBody>
      </p:sp>
    </p:spTree>
    <p:extLst>
      <p:ext uri="{BB962C8B-B14F-4D97-AF65-F5344CB8AC3E}">
        <p14:creationId xmlns:p14="http://schemas.microsoft.com/office/powerpoint/2010/main" val="21042192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
          <p:cNvSpPr>
            <a:spLocks noGrp="1"/>
          </p:cNvSpPr>
          <p:nvPr>
            <p:ph idx="1"/>
          </p:nvPr>
        </p:nvSpPr>
        <p:spPr/>
        <p:txBody>
          <a:bodyPr/>
          <a:lstStyle/>
          <a:p>
            <a:pPr>
              <a:defRPr/>
            </a:pPr>
            <a:endParaRPr lang="en-US" dirty="0">
              <a:latin typeface="+mj-lt"/>
            </a:endParaRPr>
          </a:p>
          <a:p>
            <a:pPr>
              <a:defRPr/>
            </a:pPr>
            <a:r>
              <a:rPr lang="en-US" dirty="0"/>
              <a:t>Eligibility Checklist</a:t>
            </a:r>
          </a:p>
          <a:p>
            <a:pPr lvl="1">
              <a:defRPr/>
            </a:pPr>
            <a:r>
              <a:rPr lang="en-US" dirty="0"/>
              <a:t>Use to ensure school has done its due diligence</a:t>
            </a:r>
          </a:p>
          <a:p>
            <a:pPr marL="397764" indent="-397764">
              <a:buFont typeface="Wingdings" charset="2"/>
              <a:buChar char=""/>
              <a:defRPr/>
            </a:pPr>
            <a:endParaRPr lang="en-US" dirty="0">
              <a:latin typeface="+mj-lt"/>
            </a:endParaRPr>
          </a:p>
        </p:txBody>
      </p:sp>
      <p:sp>
        <p:nvSpPr>
          <p:cNvPr id="28674" name="Title 2"/>
          <p:cNvSpPr>
            <a:spLocks noGrp="1"/>
          </p:cNvSpPr>
          <p:nvPr>
            <p:ph type="title"/>
          </p:nvPr>
        </p:nvSpPr>
        <p:spPr/>
        <p:txBody>
          <a:bodyPr/>
          <a:lstStyle/>
          <a:p>
            <a:r>
              <a:rPr lang="en-US" b="1" dirty="0">
                <a:latin typeface="+mn-lt"/>
              </a:rPr>
              <a:t>Eligibility</a:t>
            </a:r>
          </a:p>
        </p:txBody>
      </p:sp>
    </p:spTree>
    <p:extLst>
      <p:ext uri="{BB962C8B-B14F-4D97-AF65-F5344CB8AC3E}">
        <p14:creationId xmlns:p14="http://schemas.microsoft.com/office/powerpoint/2010/main" val="12873269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defRPr/>
            </a:pPr>
            <a:r>
              <a:rPr lang="en-US" b="1" dirty="0">
                <a:latin typeface="+mn-lt"/>
              </a:rPr>
              <a:t>Clinic Attendance</a:t>
            </a:r>
          </a:p>
        </p:txBody>
      </p:sp>
      <p:sp>
        <p:nvSpPr>
          <p:cNvPr id="2" name="Content Placeholder 1"/>
          <p:cNvSpPr>
            <a:spLocks noGrp="1"/>
          </p:cNvSpPr>
          <p:nvPr>
            <p:ph idx="1"/>
          </p:nvPr>
        </p:nvSpPr>
        <p:spPr/>
        <p:txBody>
          <a:bodyPr>
            <a:normAutofit/>
          </a:bodyPr>
          <a:lstStyle/>
          <a:p>
            <a:pPr marL="52388" indent="0">
              <a:lnSpc>
                <a:spcPct val="120000"/>
              </a:lnSpc>
              <a:spcBef>
                <a:spcPts val="0"/>
              </a:spcBef>
              <a:buNone/>
              <a:defRPr/>
            </a:pPr>
            <a:r>
              <a:rPr lang="en-US" b="1" dirty="0"/>
              <a:t>Head</a:t>
            </a:r>
            <a:r>
              <a:rPr lang="en-US" dirty="0"/>
              <a:t> coaches in </a:t>
            </a:r>
            <a:r>
              <a:rPr lang="en-US" u="sng" dirty="0"/>
              <a:t>baseball, basketball, cheerleading, football, golf, lacrosse, soccer, softball, swimming, tennis, track &amp; field, volleyball and wrestling </a:t>
            </a:r>
            <a:r>
              <a:rPr lang="en-US" dirty="0"/>
              <a:t>must attend an NCHSAA approved State Rules Clinic.  </a:t>
            </a:r>
          </a:p>
          <a:p>
            <a:pPr>
              <a:lnSpc>
                <a:spcPct val="120000"/>
              </a:lnSpc>
              <a:spcBef>
                <a:spcPts val="0"/>
              </a:spcBef>
              <a:defRPr/>
            </a:pPr>
            <a:r>
              <a:rPr lang="en-US" dirty="0"/>
              <a:t>Must be completed prior to coaching in the first contest; subject to $400 fine, in addition to a $500 fine if he/she actually coaches in the contest </a:t>
            </a:r>
          </a:p>
        </p:txBody>
      </p:sp>
    </p:spTree>
    <p:extLst>
      <p:ext uri="{BB962C8B-B14F-4D97-AF65-F5344CB8AC3E}">
        <p14:creationId xmlns:p14="http://schemas.microsoft.com/office/powerpoint/2010/main" val="12737910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p:cNvSpPr>
            <a:spLocks noGrp="1"/>
          </p:cNvSpPr>
          <p:nvPr>
            <p:ph type="title"/>
          </p:nvPr>
        </p:nvSpPr>
        <p:spPr/>
        <p:txBody>
          <a:bodyPr/>
          <a:lstStyle/>
          <a:p>
            <a:r>
              <a:rPr lang="en-US" b="1" dirty="0">
                <a:latin typeface="+mn-lt"/>
              </a:rPr>
              <a:t>Clinic Attendance</a:t>
            </a:r>
          </a:p>
        </p:txBody>
      </p:sp>
      <p:sp>
        <p:nvSpPr>
          <p:cNvPr id="8194" name="Content Placeholder 1"/>
          <p:cNvSpPr>
            <a:spLocks noGrp="1"/>
          </p:cNvSpPr>
          <p:nvPr>
            <p:ph idx="1"/>
          </p:nvPr>
        </p:nvSpPr>
        <p:spPr/>
        <p:txBody>
          <a:bodyPr>
            <a:normAutofit/>
          </a:bodyPr>
          <a:lstStyle/>
          <a:p>
            <a:pPr>
              <a:lnSpc>
                <a:spcPct val="110000"/>
              </a:lnSpc>
              <a:defRPr/>
            </a:pPr>
            <a:r>
              <a:rPr lang="en-US" dirty="0"/>
              <a:t>If the head coach cannot attend the NCCA clinic or is not hired until afterwards, the requirement can also be met at one of the statewide officials</a:t>
            </a:r>
            <a:r>
              <a:rPr lang="ja-JP" altLang="en-US"/>
              <a:t>’</a:t>
            </a:r>
            <a:r>
              <a:rPr lang="en-US" dirty="0"/>
              <a:t> clinics, which are posted on the NCHSAA Website under clinics. </a:t>
            </a:r>
            <a:r>
              <a:rPr lang="en-US" u="sng" dirty="0"/>
              <a:t>Please note that several volleyball and soccer clinics for officials occur prior to the NCCA Clinic.</a:t>
            </a:r>
            <a:br>
              <a:rPr lang="en-US" u="sng" dirty="0"/>
            </a:br>
            <a:endParaRPr lang="en-US" dirty="0"/>
          </a:p>
          <a:p>
            <a:pPr>
              <a:lnSpc>
                <a:spcPct val="110000"/>
              </a:lnSpc>
              <a:defRPr/>
            </a:pPr>
            <a:r>
              <a:rPr lang="en-US" b="1" dirty="0"/>
              <a:t>Athletic directors cannot satisfy this requirement by attending a rules</a:t>
            </a:r>
            <a:r>
              <a:rPr lang="ja-JP" altLang="en-US" b="1"/>
              <a:t>’</a:t>
            </a:r>
            <a:r>
              <a:rPr lang="en-US" b="1" dirty="0"/>
              <a:t> session in place of the head coach</a:t>
            </a:r>
          </a:p>
          <a:p>
            <a:pPr marL="397764" indent="-397764">
              <a:buFont typeface="Wingdings" charset="2"/>
              <a:buChar char=""/>
              <a:defRPr/>
            </a:pPr>
            <a:endParaRPr lang="en-US" dirty="0">
              <a:latin typeface="+mj-lt"/>
            </a:endParaRPr>
          </a:p>
        </p:txBody>
      </p:sp>
    </p:spTree>
    <p:extLst>
      <p:ext uri="{BB962C8B-B14F-4D97-AF65-F5344CB8AC3E}">
        <p14:creationId xmlns:p14="http://schemas.microsoft.com/office/powerpoint/2010/main" val="6997867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pPr marL="0" indent="0">
              <a:buNone/>
              <a:defRPr/>
            </a:pPr>
            <a:r>
              <a:rPr lang="en-US" b="1" dirty="0"/>
              <a:t>NFHS </a:t>
            </a:r>
            <a:r>
              <a:rPr lang="en-US" b="1" u="sng" dirty="0"/>
              <a:t>Fundamentals of Coaching</a:t>
            </a:r>
            <a:r>
              <a:rPr lang="en-US" b="1" dirty="0"/>
              <a:t> Course </a:t>
            </a:r>
          </a:p>
          <a:p>
            <a:pPr>
              <a:defRPr/>
            </a:pPr>
            <a:r>
              <a:rPr lang="en-US" b="1" u="sng" dirty="0"/>
              <a:t>All</a:t>
            </a:r>
            <a:r>
              <a:rPr lang="en-US" dirty="0"/>
              <a:t> coaches must satisfy the requirement prior to first contest.</a:t>
            </a:r>
          </a:p>
          <a:p>
            <a:pPr>
              <a:defRPr/>
            </a:pPr>
            <a:r>
              <a:rPr lang="en-US" dirty="0"/>
              <a:t>Complete prior to first contest; subject to a $500 fine; continuing to coach without completion = another $500.</a:t>
            </a:r>
          </a:p>
          <a:p>
            <a:pPr marL="342900" lvl="1" indent="0">
              <a:buNone/>
              <a:defRPr/>
            </a:pPr>
            <a:endParaRPr lang="en-US" b="1" dirty="0">
              <a:latin typeface="Calibri" charset="0"/>
            </a:endParaRPr>
          </a:p>
          <a:p>
            <a:pPr marL="822960" lvl="1" indent="-411480">
              <a:defRPr/>
            </a:pPr>
            <a:endParaRPr lang="en-US" sz="1500" b="1" dirty="0">
              <a:latin typeface="Calibri" charset="0"/>
            </a:endParaRPr>
          </a:p>
          <a:p>
            <a:pPr marL="397764" indent="-397764">
              <a:buFont typeface="Wingdings" charset="2"/>
              <a:buChar char=""/>
              <a:defRPr/>
            </a:pPr>
            <a:endParaRPr lang="en-US" dirty="0">
              <a:latin typeface="Calibri" charset="0"/>
            </a:endParaRPr>
          </a:p>
        </p:txBody>
      </p:sp>
      <p:sp>
        <p:nvSpPr>
          <p:cNvPr id="31746"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17064120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defRPr/>
            </a:pPr>
            <a:r>
              <a:rPr lang="en-US" b="1" dirty="0"/>
              <a:t>Concussion Management Certification</a:t>
            </a:r>
            <a:endParaRPr lang="en-US" dirty="0"/>
          </a:p>
          <a:p>
            <a:pPr>
              <a:defRPr/>
            </a:pPr>
            <a:r>
              <a:rPr lang="en-US" dirty="0"/>
              <a:t>The </a:t>
            </a:r>
            <a:r>
              <a:rPr lang="en-US" b="1" dirty="0"/>
              <a:t>NFHS </a:t>
            </a:r>
            <a:r>
              <a:rPr lang="en-US" b="1" u="sng" dirty="0"/>
              <a:t>Concussion in Sports </a:t>
            </a:r>
            <a:r>
              <a:rPr lang="en-US" b="1" dirty="0"/>
              <a:t>Course </a:t>
            </a:r>
            <a:r>
              <a:rPr lang="en-US" dirty="0"/>
              <a:t>(free on-line course) or an equivalent course must be completed annually (</a:t>
            </a:r>
            <a:r>
              <a:rPr lang="en-US" i="1" dirty="0"/>
              <a:t>after June 1, 2017 and before the first date of practice</a:t>
            </a:r>
            <a:r>
              <a:rPr lang="en-US" dirty="0"/>
              <a:t>) by all coaches.</a:t>
            </a:r>
          </a:p>
          <a:p>
            <a:pPr>
              <a:defRPr/>
            </a:pPr>
            <a:r>
              <a:rPr lang="en-US" b="1" dirty="0"/>
              <a:t>Prior to the first date of practice for that sport</a:t>
            </a:r>
            <a:r>
              <a:rPr lang="en-US" dirty="0"/>
              <a:t>; subsequently, the certificate of completion must be on file at the individual school; subject to $500 fine.</a:t>
            </a:r>
          </a:p>
        </p:txBody>
      </p:sp>
    </p:spTree>
    <p:extLst>
      <p:ext uri="{BB962C8B-B14F-4D97-AF65-F5344CB8AC3E}">
        <p14:creationId xmlns:p14="http://schemas.microsoft.com/office/powerpoint/2010/main" val="13135670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pPr>
            <a:r>
              <a:rPr lang="en-US" b="1" dirty="0"/>
              <a:t>CPR/AED Certification</a:t>
            </a:r>
            <a:endParaRPr lang="en-US" dirty="0"/>
          </a:p>
          <a:p>
            <a:r>
              <a:rPr lang="en-US" dirty="0"/>
              <a:t>All head and paid coaches must be CPR/AED certified</a:t>
            </a:r>
          </a:p>
          <a:p>
            <a:pPr lvl="1"/>
            <a:r>
              <a:rPr lang="en-US" dirty="0"/>
              <a:t>Effective August 1, 2017</a:t>
            </a:r>
          </a:p>
          <a:p>
            <a:pPr marL="0" indent="0">
              <a:buNone/>
            </a:pPr>
            <a:endParaRPr lang="en-US" b="1" dirty="0"/>
          </a:p>
          <a:p>
            <a:pPr marL="0" indent="0">
              <a:buNone/>
            </a:pPr>
            <a:r>
              <a:rPr lang="en-US" b="1" dirty="0"/>
              <a:t>NFHS Sudden Cardiac Arrest Course</a:t>
            </a:r>
            <a:endParaRPr lang="en-US" dirty="0"/>
          </a:p>
          <a:p>
            <a:r>
              <a:rPr lang="en-US" dirty="0"/>
              <a:t>All non-paid coaches are required to complete the NFHS </a:t>
            </a:r>
            <a:r>
              <a:rPr lang="en-US" u="sng" dirty="0"/>
              <a:t>Sudden Cardiac Arrest </a:t>
            </a:r>
            <a:r>
              <a:rPr lang="en-US" dirty="0"/>
              <a:t>Course annually (</a:t>
            </a:r>
            <a:r>
              <a:rPr lang="en-US" i="1" dirty="0"/>
              <a:t>after June 1, 2017 and before the first date of practice</a:t>
            </a:r>
            <a:r>
              <a:rPr lang="en-US" dirty="0"/>
              <a:t>).  </a:t>
            </a:r>
          </a:p>
          <a:p>
            <a:pPr lvl="1"/>
            <a:r>
              <a:rPr lang="en-US" dirty="0"/>
              <a:t>Effective August 1, 2017</a:t>
            </a:r>
          </a:p>
          <a:p>
            <a:endParaRPr lang="en-US" dirty="0"/>
          </a:p>
          <a:p>
            <a:pPr marL="342900" lvl="1" indent="0">
              <a:buNone/>
            </a:pPr>
            <a:endParaRPr lang="en-US" dirty="0"/>
          </a:p>
        </p:txBody>
      </p:sp>
    </p:spTree>
    <p:extLst>
      <p:ext uri="{BB962C8B-B14F-4D97-AF65-F5344CB8AC3E}">
        <p14:creationId xmlns:p14="http://schemas.microsoft.com/office/powerpoint/2010/main" val="20155560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defRPr/>
            </a:pPr>
            <a:br>
              <a:rPr lang="en-US" b="1" dirty="0">
                <a:latin typeface="+mn-lt"/>
              </a:rPr>
            </a:br>
            <a:r>
              <a:rPr lang="en-US" b="1" dirty="0">
                <a:latin typeface="+mn-lt"/>
              </a:rPr>
              <a:t>Gfeller-Waller Concussion Law</a:t>
            </a:r>
            <a:br>
              <a:rPr lang="en-US" b="1" dirty="0">
                <a:latin typeface="+mn-lt"/>
              </a:rPr>
            </a:br>
            <a:endParaRPr lang="en-US" b="1" dirty="0">
              <a:latin typeface="+mn-lt"/>
            </a:endParaRPr>
          </a:p>
        </p:txBody>
      </p:sp>
      <p:sp>
        <p:nvSpPr>
          <p:cNvPr id="2" name="Content Placeholder 1"/>
          <p:cNvSpPr>
            <a:spLocks noGrp="1"/>
          </p:cNvSpPr>
          <p:nvPr>
            <p:ph idx="1"/>
          </p:nvPr>
        </p:nvSpPr>
        <p:spPr>
          <a:xfrm>
            <a:off x="628651" y="1829524"/>
            <a:ext cx="7886699" cy="3757730"/>
          </a:xfrm>
        </p:spPr>
        <p:txBody>
          <a:bodyPr>
            <a:noAutofit/>
          </a:bodyPr>
          <a:lstStyle/>
          <a:p>
            <a:pPr marL="0" indent="0">
              <a:lnSpc>
                <a:spcPct val="110000"/>
              </a:lnSpc>
              <a:buNone/>
              <a:defRPr/>
            </a:pPr>
            <a:r>
              <a:rPr lang="en-US" sz="2025" b="1" dirty="0"/>
              <a:t>Requirements of the Law:</a:t>
            </a:r>
          </a:p>
          <a:p>
            <a:pPr>
              <a:lnSpc>
                <a:spcPct val="110000"/>
              </a:lnSpc>
              <a:defRPr/>
            </a:pPr>
            <a:r>
              <a:rPr lang="en-US" sz="2025" u="sng" dirty="0"/>
              <a:t>Concussion signs and symptoms</a:t>
            </a:r>
            <a:endParaRPr lang="en-US" sz="2025" dirty="0"/>
          </a:p>
          <a:p>
            <a:pPr lvl="1">
              <a:lnSpc>
                <a:spcPct val="110000"/>
              </a:lnSpc>
              <a:defRPr/>
            </a:pPr>
            <a:r>
              <a:rPr lang="en-US" sz="1725" dirty="0"/>
              <a:t>Given prior to participation</a:t>
            </a:r>
          </a:p>
          <a:p>
            <a:pPr lvl="1">
              <a:lnSpc>
                <a:spcPct val="110000"/>
              </a:lnSpc>
              <a:defRPr/>
            </a:pPr>
            <a:r>
              <a:rPr lang="en-US" sz="2025" dirty="0"/>
              <a:t>Parents/athletes sign indicating </a:t>
            </a:r>
            <a:r>
              <a:rPr lang="ja-JP" altLang="en-US" sz="2025"/>
              <a:t>“</a:t>
            </a:r>
            <a:r>
              <a:rPr lang="en-US" sz="2025" dirty="0"/>
              <a:t>receipt of</a:t>
            </a:r>
            <a:r>
              <a:rPr lang="ja-JP" altLang="en-US" sz="2025"/>
              <a:t>”</a:t>
            </a:r>
            <a:r>
              <a:rPr lang="en-US" altLang="ja-JP" sz="2025" dirty="0"/>
              <a:t> </a:t>
            </a:r>
            <a:r>
              <a:rPr lang="en-US" sz="2025" u="sng" dirty="0"/>
              <a:t>Return to Play (RTP) form</a:t>
            </a:r>
            <a:r>
              <a:rPr lang="en-US" sz="2025" dirty="0"/>
              <a:t> signed by a physician licensed to practice medicine</a:t>
            </a:r>
          </a:p>
          <a:p>
            <a:pPr lvl="1">
              <a:lnSpc>
                <a:spcPct val="110000"/>
              </a:lnSpc>
              <a:defRPr/>
            </a:pPr>
            <a:r>
              <a:rPr lang="en-US" sz="2025" u="sng" dirty="0"/>
              <a:t>An up-to-date Emergency Action Plan (EAP)</a:t>
            </a:r>
            <a:br>
              <a:rPr lang="en-US" sz="2025" u="sng" dirty="0"/>
            </a:br>
            <a:r>
              <a:rPr lang="en-US" sz="2025" dirty="0"/>
              <a:t>Must be on-file</a:t>
            </a:r>
            <a:br>
              <a:rPr lang="en-US" sz="2025" dirty="0"/>
            </a:br>
            <a:r>
              <a:rPr lang="en-US" sz="2025" dirty="0"/>
              <a:t>Must be posted</a:t>
            </a:r>
            <a:br>
              <a:rPr lang="en-US" sz="2025" dirty="0"/>
            </a:br>
            <a:r>
              <a:rPr lang="en-US" sz="2025" dirty="0"/>
              <a:t>Must be updated annually</a:t>
            </a:r>
          </a:p>
          <a:p>
            <a:pPr>
              <a:lnSpc>
                <a:spcPct val="110000"/>
              </a:lnSpc>
              <a:defRPr/>
            </a:pPr>
            <a:r>
              <a:rPr lang="en-US" sz="2025" b="1" dirty="0"/>
              <a:t>“When in doubt, sit them out”</a:t>
            </a:r>
          </a:p>
        </p:txBody>
      </p:sp>
    </p:spTree>
    <p:extLst>
      <p:ext uri="{BB962C8B-B14F-4D97-AF65-F5344CB8AC3E}">
        <p14:creationId xmlns:p14="http://schemas.microsoft.com/office/powerpoint/2010/main" val="17728566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b="1" dirty="0">
                <a:latin typeface="+mn-lt"/>
              </a:rPr>
              <a:t>Cardiac Safety Program </a:t>
            </a:r>
          </a:p>
        </p:txBody>
      </p:sp>
      <p:sp>
        <p:nvSpPr>
          <p:cNvPr id="3" name="Content Placeholder 2"/>
          <p:cNvSpPr>
            <a:spLocks noGrp="1"/>
          </p:cNvSpPr>
          <p:nvPr>
            <p:ph idx="1"/>
          </p:nvPr>
        </p:nvSpPr>
        <p:spPr/>
        <p:txBody>
          <a:bodyPr>
            <a:normAutofit/>
          </a:bodyPr>
          <a:lstStyle/>
          <a:p>
            <a:pPr marL="52388" indent="0">
              <a:buNone/>
              <a:defRPr/>
            </a:pPr>
            <a:r>
              <a:rPr lang="en-US" dirty="0"/>
              <a:t>All NCHSAA member schools must have a Cardiac Safety Program to include three (3) components:</a:t>
            </a:r>
          </a:p>
          <a:p>
            <a:pPr marL="395288" indent="-342900">
              <a:defRPr/>
            </a:pPr>
            <a:r>
              <a:rPr lang="en-US" dirty="0"/>
              <a:t>Appropriate number of AEDs on Campus</a:t>
            </a:r>
          </a:p>
          <a:p>
            <a:pPr marL="395288" indent="-342900">
              <a:defRPr/>
            </a:pPr>
            <a:r>
              <a:rPr lang="en-US" dirty="0"/>
              <a:t>AED maintenance program (battery checks, maintain, replacement at appropriate intervals)</a:t>
            </a:r>
          </a:p>
          <a:p>
            <a:pPr marL="395288" indent="-342900">
              <a:defRPr/>
            </a:pPr>
            <a:r>
              <a:rPr lang="en-US" dirty="0"/>
              <a:t>Required viewing of short AED/CPR video for all supervising adults (teachers, coaches, administrators)</a:t>
            </a:r>
          </a:p>
        </p:txBody>
      </p:sp>
    </p:spTree>
    <p:extLst>
      <p:ext uri="{BB962C8B-B14F-4D97-AF65-F5344CB8AC3E}">
        <p14:creationId xmlns:p14="http://schemas.microsoft.com/office/powerpoint/2010/main" val="2554678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2290" name="Content Placeholder 1"/>
          <p:cNvSpPr>
            <a:spLocks noGrp="1"/>
          </p:cNvSpPr>
          <p:nvPr>
            <p:ph idx="1"/>
          </p:nvPr>
        </p:nvSpPr>
        <p:spPr/>
        <p:txBody>
          <a:bodyPr>
            <a:normAutofit/>
          </a:bodyPr>
          <a:lstStyle/>
          <a:p>
            <a:pPr marL="0" indent="-150161">
              <a:buNone/>
              <a:defRPr/>
            </a:pPr>
            <a:r>
              <a:rPr lang="en-US" dirty="0"/>
              <a:t>Accredited  Interscholastic Coach (AIC)</a:t>
            </a:r>
          </a:p>
          <a:p>
            <a:pPr>
              <a:defRPr/>
            </a:pPr>
            <a:r>
              <a:rPr lang="en-US" dirty="0"/>
              <a:t>Requires completion of 4 courses:</a:t>
            </a:r>
          </a:p>
          <a:p>
            <a:pPr lvl="1">
              <a:defRPr/>
            </a:pPr>
            <a:r>
              <a:rPr lang="en-US" dirty="0"/>
              <a:t>Fundamentals of Coaching</a:t>
            </a:r>
          </a:p>
          <a:p>
            <a:pPr lvl="1">
              <a:defRPr/>
            </a:pPr>
            <a:r>
              <a:rPr lang="en-US" sz="2100" dirty="0"/>
              <a:t>1</a:t>
            </a:r>
            <a:r>
              <a:rPr lang="en-US" sz="2100" baseline="30000" dirty="0"/>
              <a:t>st</a:t>
            </a:r>
            <a:r>
              <a:rPr lang="en-US" sz="2100" dirty="0"/>
              <a:t> Aid, Health &amp; Safety for Coaches</a:t>
            </a:r>
          </a:p>
          <a:p>
            <a:pPr lvl="1">
              <a:defRPr/>
            </a:pPr>
            <a:r>
              <a:rPr lang="en-US" sz="2100" dirty="0"/>
              <a:t>Sport Specific Course or Teaching Sports Skills</a:t>
            </a:r>
          </a:p>
          <a:p>
            <a:pPr lvl="1">
              <a:defRPr/>
            </a:pPr>
            <a:r>
              <a:rPr lang="en-US" sz="2100" dirty="0"/>
              <a:t>Concussion in Sports (Free)</a:t>
            </a:r>
          </a:p>
        </p:txBody>
      </p:sp>
    </p:spTree>
    <p:extLst>
      <p:ext uri="{BB962C8B-B14F-4D97-AF65-F5344CB8AC3E}">
        <p14:creationId xmlns:p14="http://schemas.microsoft.com/office/powerpoint/2010/main" val="14297423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2388" indent="0">
              <a:lnSpc>
                <a:spcPct val="120000"/>
              </a:lnSpc>
              <a:spcBef>
                <a:spcPts val="0"/>
              </a:spcBef>
              <a:buNone/>
              <a:defRPr/>
            </a:pPr>
            <a:r>
              <a:rPr lang="en-US" dirty="0"/>
              <a:t>Certified Interscholastic Coach (CIC)</a:t>
            </a:r>
          </a:p>
          <a:p>
            <a:pPr marL="395288" indent="-342900">
              <a:lnSpc>
                <a:spcPct val="120000"/>
              </a:lnSpc>
              <a:spcBef>
                <a:spcPts val="0"/>
              </a:spcBef>
              <a:defRPr/>
            </a:pPr>
            <a:r>
              <a:rPr lang="en-US" dirty="0"/>
              <a:t>Completion of AIC requirements</a:t>
            </a:r>
          </a:p>
          <a:p>
            <a:pPr marL="395288" indent="-342900">
              <a:lnSpc>
                <a:spcPct val="120000"/>
              </a:lnSpc>
              <a:spcBef>
                <a:spcPts val="0"/>
              </a:spcBef>
              <a:defRPr/>
            </a:pPr>
            <a:r>
              <a:rPr lang="en-US" dirty="0"/>
              <a:t>Plus:</a:t>
            </a:r>
          </a:p>
          <a:p>
            <a:pPr marL="738188" lvl="1" indent="-342900">
              <a:lnSpc>
                <a:spcPct val="120000"/>
              </a:lnSpc>
              <a:spcBef>
                <a:spcPts val="0"/>
              </a:spcBef>
              <a:defRPr/>
            </a:pPr>
            <a:r>
              <a:rPr lang="en-US" dirty="0"/>
              <a:t>Teaching &amp; Modeling Behavior</a:t>
            </a:r>
          </a:p>
          <a:p>
            <a:pPr marL="738188" lvl="1" indent="-342900">
              <a:lnSpc>
                <a:spcPct val="120000"/>
              </a:lnSpc>
              <a:spcBef>
                <a:spcPts val="0"/>
              </a:spcBef>
              <a:defRPr/>
            </a:pPr>
            <a:r>
              <a:rPr lang="en-US" sz="2100" dirty="0"/>
              <a:t>Engaging Effectively with Parents</a:t>
            </a:r>
          </a:p>
          <a:p>
            <a:pPr marL="738188" lvl="1" indent="-342900">
              <a:lnSpc>
                <a:spcPct val="120000"/>
              </a:lnSpc>
              <a:spcBef>
                <a:spcPts val="0"/>
              </a:spcBef>
              <a:defRPr/>
            </a:pPr>
            <a:r>
              <a:rPr lang="en-US" sz="2100" dirty="0"/>
              <a:t>Sportsmanship</a:t>
            </a:r>
          </a:p>
          <a:p>
            <a:pPr marL="738188" lvl="1" indent="-342900">
              <a:lnSpc>
                <a:spcPct val="120000"/>
              </a:lnSpc>
              <a:spcBef>
                <a:spcPts val="0"/>
              </a:spcBef>
              <a:defRPr/>
            </a:pPr>
            <a:r>
              <a:rPr lang="en-US" sz="2100" dirty="0"/>
              <a:t>Creating a Safe and Respectful Environment</a:t>
            </a:r>
          </a:p>
          <a:p>
            <a:pPr marL="738188" lvl="1" indent="-342900">
              <a:lnSpc>
                <a:spcPct val="120000"/>
              </a:lnSpc>
              <a:spcBef>
                <a:spcPts val="0"/>
              </a:spcBef>
              <a:defRPr/>
            </a:pPr>
            <a:r>
              <a:rPr lang="en-US" sz="2100" dirty="0"/>
              <a:t>Strength &amp; Conditioning</a:t>
            </a:r>
          </a:p>
          <a:p>
            <a:pPr marL="738188" lvl="1" indent="-342900">
              <a:lnSpc>
                <a:spcPct val="120000"/>
              </a:lnSpc>
              <a:spcBef>
                <a:spcPts val="0"/>
              </a:spcBef>
              <a:defRPr/>
            </a:pPr>
            <a:r>
              <a:rPr lang="en-US" sz="2100" dirty="0"/>
              <a:t>2 additional courses (User Choice)</a:t>
            </a:r>
          </a:p>
          <a:p>
            <a:pPr lvl="3">
              <a:lnSpc>
                <a:spcPct val="120000"/>
              </a:lnSpc>
              <a:defRPr/>
            </a:pPr>
            <a:endParaRPr lang="en-US" sz="1950" dirty="0">
              <a:latin typeface="Calibri" charset="0"/>
            </a:endParaRPr>
          </a:p>
        </p:txBody>
      </p:sp>
      <p:sp>
        <p:nvSpPr>
          <p:cNvPr id="38914"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425176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2"/>
          <p:cNvSpPr>
            <a:spLocks noGrp="1"/>
          </p:cNvSpPr>
          <p:nvPr>
            <p:ph type="title"/>
          </p:nvPr>
        </p:nvSpPr>
        <p:spPr/>
        <p:txBody>
          <a:bodyPr/>
          <a:lstStyle/>
          <a:p>
            <a:pPr>
              <a:defRPr/>
            </a:pPr>
            <a:r>
              <a:rPr lang="en-US" b="1" dirty="0">
                <a:latin typeface="+mn-lt"/>
              </a:rPr>
              <a:t>Transfer Policy</a:t>
            </a:r>
          </a:p>
        </p:txBody>
      </p:sp>
      <p:sp>
        <p:nvSpPr>
          <p:cNvPr id="40962" name="Content Placeholder 1"/>
          <p:cNvSpPr>
            <a:spLocks noGrp="1"/>
          </p:cNvSpPr>
          <p:nvPr>
            <p:ph idx="1"/>
          </p:nvPr>
        </p:nvSpPr>
        <p:spPr/>
        <p:txBody>
          <a:bodyPr/>
          <a:lstStyle/>
          <a:p>
            <a:r>
              <a:rPr lang="en-US" dirty="0"/>
              <a:t>If a bona fide change of residence—no transfer waiver necessary</a:t>
            </a:r>
          </a:p>
          <a:p>
            <a:r>
              <a:rPr lang="en-US" dirty="0"/>
              <a:t>Transfer packet with forms are on-line; password protected</a:t>
            </a:r>
          </a:p>
          <a:p>
            <a:r>
              <a:rPr lang="en-US" dirty="0"/>
              <a:t>Work with athletic director to ensure students meet residence rule requirements</a:t>
            </a:r>
          </a:p>
        </p:txBody>
      </p:sp>
    </p:spTree>
    <p:extLst>
      <p:ext uri="{BB962C8B-B14F-4D97-AF65-F5344CB8AC3E}">
        <p14:creationId xmlns:p14="http://schemas.microsoft.com/office/powerpoint/2010/main" val="9209184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228600" y="1863725"/>
            <a:ext cx="8653463" cy="2425700"/>
          </a:xfrm>
        </p:spPr>
        <p:txBody>
          <a:bodyPr/>
          <a:lstStyle/>
          <a:p>
            <a:br>
              <a:rPr lang="en-US" altLang="en-US" dirty="0"/>
            </a:br>
            <a:br>
              <a:rPr lang="en-US" altLang="en-US" dirty="0"/>
            </a:br>
            <a:br>
              <a:rPr lang="en-US" altLang="en-US" dirty="0"/>
            </a:br>
            <a:r>
              <a:rPr lang="en-US" altLang="en-US" dirty="0"/>
              <a:t>2018 NFHS Boys Lacrosse</a:t>
            </a:r>
            <a:br>
              <a:rPr lang="en-US" altLang="en-US" dirty="0"/>
            </a:br>
            <a:r>
              <a:rPr lang="en-US" altLang="en-US" dirty="0"/>
              <a:t>Rule Presentation</a:t>
            </a:r>
            <a:br>
              <a:rPr lang="en-US" altLang="en-US" dirty="0"/>
            </a:br>
            <a:br>
              <a:rPr lang="en-US" altLang="en-US" dirty="0"/>
            </a:br>
            <a:endParaRPr lang="en-US" altLang="en-US" dirty="0"/>
          </a:p>
        </p:txBody>
      </p:sp>
      <p:sp>
        <p:nvSpPr>
          <p:cNvPr id="23555" name="Subtitle 2"/>
          <p:cNvSpPr>
            <a:spLocks noGrp="1"/>
          </p:cNvSpPr>
          <p:nvPr>
            <p:ph type="subTitle" idx="1"/>
          </p:nvPr>
        </p:nvSpPr>
        <p:spPr>
          <a:xfrm>
            <a:off x="2330356" y="4900683"/>
            <a:ext cx="6551708" cy="1811338"/>
          </a:xfrm>
        </p:spPr>
        <p:txBody>
          <a:bodyPr/>
          <a:lstStyle/>
          <a:p>
            <a:pPr algn="ctr"/>
            <a:r>
              <a:rPr lang="en-US" altLang="en-US" sz="5400" dirty="0"/>
              <a:t>Thank you for your participation!</a:t>
            </a:r>
          </a:p>
        </p:txBody>
      </p:sp>
    </p:spTree>
    <p:extLst>
      <p:ext uri="{BB962C8B-B14F-4D97-AF65-F5344CB8AC3E}">
        <p14:creationId xmlns:p14="http://schemas.microsoft.com/office/powerpoint/2010/main" val="1067140157"/>
      </p:ext>
    </p:extLst>
  </p:cSld>
  <p:clrMapOvr>
    <a:masterClrMapping/>
  </p:clrMapOvr>
</p:sld>
</file>

<file path=ppt/theme/theme1.xml><?xml version="1.0" encoding="utf-8"?>
<a:theme xmlns:a="http://schemas.openxmlformats.org/drawingml/2006/main" name="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6 PP Templates.pptx" id="{51BC6A79-D154-4584-9408-63604DC0BDC9}" vid="{F2B58AE3-CEDF-4DD0-8726-59CBB7AD0BB5}"/>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7771</TotalTime>
  <Words>4530</Words>
  <Application>Microsoft Macintosh PowerPoint</Application>
  <PresentationFormat>On-screen Show (4:3)</PresentationFormat>
  <Paragraphs>654</Paragraphs>
  <Slides>91</Slides>
  <Notes>45</Notes>
  <HiddenSlides>0</HiddenSlides>
  <MMClips>0</MMClips>
  <ScaleCrop>false</ScaleCrop>
  <HeadingPairs>
    <vt:vector size="6" baseType="variant">
      <vt:variant>
        <vt:lpstr>Fonts Used</vt:lpstr>
      </vt:variant>
      <vt:variant>
        <vt:i4>16</vt:i4>
      </vt:variant>
      <vt:variant>
        <vt:lpstr>Theme</vt:lpstr>
      </vt:variant>
      <vt:variant>
        <vt:i4>4</vt:i4>
      </vt:variant>
      <vt:variant>
        <vt:lpstr>Slide Titles</vt:lpstr>
      </vt:variant>
      <vt:variant>
        <vt:i4>91</vt:i4>
      </vt:variant>
    </vt:vector>
  </HeadingPairs>
  <TitlesOfParts>
    <vt:vector size="111" baseType="lpstr">
      <vt:lpstr>ＭＳ Ｐゴシック</vt:lpstr>
      <vt:lpstr>Yu Gothic</vt:lpstr>
      <vt:lpstr>Yu Gothic Light</vt:lpstr>
      <vt:lpstr>Arial</vt:lpstr>
      <vt:lpstr>Calibri</vt:lpstr>
      <vt:lpstr>Calibri Light</vt:lpstr>
      <vt:lpstr>Courier New</vt:lpstr>
      <vt:lpstr>Frutiger LT 47 LightCn</vt:lpstr>
      <vt:lpstr>Frutiger LT 57 Cn</vt:lpstr>
      <vt:lpstr>Frutiger LT 87 ExtraBlackCn</vt:lpstr>
      <vt:lpstr>Frutiger LT 95 UltraBlack</vt:lpstr>
      <vt:lpstr>Helvetica-Condensed</vt:lpstr>
      <vt:lpstr>Lucida Calligraphy</vt:lpstr>
      <vt:lpstr>Mangal</vt:lpstr>
      <vt:lpstr>Symbol</vt:lpstr>
      <vt:lpstr>Wingdings</vt:lpstr>
      <vt:lpstr>NFHS Company PowerPoint_2016</vt:lpstr>
      <vt:lpstr>2_Office Theme</vt:lpstr>
      <vt:lpstr>Office Theme</vt:lpstr>
      <vt:lpstr>1_Office Theme</vt:lpstr>
      <vt:lpstr>2017-18 Men’s Lacrosse</vt:lpstr>
      <vt:lpstr>Sportsmanship…Together We Make the Right Call</vt:lpstr>
      <vt:lpstr>2018 NFHS Boys Lacrosse Rule Review</vt:lpstr>
      <vt:lpstr>2018 NFHS Rules Book</vt:lpstr>
      <vt:lpstr>NFHS Rules E-Books</vt:lpstr>
      <vt:lpstr>NFHS Rules App</vt:lpstr>
      <vt:lpstr>2018 NFHS Boys Lacrosse Rule Revisions</vt:lpstr>
      <vt:lpstr>   2018 NFHS Boys Lacrosse  </vt:lpstr>
      <vt:lpstr>Crosse Dimensions Rule 1-6-1      Page 13</vt:lpstr>
      <vt:lpstr>1-2         Page 9</vt:lpstr>
      <vt:lpstr>1-7-5        Page 16</vt:lpstr>
      <vt:lpstr>1-9-1g     Page 18</vt:lpstr>
      <vt:lpstr>4-3-3d      Page 33</vt:lpstr>
      <vt:lpstr>4-3-3n      Page 34</vt:lpstr>
      <vt:lpstr>4-9-2 a &amp; o     Page 41</vt:lpstr>
      <vt:lpstr>4-18-4 Penalty   Page 47</vt:lpstr>
      <vt:lpstr>6-5-2x     Page 71</vt:lpstr>
      <vt:lpstr>6-10-2     Page 75</vt:lpstr>
      <vt:lpstr>7-3      page 81</vt:lpstr>
      <vt:lpstr>7-8-2 d &amp; j    Page 86</vt:lpstr>
      <vt:lpstr>7-8-3     page 86</vt:lpstr>
      <vt:lpstr>   2018 NFHS Boys Lacrosse  </vt:lpstr>
      <vt:lpstr>Points Of Emphasis </vt:lpstr>
      <vt:lpstr>Points of Emphasis  Mouthpieces</vt:lpstr>
      <vt:lpstr>Points of Emphasis  Face-offs</vt:lpstr>
      <vt:lpstr>Points of Emphasis  Face-offs</vt:lpstr>
      <vt:lpstr>Points of Emphasis  Face-offs</vt:lpstr>
      <vt:lpstr>Points of Emphasis  Slow Whistle</vt:lpstr>
      <vt:lpstr>Points of Emphasis Shots at the ends of periods</vt:lpstr>
      <vt:lpstr>   2018 NFHS Boys Lacrosse  </vt:lpstr>
      <vt:lpstr>1.9.1 SITUATION E    Page 20</vt:lpstr>
      <vt:lpstr>2.1.4 Situation            Page 24</vt:lpstr>
      <vt:lpstr>4.3.1 Situation H (new)  Page 35</vt:lpstr>
      <vt:lpstr>4.3.3 Situation c</vt:lpstr>
      <vt:lpstr>4.14.3 New    Page 46</vt:lpstr>
      <vt:lpstr>4.18.1 Situation E   Page 47</vt:lpstr>
      <vt:lpstr>4.18.2 situation g</vt:lpstr>
      <vt:lpstr>4.18.4 New    Page 49</vt:lpstr>
      <vt:lpstr>4.26 Situation    Page 56</vt:lpstr>
      <vt:lpstr>6.2.1 Situation j NEW         Page 67 </vt:lpstr>
      <vt:lpstr>6.5.2 situation o  Page 73</vt:lpstr>
      <vt:lpstr>6.5.2 Situation q New page 73</vt:lpstr>
      <vt:lpstr>6.5.2 Situation r new page 73</vt:lpstr>
      <vt:lpstr>6.10.2 situation f  page 76</vt:lpstr>
      <vt:lpstr>6.10.3 situation c  Page 77</vt:lpstr>
      <vt:lpstr>7.3 Situation d    page 82</vt:lpstr>
      <vt:lpstr>7.11.2 Situation A  page 90</vt:lpstr>
      <vt:lpstr>   2018 NFHS Boys Lacrosse  </vt:lpstr>
      <vt:lpstr>1-6-1     page 14</vt:lpstr>
      <vt:lpstr>4-18-4 SITUATION   Page 49</vt:lpstr>
      <vt:lpstr>   2018 NFHS Boys Lacrosse  </vt:lpstr>
      <vt:lpstr>PowerPoint Presentation</vt:lpstr>
      <vt:lpstr>PowerPoint Presentation</vt:lpstr>
      <vt:lpstr>PowerPoint Presentation</vt:lpstr>
      <vt:lpstr>PowerPoint Presentation</vt:lpstr>
      <vt:lpstr>NCHSAA Information &amp; Board Changes</vt:lpstr>
      <vt:lpstr>Important Dates</vt:lpstr>
      <vt:lpstr>Number of Contests</vt:lpstr>
      <vt:lpstr>Playoffs</vt:lpstr>
      <vt:lpstr>Amateur Rule</vt:lpstr>
      <vt:lpstr>Senior Exceptions</vt:lpstr>
      <vt:lpstr>Transfer Rule</vt:lpstr>
      <vt:lpstr>Transfer Rule</vt:lpstr>
      <vt:lpstr>Residence Rule</vt:lpstr>
      <vt:lpstr>Endowment Games</vt:lpstr>
      <vt:lpstr>Wet Bulb Globe Temperature</vt:lpstr>
      <vt:lpstr>Facilities</vt:lpstr>
      <vt:lpstr>Coaches Education</vt:lpstr>
      <vt:lpstr>Eligibility Summary Submission Dates</vt:lpstr>
      <vt:lpstr>Skill Development/Dead Periods</vt:lpstr>
      <vt:lpstr>MaxPreps</vt:lpstr>
      <vt:lpstr>Sportsmanship</vt:lpstr>
      <vt:lpstr>Ejection Policy</vt:lpstr>
      <vt:lpstr>Ejection Follow-Up</vt:lpstr>
      <vt:lpstr>Inclement/Hot Weather Guidelines</vt:lpstr>
      <vt:lpstr>Dead Periods</vt:lpstr>
      <vt:lpstr>Eligibility &amp; Compliance</vt:lpstr>
      <vt:lpstr> Eligibility  </vt:lpstr>
      <vt:lpstr>Eligibility</vt:lpstr>
      <vt:lpstr>Eligibility</vt:lpstr>
      <vt:lpstr>Clinic Attendance</vt:lpstr>
      <vt:lpstr>Clinic Attendance</vt:lpstr>
      <vt:lpstr>Coaches’ Education</vt:lpstr>
      <vt:lpstr>Coaches’ Education</vt:lpstr>
      <vt:lpstr>Coaches’ Education</vt:lpstr>
      <vt:lpstr> Gfeller-Waller Concussion Law </vt:lpstr>
      <vt:lpstr>Cardiac Safety Program </vt:lpstr>
      <vt:lpstr>Coaches’ Education</vt:lpstr>
      <vt:lpstr>Coaches’ Education</vt:lpstr>
      <vt:lpstr>Transfer Policy</vt:lpstr>
      <vt:lpstr>   2018 NFHS Boys Lacrosse Rule Presentation  </vt:lpstr>
    </vt:vector>
  </TitlesOfParts>
  <Company>Microsoft</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Hays</dc:creator>
  <cp:lastModifiedBy>Juli  Kidd</cp:lastModifiedBy>
  <cp:revision>151</cp:revision>
  <cp:lastPrinted>2015-11-17T21:27:55Z</cp:lastPrinted>
  <dcterms:created xsi:type="dcterms:W3CDTF">2015-10-27T16:44:35Z</dcterms:created>
  <dcterms:modified xsi:type="dcterms:W3CDTF">2018-01-24T17:40:48Z</dcterms:modified>
</cp:coreProperties>
</file>