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668" r:id="rId2"/>
    <p:sldMasterId id="2147484680" r:id="rId3"/>
  </p:sldMasterIdLst>
  <p:notesMasterIdLst>
    <p:notesMasterId r:id="rId88"/>
  </p:notesMasterIdLst>
  <p:handoutMasterIdLst>
    <p:handoutMasterId r:id="rId89"/>
  </p:handoutMasterIdLst>
  <p:sldIdLst>
    <p:sldId id="294" r:id="rId4"/>
    <p:sldId id="279" r:id="rId5"/>
    <p:sldId id="275" r:id="rId6"/>
    <p:sldId id="348" r:id="rId7"/>
    <p:sldId id="349" r:id="rId8"/>
    <p:sldId id="350" r:id="rId9"/>
    <p:sldId id="351" r:id="rId10"/>
    <p:sldId id="347" r:id="rId11"/>
    <p:sldId id="295" r:id="rId12"/>
    <p:sldId id="386" r:id="rId13"/>
    <p:sldId id="382" r:id="rId14"/>
    <p:sldId id="364" r:id="rId15"/>
    <p:sldId id="365" r:id="rId16"/>
    <p:sldId id="366" r:id="rId17"/>
    <p:sldId id="367" r:id="rId18"/>
    <p:sldId id="369" r:id="rId19"/>
    <p:sldId id="368" r:id="rId20"/>
    <p:sldId id="384" r:id="rId21"/>
    <p:sldId id="383" r:id="rId22"/>
    <p:sldId id="339" r:id="rId23"/>
    <p:sldId id="374" r:id="rId24"/>
    <p:sldId id="379" r:id="rId25"/>
    <p:sldId id="385" r:id="rId26"/>
    <p:sldId id="296" r:id="rId27"/>
    <p:sldId id="375" r:id="rId28"/>
    <p:sldId id="376" r:id="rId29"/>
    <p:sldId id="377" r:id="rId30"/>
    <p:sldId id="378" r:id="rId31"/>
    <p:sldId id="299" r:id="rId32"/>
    <p:sldId id="280" r:id="rId33"/>
    <p:sldId id="283" r:id="rId34"/>
    <p:sldId id="387" r:id="rId35"/>
    <p:sldId id="284" r:id="rId36"/>
    <p:sldId id="285" r:id="rId37"/>
    <p:sldId id="286" r:id="rId38"/>
    <p:sldId id="287" r:id="rId39"/>
    <p:sldId id="293" r:id="rId40"/>
    <p:sldId id="289" r:id="rId41"/>
    <p:sldId id="290" r:id="rId42"/>
    <p:sldId id="291" r:id="rId43"/>
    <p:sldId id="292" r:id="rId44"/>
    <p:sldId id="388" r:id="rId45"/>
    <p:sldId id="389" r:id="rId46"/>
    <p:sldId id="390" r:id="rId47"/>
    <p:sldId id="391" r:id="rId48"/>
    <p:sldId id="392" r:id="rId49"/>
    <p:sldId id="393" r:id="rId50"/>
    <p:sldId id="394" r:id="rId51"/>
    <p:sldId id="395" r:id="rId52"/>
    <p:sldId id="396" r:id="rId53"/>
    <p:sldId id="397" r:id="rId54"/>
    <p:sldId id="398" r:id="rId55"/>
    <p:sldId id="399" r:id="rId56"/>
    <p:sldId id="400" r:id="rId57"/>
    <p:sldId id="401" r:id="rId58"/>
    <p:sldId id="402" r:id="rId59"/>
    <p:sldId id="403" r:id="rId60"/>
    <p:sldId id="404" r:id="rId61"/>
    <p:sldId id="405" r:id="rId62"/>
    <p:sldId id="406" r:id="rId63"/>
    <p:sldId id="407" r:id="rId64"/>
    <p:sldId id="408" r:id="rId65"/>
    <p:sldId id="409" r:id="rId66"/>
    <p:sldId id="410" r:id="rId67"/>
    <p:sldId id="411" r:id="rId68"/>
    <p:sldId id="412" r:id="rId69"/>
    <p:sldId id="413" r:id="rId70"/>
    <p:sldId id="414" r:id="rId71"/>
    <p:sldId id="415" r:id="rId72"/>
    <p:sldId id="416" r:id="rId73"/>
    <p:sldId id="417" r:id="rId74"/>
    <p:sldId id="418" r:id="rId75"/>
    <p:sldId id="419" r:id="rId76"/>
    <p:sldId id="420" r:id="rId77"/>
    <p:sldId id="421" r:id="rId78"/>
    <p:sldId id="422" r:id="rId79"/>
    <p:sldId id="423" r:id="rId80"/>
    <p:sldId id="424" r:id="rId81"/>
    <p:sldId id="425" r:id="rId82"/>
    <p:sldId id="426" r:id="rId83"/>
    <p:sldId id="427" r:id="rId84"/>
    <p:sldId id="428" r:id="rId85"/>
    <p:sldId id="429" r:id="rId86"/>
    <p:sldId id="430" r:id="rId8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ndler, Dave {DCMD~Indianapolis}"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BC9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44" autoAdjust="0"/>
    <p:restoredTop sz="69151" autoAdjust="0"/>
  </p:normalViewPr>
  <p:slideViewPr>
    <p:cSldViewPr snapToGrid="0">
      <p:cViewPr>
        <p:scale>
          <a:sx n="110" d="100"/>
          <a:sy n="110" d="100"/>
        </p:scale>
        <p:origin x="880" y="-512"/>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handoutMaster" Target="handoutMasters/handout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commentAuthors" Target="commentAuthor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A22D7EA-DC9F-41DA-8484-C85E0375511F}"/>
              </a:ext>
            </a:extLst>
          </p:cNvPr>
          <p:cNvSpPr>
            <a:spLocks noGrp="1"/>
          </p:cNvSpPr>
          <p:nvPr>
            <p:ph type="hdr" sz="quarter"/>
          </p:nvPr>
        </p:nvSpPr>
        <p:spPr>
          <a:xfrm>
            <a:off x="0" y="0"/>
            <a:ext cx="3038475" cy="465138"/>
          </a:xfrm>
          <a:prstGeom prst="rect">
            <a:avLst/>
          </a:prstGeom>
        </p:spPr>
        <p:txBody>
          <a:bodyPr vert="horz" lIns="93167" tIns="46584" rIns="93167" bIns="46584" rtlCol="0"/>
          <a:lstStyle>
            <a:lvl1pPr algn="l" eaLnBrk="1" hangingPunct="1">
              <a:defRPr sz="1200">
                <a:latin typeface="Arial" charset="0"/>
                <a:ea typeface="+mn-ea"/>
                <a:cs typeface="Arial" charset="0"/>
              </a:defRPr>
            </a:lvl1pPr>
          </a:lstStyle>
          <a:p>
            <a:pPr>
              <a:defRPr/>
            </a:pPr>
            <a:endParaRPr lang="en-US"/>
          </a:p>
        </p:txBody>
      </p:sp>
      <p:sp>
        <p:nvSpPr>
          <p:cNvPr id="3" name="Date Placeholder 2">
            <a:extLst>
              <a:ext uri="{FF2B5EF4-FFF2-40B4-BE49-F238E27FC236}">
                <a16:creationId xmlns:a16="http://schemas.microsoft.com/office/drawing/2014/main" id="{0BFAD1D9-AC8D-4A9D-BC12-3B9CCFE3362A}"/>
              </a:ext>
            </a:extLst>
          </p:cNvPr>
          <p:cNvSpPr>
            <a:spLocks noGrp="1"/>
          </p:cNvSpPr>
          <p:nvPr>
            <p:ph type="dt" sz="quarter" idx="1"/>
          </p:nvPr>
        </p:nvSpPr>
        <p:spPr>
          <a:xfrm>
            <a:off x="3970338" y="0"/>
            <a:ext cx="3038475" cy="465138"/>
          </a:xfrm>
          <a:prstGeom prst="rect">
            <a:avLst/>
          </a:prstGeom>
        </p:spPr>
        <p:txBody>
          <a:bodyPr vert="horz" lIns="93167" tIns="46584" rIns="93167" bIns="46584" rtlCol="0"/>
          <a:lstStyle>
            <a:lvl1pPr algn="r" eaLnBrk="1" hangingPunct="1">
              <a:defRPr sz="1200">
                <a:latin typeface="Arial" charset="0"/>
                <a:ea typeface="+mn-ea"/>
                <a:cs typeface="Arial" charset="0"/>
              </a:defRPr>
            </a:lvl1pPr>
          </a:lstStyle>
          <a:p>
            <a:pPr>
              <a:defRPr/>
            </a:pPr>
            <a:fld id="{F6247E4F-A6FB-5C44-BF5C-F765AE5AB3CE}" type="datetimeFigureOut">
              <a:rPr lang="en-US"/>
              <a:pPr>
                <a:defRPr/>
              </a:pPr>
              <a:t>1/25/18</a:t>
            </a:fld>
            <a:endParaRPr lang="en-US"/>
          </a:p>
        </p:txBody>
      </p:sp>
      <p:sp>
        <p:nvSpPr>
          <p:cNvPr id="4" name="Footer Placeholder 3">
            <a:extLst>
              <a:ext uri="{FF2B5EF4-FFF2-40B4-BE49-F238E27FC236}">
                <a16:creationId xmlns:a16="http://schemas.microsoft.com/office/drawing/2014/main" id="{82F80689-70B7-4BE5-BEAB-4AA014EBACBD}"/>
              </a:ext>
            </a:extLst>
          </p:cNvPr>
          <p:cNvSpPr>
            <a:spLocks noGrp="1"/>
          </p:cNvSpPr>
          <p:nvPr>
            <p:ph type="ftr" sz="quarter" idx="2"/>
          </p:nvPr>
        </p:nvSpPr>
        <p:spPr>
          <a:xfrm>
            <a:off x="0" y="8829675"/>
            <a:ext cx="3038475" cy="465138"/>
          </a:xfrm>
          <a:prstGeom prst="rect">
            <a:avLst/>
          </a:prstGeom>
        </p:spPr>
        <p:txBody>
          <a:bodyPr vert="horz" lIns="93167" tIns="46584" rIns="93167" bIns="46584" rtlCol="0" anchor="b"/>
          <a:lstStyle>
            <a:lvl1pPr algn="l" eaLnBrk="1" hangingPunct="1">
              <a:defRPr sz="1200">
                <a:latin typeface="Arial" charset="0"/>
                <a:ea typeface="+mn-ea"/>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E660DD3C-7907-4F13-9B39-5A0F0D56DA77}"/>
              </a:ext>
            </a:extLst>
          </p:cNvPr>
          <p:cNvSpPr>
            <a:spLocks noGrp="1"/>
          </p:cNvSpPr>
          <p:nvPr>
            <p:ph type="sldNum" sz="quarter" idx="3"/>
          </p:nvPr>
        </p:nvSpPr>
        <p:spPr>
          <a:xfrm>
            <a:off x="3970338" y="8829675"/>
            <a:ext cx="3038475" cy="465138"/>
          </a:xfrm>
          <a:prstGeom prst="rect">
            <a:avLst/>
          </a:prstGeom>
        </p:spPr>
        <p:txBody>
          <a:bodyPr vert="horz" lIns="93167" tIns="46584" rIns="93167" bIns="46584" rtlCol="0" anchor="b"/>
          <a:lstStyle>
            <a:lvl1pPr algn="r" eaLnBrk="1" hangingPunct="1">
              <a:defRPr sz="1200">
                <a:latin typeface="Arial" charset="0"/>
                <a:ea typeface="+mn-ea"/>
                <a:cs typeface="Arial" charset="0"/>
              </a:defRPr>
            </a:lvl1pPr>
          </a:lstStyle>
          <a:p>
            <a:pPr>
              <a:defRPr/>
            </a:pPr>
            <a:fld id="{7D70F8D2-33DF-8E4D-A071-DEE8C279440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CA50D3-5602-4D9A-8C9D-A3690357B682}"/>
              </a:ext>
            </a:extLst>
          </p:cNvPr>
          <p:cNvSpPr>
            <a:spLocks noGrp="1"/>
          </p:cNvSpPr>
          <p:nvPr>
            <p:ph type="hdr" sz="quarter"/>
          </p:nvPr>
        </p:nvSpPr>
        <p:spPr>
          <a:xfrm>
            <a:off x="0" y="0"/>
            <a:ext cx="3038475" cy="465138"/>
          </a:xfrm>
          <a:prstGeom prst="rect">
            <a:avLst/>
          </a:prstGeom>
        </p:spPr>
        <p:txBody>
          <a:bodyPr vert="horz" lIns="93167" tIns="46584" rIns="93167" bIns="46584" rtlCol="0"/>
          <a:lstStyle>
            <a:lvl1pPr algn="l" eaLnBrk="1" hangingPunct="1">
              <a:defRPr sz="1200">
                <a:latin typeface="Arial" charset="0"/>
                <a:ea typeface="+mn-ea"/>
                <a:cs typeface="Arial" charset="0"/>
              </a:defRPr>
            </a:lvl1pPr>
          </a:lstStyle>
          <a:p>
            <a:pPr>
              <a:defRPr/>
            </a:pPr>
            <a:endParaRPr lang="en-US"/>
          </a:p>
        </p:txBody>
      </p:sp>
      <p:sp>
        <p:nvSpPr>
          <p:cNvPr id="3" name="Date Placeholder 2">
            <a:extLst>
              <a:ext uri="{FF2B5EF4-FFF2-40B4-BE49-F238E27FC236}">
                <a16:creationId xmlns:a16="http://schemas.microsoft.com/office/drawing/2014/main" id="{D88BDEAF-5A80-470A-834A-1C144B4AD92E}"/>
              </a:ext>
            </a:extLst>
          </p:cNvPr>
          <p:cNvSpPr>
            <a:spLocks noGrp="1"/>
          </p:cNvSpPr>
          <p:nvPr>
            <p:ph type="dt" idx="1"/>
          </p:nvPr>
        </p:nvSpPr>
        <p:spPr>
          <a:xfrm>
            <a:off x="3970338" y="0"/>
            <a:ext cx="3038475" cy="465138"/>
          </a:xfrm>
          <a:prstGeom prst="rect">
            <a:avLst/>
          </a:prstGeom>
        </p:spPr>
        <p:txBody>
          <a:bodyPr vert="horz" lIns="93167" tIns="46584" rIns="93167" bIns="46584" rtlCol="0"/>
          <a:lstStyle>
            <a:lvl1pPr algn="r" eaLnBrk="1" hangingPunct="1">
              <a:defRPr sz="1200">
                <a:latin typeface="Arial" charset="0"/>
                <a:ea typeface="+mn-ea"/>
                <a:cs typeface="Arial" charset="0"/>
              </a:defRPr>
            </a:lvl1pPr>
          </a:lstStyle>
          <a:p>
            <a:pPr>
              <a:defRPr/>
            </a:pPr>
            <a:fld id="{A5876371-3181-5C43-BE8C-C3996EC46353}" type="datetimeFigureOut">
              <a:rPr lang="en-US"/>
              <a:pPr>
                <a:defRPr/>
              </a:pPr>
              <a:t>1/25/18</a:t>
            </a:fld>
            <a:endParaRPr lang="en-US"/>
          </a:p>
        </p:txBody>
      </p:sp>
      <p:sp>
        <p:nvSpPr>
          <p:cNvPr id="4" name="Slide Image Placeholder 3">
            <a:extLst>
              <a:ext uri="{FF2B5EF4-FFF2-40B4-BE49-F238E27FC236}">
                <a16:creationId xmlns:a16="http://schemas.microsoft.com/office/drawing/2014/main" id="{C771B61A-3C70-4DC5-9ADB-3F7168C8410E}"/>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7" tIns="46584" rIns="93167" bIns="46584" rtlCol="0" anchor="ctr"/>
          <a:lstStyle/>
          <a:p>
            <a:pPr lvl="0"/>
            <a:endParaRPr lang="en-US" noProof="0"/>
          </a:p>
        </p:txBody>
      </p:sp>
      <p:sp>
        <p:nvSpPr>
          <p:cNvPr id="5" name="Notes Placeholder 4">
            <a:extLst>
              <a:ext uri="{FF2B5EF4-FFF2-40B4-BE49-F238E27FC236}">
                <a16:creationId xmlns:a16="http://schemas.microsoft.com/office/drawing/2014/main" id="{FFF0CA73-3BA3-4588-9619-476D1C83ADAB}"/>
              </a:ext>
            </a:extLst>
          </p:cNvPr>
          <p:cNvSpPr>
            <a:spLocks noGrp="1"/>
          </p:cNvSpPr>
          <p:nvPr>
            <p:ph type="body" sz="quarter" idx="3"/>
          </p:nvPr>
        </p:nvSpPr>
        <p:spPr>
          <a:xfrm>
            <a:off x="701675" y="4416425"/>
            <a:ext cx="5607050" cy="4183063"/>
          </a:xfrm>
          <a:prstGeom prst="rect">
            <a:avLst/>
          </a:prstGeom>
        </p:spPr>
        <p:txBody>
          <a:bodyPr vert="horz" lIns="93167" tIns="46584" rIns="93167" bIns="4658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6C12E2D-DE6D-4D98-988D-4797B4D547FB}"/>
              </a:ext>
            </a:extLst>
          </p:cNvPr>
          <p:cNvSpPr>
            <a:spLocks noGrp="1"/>
          </p:cNvSpPr>
          <p:nvPr>
            <p:ph type="ftr" sz="quarter" idx="4"/>
          </p:nvPr>
        </p:nvSpPr>
        <p:spPr>
          <a:xfrm>
            <a:off x="0" y="8829675"/>
            <a:ext cx="3038475" cy="465138"/>
          </a:xfrm>
          <a:prstGeom prst="rect">
            <a:avLst/>
          </a:prstGeom>
        </p:spPr>
        <p:txBody>
          <a:bodyPr vert="horz" lIns="93167" tIns="46584" rIns="93167" bIns="46584" rtlCol="0" anchor="b"/>
          <a:lstStyle>
            <a:lvl1pPr algn="l" eaLnBrk="1" hangingPunct="1">
              <a:defRPr sz="1200">
                <a:latin typeface="Arial" charset="0"/>
                <a:ea typeface="+mn-ea"/>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F3342C1D-1300-48A3-9D2D-9AD97AB7A7CD}"/>
              </a:ext>
            </a:extLst>
          </p:cNvPr>
          <p:cNvSpPr>
            <a:spLocks noGrp="1"/>
          </p:cNvSpPr>
          <p:nvPr>
            <p:ph type="sldNum" sz="quarter" idx="5"/>
          </p:nvPr>
        </p:nvSpPr>
        <p:spPr>
          <a:xfrm>
            <a:off x="3970338" y="8829675"/>
            <a:ext cx="3038475" cy="465138"/>
          </a:xfrm>
          <a:prstGeom prst="rect">
            <a:avLst/>
          </a:prstGeom>
        </p:spPr>
        <p:txBody>
          <a:bodyPr vert="horz" lIns="93167" tIns="46584" rIns="93167" bIns="46584" rtlCol="0" anchor="b"/>
          <a:lstStyle>
            <a:lvl1pPr algn="r" eaLnBrk="1" hangingPunct="1">
              <a:defRPr sz="1200">
                <a:latin typeface="Arial" charset="0"/>
                <a:ea typeface="+mn-ea"/>
                <a:cs typeface="Arial" charset="0"/>
              </a:defRPr>
            </a:lvl1pPr>
          </a:lstStyle>
          <a:p>
            <a:pPr>
              <a:defRPr/>
            </a:pPr>
            <a:fld id="{1CD3F6BC-8CE9-9B47-988B-7927B02D498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dirty="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52365595-4ACB-B04E-82AC-4BF77D327526}"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CA147FEB-2655-244E-AD6A-B82A12189D5E}"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2CC63EC5-15D1-9242-8670-246E5385A177}"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662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2662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263CDB0E-D96E-EB45-837E-FBCDC125634B}" type="slidenum">
              <a:rPr lang="en-US" altLang="en-US"/>
              <a:pPr/>
              <a:t>6</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8675"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2813" eaLnBrk="1" hangingPunct="1">
              <a:buFont typeface="Wingdings" charset="2"/>
              <a:buChar char="v"/>
            </a:pPr>
            <a:r>
              <a:rPr lang="en-US" altLang="en-US" sz="900" b="1" u="sng">
                <a:latin typeface="Arial" charset="0"/>
              </a:rPr>
              <a:t>Comment on Slide:</a:t>
            </a:r>
            <a:endParaRPr lang="en-US" altLang="en-US" sz="900">
              <a:latin typeface="Arial" charset="0"/>
            </a:endParaRPr>
          </a:p>
          <a:p>
            <a:pPr defTabSz="912813" eaLnBrk="1" hangingPunct="1"/>
            <a:endParaRPr lang="en-US" altLang="en-US" sz="900">
              <a:latin typeface="Arial" charset="0"/>
            </a:endParaRPr>
          </a:p>
          <a:p>
            <a:pPr defTabSz="912813" eaLnBrk="1" hangingPunct="1"/>
            <a:r>
              <a:rPr lang="en-US" altLang="en-US" sz="900">
                <a:latin typeface="Arial" charset="0"/>
              </a:rPr>
              <a:t>App is free to download</a:t>
            </a:r>
          </a:p>
          <a:p>
            <a:pPr defTabSz="912813" eaLnBrk="1" hangingPunct="1"/>
            <a:r>
              <a:rPr lang="en-US" altLang="en-US" sz="900">
                <a:latin typeface="Arial" charset="0"/>
              </a:rPr>
              <a:t>Each book subscription is $6.99</a:t>
            </a:r>
          </a:p>
          <a:p>
            <a:pPr defTabSz="912813" eaLnBrk="1" hangingPunct="1"/>
            <a:r>
              <a:rPr lang="en-US" altLang="en-US" sz="900">
                <a:latin typeface="Arial" charset="0"/>
              </a:rPr>
              <a:t>NFHS Coaches and Officials Association paid members get all books for free</a:t>
            </a:r>
          </a:p>
          <a:p>
            <a:pPr defTabSz="912813" eaLnBrk="1" hangingPunct="1"/>
            <a:r>
              <a:rPr lang="en-US" altLang="en-US" sz="900">
                <a:latin typeface="Arial" charset="0"/>
              </a:rPr>
              <a:t>100% states members get books for free in sports designated by their state</a:t>
            </a:r>
          </a:p>
          <a:p>
            <a:pPr defTabSz="912813" eaLnBrk="1" hangingPunct="1"/>
            <a:endParaRPr lang="en-US" altLang="en-US" sz="900" b="1"/>
          </a:p>
          <a:p>
            <a:pPr defTabSz="912813" eaLnBrk="1" hangingPunct="1"/>
            <a:r>
              <a:rPr lang="en-US" altLang="en-US" sz="900" b="1"/>
              <a:t>New in 2017 </a:t>
            </a:r>
            <a:r>
              <a:rPr lang="en-US" altLang="en-US" sz="900"/>
              <a:t>– Rules apps for all NFHS rules books and case books available on iTunes and Google Play. Rules books and case books will be cross-linked. Searchable content.</a:t>
            </a:r>
          </a:p>
          <a:p>
            <a:pPr defTabSz="912813" eaLnBrk="1" hangingPunct="1"/>
            <a:endParaRPr lang="en-US" altLang="en-US" sz="900">
              <a:latin typeface="Arial" charset="0"/>
            </a:endParaRPr>
          </a:p>
          <a:p>
            <a:pPr defTabSz="912813" eaLnBrk="1" hangingPunct="1"/>
            <a:endParaRPr lang="en-US" altLang="en-US" sz="900">
              <a:latin typeface="Arial" charset="0"/>
            </a:endParaRPr>
          </a:p>
          <a:p>
            <a:pPr defTabSz="912813"/>
            <a:endParaRPr lang="en-US" altLang="en-US"/>
          </a:p>
        </p:txBody>
      </p:sp>
      <p:sp>
        <p:nvSpPr>
          <p:cNvPr id="2867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24496156-657A-364E-8CF4-D9BE5DD977DC}" type="slidenum">
              <a:rPr lang="en-US" altLang="en-US"/>
              <a:pPr/>
              <a:t>7</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a:spcBef>
                <a:spcPct val="0"/>
              </a:spcBef>
              <a:buFontTx/>
              <a:buChar char="•"/>
            </a:pPr>
            <a:r>
              <a:rPr lang="en-US" altLang="en-US">
                <a:latin typeface="Arial" charset="0"/>
                <a:ea typeface="Arial" charset="0"/>
                <a:cs typeface="Arial" charset="0"/>
              </a:rPr>
              <a:t>To assist state associations in working with schools for the inclusion of students with disabilities the following guide prepared by the NFHS Task Force on the Inclusion of Students with Disabilities is being provided for your review.</a:t>
            </a:r>
          </a:p>
          <a:p>
            <a:pPr marL="166688" indent="-166688">
              <a:spcBef>
                <a:spcPct val="0"/>
              </a:spcBef>
              <a:buFontTx/>
              <a:buChar char="•"/>
            </a:pPr>
            <a:r>
              <a:rPr lang="en-US" altLang="en-US">
                <a:latin typeface="Arial" charset="0"/>
                <a:ea typeface="Arial" charset="0"/>
                <a:cs typeface="Arial" charset="0"/>
              </a:rPr>
              <a:t>Following these guidelines will assist in the individual student assessment by the student and the school.</a:t>
            </a:r>
          </a:p>
          <a:p>
            <a:pPr marL="166688" indent="-166688">
              <a:spcBef>
                <a:spcPct val="0"/>
              </a:spcBef>
              <a:buFontTx/>
              <a:buChar char="•"/>
            </a:pPr>
            <a:r>
              <a:rPr lang="en-US" altLang="en-US">
                <a:latin typeface="Arial" charset="0"/>
                <a:ea typeface="Arial" charset="0"/>
                <a:cs typeface="Arial" charset="0"/>
              </a:rPr>
              <a:t>When requesting a possible accommodation, coaches should work with their school and the state association as early as possible in the sport season. </a:t>
            </a:r>
          </a:p>
          <a:p>
            <a:pPr marL="166688" indent="-166688">
              <a:spcBef>
                <a:spcPct val="0"/>
              </a:spcBef>
              <a:buFontTx/>
              <a:buChar char="•"/>
            </a:pPr>
            <a:r>
              <a:rPr lang="en-US" altLang="en-US">
                <a:latin typeface="Arial" charset="0"/>
                <a:ea typeface="Arial" charset="0"/>
                <a:cs typeface="Arial" charset="0"/>
              </a:rPr>
              <a:t>Contest officials shall defer decisions on rule accommodations to the respective state association. </a:t>
            </a:r>
          </a:p>
          <a:p>
            <a:pPr marL="166688" indent="-166688">
              <a:spcBef>
                <a:spcPct val="0"/>
              </a:spcBef>
              <a:buFontTx/>
              <a:buChar char="•"/>
            </a:pPr>
            <a:r>
              <a:rPr lang="en-US" altLang="en-US">
                <a:latin typeface="Arial" charset="0"/>
                <a:ea typeface="Arial" charset="0"/>
                <a:cs typeface="Arial" charset="0"/>
              </a:rPr>
              <a:t>This information serves as a guide.  Each state association may develop its own process.</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charset="0"/>
              </a:defRPr>
            </a:lvl1pPr>
            <a:lvl2pPr marL="741363" indent="-284163">
              <a:spcBef>
                <a:spcPct val="30000"/>
              </a:spcBef>
              <a:defRPr sz="1200">
                <a:solidFill>
                  <a:schemeClr val="tx1"/>
                </a:solidFill>
                <a:latin typeface="Calibri" charset="0"/>
              </a:defRPr>
            </a:lvl2pPr>
            <a:lvl3pPr marL="1141413" indent="-227013">
              <a:spcBef>
                <a:spcPct val="30000"/>
              </a:spcBef>
              <a:defRPr sz="1200">
                <a:solidFill>
                  <a:schemeClr val="tx1"/>
                </a:solidFill>
                <a:latin typeface="Calibri" charset="0"/>
              </a:defRPr>
            </a:lvl3pPr>
            <a:lvl4pPr marL="1598613" indent="-227013">
              <a:spcBef>
                <a:spcPct val="30000"/>
              </a:spcBef>
              <a:defRPr sz="1200">
                <a:solidFill>
                  <a:schemeClr val="tx1"/>
                </a:solidFill>
                <a:latin typeface="Calibri" charset="0"/>
              </a:defRPr>
            </a:lvl4pPr>
            <a:lvl5pPr marL="2055813" indent="-227013">
              <a:spcBef>
                <a:spcPct val="30000"/>
              </a:spcBef>
              <a:defRPr sz="1200">
                <a:solidFill>
                  <a:schemeClr val="tx1"/>
                </a:solidFill>
                <a:latin typeface="Calibri" charset="0"/>
              </a:defRPr>
            </a:lvl5pPr>
            <a:lvl6pPr marL="2513013" indent="-227013" eaLnBrk="0" fontAlgn="base" hangingPunct="0">
              <a:spcBef>
                <a:spcPct val="30000"/>
              </a:spcBef>
              <a:spcAft>
                <a:spcPct val="0"/>
              </a:spcAft>
              <a:defRPr sz="1200">
                <a:solidFill>
                  <a:schemeClr val="tx1"/>
                </a:solidFill>
                <a:latin typeface="Calibri" charset="0"/>
              </a:defRPr>
            </a:lvl6pPr>
            <a:lvl7pPr marL="2970213" indent="-227013" eaLnBrk="0" fontAlgn="base" hangingPunct="0">
              <a:spcBef>
                <a:spcPct val="30000"/>
              </a:spcBef>
              <a:spcAft>
                <a:spcPct val="0"/>
              </a:spcAft>
              <a:defRPr sz="1200">
                <a:solidFill>
                  <a:schemeClr val="tx1"/>
                </a:solidFill>
                <a:latin typeface="Calibri" charset="0"/>
              </a:defRPr>
            </a:lvl7pPr>
            <a:lvl8pPr marL="3427413" indent="-227013" eaLnBrk="0" fontAlgn="base" hangingPunct="0">
              <a:spcBef>
                <a:spcPct val="30000"/>
              </a:spcBef>
              <a:spcAft>
                <a:spcPct val="0"/>
              </a:spcAft>
              <a:defRPr sz="1200">
                <a:solidFill>
                  <a:schemeClr val="tx1"/>
                </a:solidFill>
                <a:latin typeface="Calibri" charset="0"/>
              </a:defRPr>
            </a:lvl8pPr>
            <a:lvl9pPr marL="3884613" indent="-227013" eaLnBrk="0" fontAlgn="base" hangingPunct="0">
              <a:spcBef>
                <a:spcPct val="30000"/>
              </a:spcBef>
              <a:spcAft>
                <a:spcPct val="0"/>
              </a:spcAft>
              <a:defRPr sz="1200">
                <a:solidFill>
                  <a:schemeClr val="tx1"/>
                </a:solidFill>
                <a:latin typeface="Calibri" charset="0"/>
              </a:defRPr>
            </a:lvl9pPr>
          </a:lstStyle>
          <a:p>
            <a:pPr>
              <a:spcBef>
                <a:spcPct val="0"/>
              </a:spcBef>
            </a:pPr>
            <a:fld id="{EC8FCBD4-05E8-F04F-AD0E-0FE5634F3887}" type="slidenum">
              <a:rPr lang="en-US" altLang="en-US">
                <a:solidFill>
                  <a:srgbClr val="000000"/>
                </a:solidFill>
                <a:latin typeface="Arial" charset="0"/>
                <a:ea typeface="Arial" charset="0"/>
              </a:rPr>
              <a:pPr>
                <a:spcBef>
                  <a:spcPct val="0"/>
                </a:spcBef>
              </a:pPr>
              <a:t>8</a:t>
            </a:fld>
            <a:endParaRPr lang="en-US" altLang="en-US">
              <a:solidFill>
                <a:srgbClr val="000000"/>
              </a:solidFill>
              <a:latin typeface="Arial" charset="0"/>
              <a:ea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B41DA2AB-7BDA-7A43-9A88-4E0B84BC2F40}" type="slidenum">
              <a:rPr lang="en-US" altLang="en-US"/>
              <a:pPr/>
              <a:t>9</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a:t> Team IP is one of our corporate sponsors.</a:t>
            </a:r>
          </a:p>
          <a:p>
            <a:pPr eaLnBrk="1" hangingPunct="1">
              <a:spcBef>
                <a:spcPct val="0"/>
              </a:spcBef>
              <a:buFontTx/>
              <a:buChar char="•"/>
            </a:pPr>
            <a:r>
              <a:rPr lang="en-US" altLang="en-US"/>
              <a:t>Just as our athletes strive for excellence, Team IP shares that same goal of excellence for service and products.</a:t>
            </a:r>
          </a:p>
          <a:p>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7E4CEDE-D776-624F-A80D-C7E5A863794C}" type="slidenum">
              <a:rPr lang="en-US" altLang="en-US"/>
              <a:pPr/>
              <a:t>10</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686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Rule 2-65-2: The coach, pitcher or catcher of the defensive team may request an intentional walk either before or during the pitch count.  This phrase “No pitches are thrown” should be deleted from page 29.</a:t>
            </a:r>
          </a:p>
          <a:p>
            <a:endParaRPr lang="en-US" altLang="en-US"/>
          </a:p>
          <a:p>
            <a:r>
              <a:rPr lang="en-US" altLang="en-US"/>
              <a:t>Case Book SITUATION:  The second 8.1.1 SITUATION G listed on page 51 of the 2017-18 Softball Case Book should be entitled 8.1.1 SITUATION J.</a:t>
            </a:r>
          </a:p>
          <a:p>
            <a:endParaRPr lang="en-US" altLang="en-US"/>
          </a:p>
        </p:txBody>
      </p:sp>
      <p:sp>
        <p:nvSpPr>
          <p:cNvPr id="3686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F38E0659-76D4-4B4B-A269-A64A5D72A187}" type="slidenum">
              <a:rPr lang="en-US" altLang="en-US"/>
              <a:pPr/>
              <a:t>11</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5"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rule change to permit intentional walks was enacted to align fast pitch and slow pitch rules, to keep up with current trends of the sport, and also to maximize the flow of the game.</a:t>
            </a:r>
          </a:p>
          <a:p>
            <a:endParaRPr lang="en-US" altLang="en-US"/>
          </a:p>
        </p:txBody>
      </p:sp>
      <p:sp>
        <p:nvSpPr>
          <p:cNvPr id="3891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828539FF-4484-E445-A586-65AAA8F9B245}" type="slidenum">
              <a:rPr lang="en-US" altLang="en-US"/>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Language was added to address the use and placement of the wristband playbook/play card and defines this item as a piece of equipment. It also addresses restrictions on color.</a:t>
            </a:r>
          </a:p>
          <a:p>
            <a:endParaRPr lang="en-US" altLang="en-US"/>
          </a:p>
        </p:txBody>
      </p:sp>
      <p:sp>
        <p:nvSpPr>
          <p:cNvPr id="4096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F45CFF72-9DEE-FB47-B0DE-7CB6C1633041}" type="slidenum">
              <a:rPr lang="en-US" altLang="en-US"/>
              <a:pPr/>
              <a:t>13</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301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change removes the responsibility of the umpires to inspect equipment prior to the start of the game.  Rule 4-1-2d requires head coaches to verify that their players are legally and properly equipped during the pre-game meeting.</a:t>
            </a:r>
          </a:p>
          <a:p>
            <a:endParaRPr lang="en-US" altLang="en-US"/>
          </a:p>
        </p:txBody>
      </p:sp>
      <p:sp>
        <p:nvSpPr>
          <p:cNvPr id="4301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4819BC26-396A-854B-AF4D-7EA1F35C76DE}" type="slidenum">
              <a:rPr lang="en-US" altLang="en-US"/>
              <a:pPr/>
              <a:t>14</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505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If a coach has been charged more conferences than permitted by rule, the pitcher shall be removed for the duration of the game.  If a pitcher is removed for this reason, the umpire is authorized to allow the incoming pitcher a reasonable number of pitches if she has not already pitched in the game. If she has already pitched in the game, she will receive 5 warm-up pitches, unless she has pitched that half inning in which case, she will not receive any warm up pitches. </a:t>
            </a:r>
          </a:p>
          <a:p>
            <a:endParaRPr lang="en-US" altLang="en-US"/>
          </a:p>
        </p:txBody>
      </p:sp>
      <p:sp>
        <p:nvSpPr>
          <p:cNvPr id="4506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3ED4C046-065C-2E45-B0F2-6F444E09A12F}" type="slidenum">
              <a:rPr lang="en-US" altLang="en-US"/>
              <a:pPr/>
              <a:t>15</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71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pitcher may now step back with the non-pivot foot at any time prior to the start of the pitch.  This slight change allows for a more fluid sequence of motion and will aid the development of pitchers.</a:t>
            </a:r>
          </a:p>
          <a:p>
            <a:endParaRPr lang="en-US" altLang="en-US"/>
          </a:p>
        </p:txBody>
      </p:sp>
      <p:sp>
        <p:nvSpPr>
          <p:cNvPr id="471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0B65B100-509E-5548-B4FA-2C5A29121C70}" type="slidenum">
              <a:rPr lang="en-US" altLang="en-US"/>
              <a:pPr/>
              <a:t>16</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5"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Added language provides umpires with the authority to allow a reasonable number of warm-up pitches to an incoming pitcher due to circumstances that require a pitcher to be removed by rule.</a:t>
            </a:r>
          </a:p>
          <a:p>
            <a:endParaRPr lang="en-US" altLang="en-US"/>
          </a:p>
        </p:txBody>
      </p:sp>
      <p:sp>
        <p:nvSpPr>
          <p:cNvPr id="4915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AE20B5AA-2C19-7444-8EB1-B82E36CC095B}" type="slidenum">
              <a:rPr lang="en-US" altLang="en-US"/>
              <a:pPr/>
              <a:t>17</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added language specifies how an intentional walk is recorded in the pitcher’s record.  </a:t>
            </a:r>
          </a:p>
        </p:txBody>
      </p:sp>
      <p:sp>
        <p:nvSpPr>
          <p:cNvPr id="512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BF723A9A-81A5-F949-9347-7E22B1E7A813}" type="slidenum">
              <a:rPr lang="en-US" altLang="en-US"/>
              <a:pPr/>
              <a:t>18</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32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responsibility of checking equipment before a game has been removed from the umpires duties. Umpires shall continue to check the field conditions, define the dugout/bench areas and conduct a pregame conference where they verify with the coaches that all teams equipment is legal. </a:t>
            </a:r>
          </a:p>
          <a:p>
            <a:endParaRPr lang="en-US" altLang="en-US"/>
          </a:p>
        </p:txBody>
      </p:sp>
      <p:sp>
        <p:nvSpPr>
          <p:cNvPr id="532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305BB85-3C50-7240-93DA-9F3F7FD97A35}" type="slidenum">
              <a:rPr lang="en-US" altLang="en-US"/>
              <a:pPr/>
              <a:t>19</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279360C8-3786-5041-9363-4AF594574D35}" type="slidenum">
              <a:rPr lang="en-US" altLang="en-US"/>
              <a:pPr/>
              <a:t>20</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734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Tobacco products, including e-cigarettes, are prohibited beginning with the arrival at the competition site and until departure after the game. The language provides clarity and consistency for restriction of alcohol and tobacco use by participants or school personnel.</a:t>
            </a:r>
          </a:p>
          <a:p>
            <a:endParaRPr lang="en-US" altLang="en-US"/>
          </a:p>
          <a:p>
            <a:endParaRPr lang="en-US" altLang="en-US"/>
          </a:p>
        </p:txBody>
      </p:sp>
      <p:sp>
        <p:nvSpPr>
          <p:cNvPr id="5734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E3E3255A-DBB9-EB42-94F6-6EB29B7D22A2}" type="slidenum">
              <a:rPr lang="en-US" altLang="en-US"/>
              <a:pPr/>
              <a:t>21</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9395"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language clarifies that the batter must make an attempt to avoid being hit by a pitched ball in the area between the plate and the batter’s box.  A batter is awarded first base if she is hit by a pitch that is entirely within the batter’s box without any requirement to avoid being hit. However, if the ball is not entirely within the batter’s box she is required to make an attempt to avoid being hit. </a:t>
            </a:r>
          </a:p>
          <a:p>
            <a:endParaRPr lang="en-US" altLang="en-US"/>
          </a:p>
          <a:p>
            <a:r>
              <a:rPr lang="en-US" altLang="en-US"/>
              <a:t>This portion of the rule had been inadvertently omitted from a previous rules book.</a:t>
            </a:r>
          </a:p>
          <a:p>
            <a:endParaRPr lang="en-US" altLang="en-US"/>
          </a:p>
        </p:txBody>
      </p:sp>
      <p:sp>
        <p:nvSpPr>
          <p:cNvPr id="5939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1E585035-5A4B-0741-8681-B4CC990005DD}" type="slidenum">
              <a:rPr lang="en-US" altLang="en-US"/>
              <a:pPr/>
              <a:t>22</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144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Tobacco products, including e-cigarettes, are prohibited beginning with the arrival at the competition site and until departure after the game. Language provides clarity and consistency for restriction of alcohol and tobacco use by officials.</a:t>
            </a:r>
          </a:p>
          <a:p>
            <a:endParaRPr lang="en-US" altLang="en-US"/>
          </a:p>
          <a:p>
            <a:endParaRPr lang="en-US" altLang="en-US"/>
          </a:p>
        </p:txBody>
      </p:sp>
      <p:sp>
        <p:nvSpPr>
          <p:cNvPr id="6144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4E7FCE5D-9033-3C45-955E-5AF828875051}" type="slidenum">
              <a:rPr lang="en-US" altLang="en-US"/>
              <a:pPr/>
              <a:t>23</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433253B-EBBD-564F-8ED0-3C056C21167D}" type="slidenum">
              <a:rPr lang="en-US" altLang="en-US"/>
              <a:pPr/>
              <a:t>24</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553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Rule 3-2-15 has been removed. Coaches are reminded of their responsibilities per Rule 4-1-2d, which requires them to verify that all their players are legally and properly equipped, at the pregame conference. Coaches should review the following rules: 1-4 Gloves/Mitts, 1-5 Bats, 1-6 Batting Helmets, 1-7 Catchers Equipment and 3-2 Uniforms and Player Equipment. </a:t>
            </a:r>
          </a:p>
          <a:p>
            <a:endParaRPr lang="en-US" altLang="en-US"/>
          </a:p>
        </p:txBody>
      </p:sp>
      <p:sp>
        <p:nvSpPr>
          <p:cNvPr id="6554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3F46C90-AB8E-C843-8721-234F5F49C546}" type="slidenum">
              <a:rPr lang="en-US" altLang="en-US"/>
              <a:pPr/>
              <a:t>25</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758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Coaches should also review Rule 1-8 other equipment. To be familiar with what other equipment is permitted for players and coaches.  Penalties for illegal equipment range from correcting the problem, if possible, or having the equipment removed. Possible restriction to the dugout or ejection for the player and coach depending on the severity of the infraction could occur.</a:t>
            </a:r>
          </a:p>
          <a:p>
            <a:endParaRPr lang="en-US" altLang="en-US"/>
          </a:p>
        </p:txBody>
      </p:sp>
      <p:sp>
        <p:nvSpPr>
          <p:cNvPr id="6758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F6CB9AF8-7A70-3B4A-8108-16B7F05C47A8}" type="slidenum">
              <a:rPr lang="en-US" altLang="en-US"/>
              <a:pPr/>
              <a:t>26</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9635"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Rule 8-1-2c describes a scenario in which the ball is neither entirely in the strike zone (this is a dead ball strike) or the batter’s box (hit by pitch and awarded first base). In the area between the strike zone and completely in the batter’s box, the batter still has to make an effort to avoid being hit.</a:t>
            </a:r>
          </a:p>
          <a:p>
            <a:endParaRPr lang="en-US" altLang="en-US"/>
          </a:p>
        </p:txBody>
      </p:sp>
      <p:sp>
        <p:nvSpPr>
          <p:cNvPr id="6963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2F649EF6-45D8-694C-9E29-445138FFDA96}" type="slidenum">
              <a:rPr lang="en-US" altLang="en-US"/>
              <a:pPr/>
              <a:t>27</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168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Rule 8-9-2 EXCEPTION is unique:  If the pitcher of record, after having a courtesy runner, is injured and unable to pitch in the bottom of the inning, her courtesy runner becomes a retroactive substitute for her.   All substitution rules apply and the pitcher and/or catcher has left the game. </a:t>
            </a:r>
          </a:p>
          <a:p>
            <a:endParaRPr lang="en-US" altLang="en-US"/>
          </a:p>
        </p:txBody>
      </p:sp>
      <p:sp>
        <p:nvSpPr>
          <p:cNvPr id="7168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B5CE49BA-CF3A-224A-B257-A2BFF96DEBD7}" type="slidenum">
              <a:rPr lang="en-US" altLang="en-US"/>
              <a:pPr/>
              <a:t>28</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0A26B793-0CED-6940-9251-270029DF3304}" type="slidenum">
              <a:rPr lang="en-US" altLang="en-US"/>
              <a:pPr/>
              <a:t>29</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28E4D45C-A32E-C14C-A267-F7F4266119E7}" type="slidenum">
              <a:rPr lang="en-US" altLang="en-US"/>
              <a:pPr/>
              <a:t>30</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5620A6E7-278C-3F4E-9B00-A7357FA141E2}" type="slidenum">
              <a:rPr lang="en-US" altLang="en-US"/>
              <a:pPr/>
              <a:t>31</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In partnership with USA Softball, the NFHS has developed the first in a line of educational softball courses.  This first course addresses game management, as well as obstruction and interference for both rules codes. Umpires who are members of 100% states may obtain the course on NFHS Learn for a cost of $10.  Umpires belonging to state associations who are not 100% states are charged $20.</a:t>
            </a:r>
          </a:p>
          <a:p>
            <a:pPr>
              <a:spcBef>
                <a:spcPct val="0"/>
              </a:spcBef>
            </a:pPr>
            <a:endParaRPr lang="en-US" altLang="en-US"/>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3FB586C2-E439-364B-8ACC-27EA9C4A3399}" type="slidenum">
              <a:rPr lang="en-US" altLang="en-US">
                <a:latin typeface="Calibri" charset="0"/>
              </a:rPr>
              <a:pPr/>
              <a:t>32</a:t>
            </a:fld>
            <a:endParaRPr lang="en-US" altLang="en-US">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FB6FFD1E-54BD-F449-A306-328ACFC4909A}" type="slidenum">
              <a:rPr lang="en-US" altLang="en-US"/>
              <a:pPr/>
              <a:t>33</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A2E568B4-6849-304E-9D5C-A02E83346026}" type="slidenum">
              <a:rPr lang="en-US" altLang="en-US"/>
              <a:pPr/>
              <a:t>34</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87225647-932D-B941-A2A7-84F572464035}" type="slidenum">
              <a:rPr lang="en-US" altLang="en-US"/>
              <a:pPr/>
              <a:t>35</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5C0E05FE-6B9A-B148-A4EB-E6677B37F90D}" type="slidenum">
              <a:rPr lang="en-US" altLang="en-US"/>
              <a:pPr/>
              <a:t>36</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FBB06064-1410-ED40-AFB3-BD4FEF72CE0E}" type="slidenum">
              <a:rPr lang="en-US" altLang="en-US"/>
              <a:pPr/>
              <a:t>37</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6B700638-7CD0-374C-8C38-DED3F0E2AB3E}" type="slidenum">
              <a:rPr lang="en-US" altLang="en-US"/>
              <a:pPr/>
              <a:t>38</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9EC7ADB1-91DA-0C49-9E61-BE73542ED015}" type="slidenum">
              <a:rPr lang="en-US" altLang="en-US"/>
              <a:pPr/>
              <a:t>39</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78804AB9-B6CC-1D42-BCE6-DEF4725976B7}" type="slidenum">
              <a:rPr lang="en-US" altLang="en-US"/>
              <a:pPr/>
              <a:t>40</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9B092C8B-F365-3C40-A2E2-4D7F31F55691}" type="slidenum">
              <a:rPr lang="en-US" altLang="en-US"/>
              <a:pPr/>
              <a:t>41</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36364D1C-EB84-D04A-80D2-9CD8143EF898}" type="slidenum">
              <a:rPr lang="en-US" sz="1300">
                <a:solidFill>
                  <a:srgbClr val="000000"/>
                </a:solidFill>
                <a:latin typeface="Calibri" charset="0"/>
                <a:cs typeface="Arial" charset="0"/>
              </a:rPr>
              <a:pPr eaLnBrk="1" hangingPunct="1"/>
              <a:t>42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1947636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59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4178520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60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879055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61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9373205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62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6057526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dirty="0">
              <a:latin typeface="Calibri"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456292D-E940-994F-A5C9-531715D8279B}" type="slidenum">
              <a:rPr lang="en-US" sz="1300">
                <a:solidFill>
                  <a:srgbClr val="000000"/>
                </a:solidFill>
                <a:latin typeface="Calibri" charset="0"/>
                <a:cs typeface="Arial" charset="0"/>
              </a:rPr>
              <a:pPr eaLnBrk="1" hangingPunct="1"/>
              <a:t>66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0241767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36364D1C-EB84-D04A-80D2-9CD8143EF898}" type="slidenum">
              <a:rPr lang="en-US" sz="1300">
                <a:solidFill>
                  <a:srgbClr val="000000"/>
                </a:solidFill>
                <a:latin typeface="Calibri" charset="0"/>
                <a:cs typeface="Arial" charset="0"/>
              </a:rPr>
              <a:pPr eaLnBrk="1" hangingPunct="1"/>
              <a:t>68</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3679890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BE936D14-1CD7-CD44-AC45-069E719D02DB}" type="slidenum">
              <a:rPr lang="en-US" sz="1300">
                <a:solidFill>
                  <a:srgbClr val="000000"/>
                </a:solidFill>
                <a:latin typeface="Calibri" charset="0"/>
                <a:cs typeface="Arial" charset="0"/>
              </a:rPr>
              <a:pPr eaLnBrk="1" hangingPunct="1"/>
              <a:t>69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0677205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50FF69B-72D3-2A4B-905A-62E806314E22}" type="slidenum">
              <a:rPr lang="en-US" sz="1300">
                <a:solidFill>
                  <a:srgbClr val="000000"/>
                </a:solidFill>
                <a:latin typeface="Calibri" charset="0"/>
                <a:cs typeface="Arial" charset="0"/>
              </a:rPr>
              <a:pPr eaLnBrk="1" hangingPunct="1"/>
              <a:t>70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0922712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73863BC2-7190-C148-B15B-22EF2AE27973}" type="slidenum">
              <a:rPr lang="en-US" sz="1300">
                <a:solidFill>
                  <a:srgbClr val="000000"/>
                </a:solidFill>
                <a:latin typeface="Calibri" charset="0"/>
                <a:cs typeface="Arial" charset="0"/>
              </a:rPr>
              <a:pPr eaLnBrk="1" hangingPunct="1"/>
              <a:t>71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5225279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FA3B1CB1-9DC7-3441-AD0D-5252C953D25C}" type="slidenum">
              <a:rPr lang="en-US" sz="1300">
                <a:solidFill>
                  <a:srgbClr val="000000"/>
                </a:solidFill>
                <a:latin typeface="Calibri" charset="0"/>
                <a:cs typeface="Arial" charset="0"/>
              </a:rPr>
              <a:pPr eaLnBrk="1" hangingPunct="1"/>
              <a:t>72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6407950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06C29CE-A32A-F243-81DF-1223F5C7D33C}" type="slidenum">
              <a:rPr lang="en-US" sz="1300">
                <a:solidFill>
                  <a:srgbClr val="000000"/>
                </a:solidFill>
                <a:latin typeface="Calibri" charset="0"/>
                <a:cs typeface="Arial" charset="0"/>
              </a:rPr>
              <a:pPr eaLnBrk="1" hangingPunct="1"/>
              <a:t>73</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0436230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1CEF8F22-9408-984C-9382-5905198BF4CB}" type="slidenum">
              <a:rPr lang="en-US" sz="1300">
                <a:solidFill>
                  <a:srgbClr val="000000"/>
                </a:solidFill>
                <a:latin typeface="Calibri" charset="0"/>
                <a:cs typeface="Arial" charset="0"/>
              </a:rPr>
              <a:pPr eaLnBrk="1" hangingPunct="1"/>
              <a:t>74</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5345739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75</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2653382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AC11118A-5E55-8045-8AE1-7F2B2ADCCA7F}" type="slidenum">
              <a:rPr lang="en-US" sz="1300">
                <a:solidFill>
                  <a:srgbClr val="000000"/>
                </a:solidFill>
                <a:latin typeface="Calibri" charset="0"/>
                <a:cs typeface="Arial" charset="0"/>
              </a:rPr>
              <a:pPr eaLnBrk="1" hangingPunct="1"/>
              <a:t>76</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1254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85C01FFF-F091-9E46-89EA-E16DF4A86173}" type="slidenum">
              <a:rPr lang="en-US" sz="1300">
                <a:solidFill>
                  <a:srgbClr val="000000"/>
                </a:solidFill>
                <a:latin typeface="Calibri" charset="0"/>
                <a:cs typeface="Arial" charset="0"/>
              </a:rPr>
              <a:pPr eaLnBrk="1" hangingPunct="1"/>
              <a:t>77</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6594307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a:ln/>
        </p:spPr>
      </p:sp>
      <p:sp>
        <p:nvSpPr>
          <p:cNvPr id="5222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22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E4B9419A-4144-D349-8615-55B28C1C4EA8}" type="slidenum">
              <a:rPr lang="en-US" sz="1300">
                <a:solidFill>
                  <a:srgbClr val="000000"/>
                </a:solidFill>
                <a:latin typeface="Calibri" charset="0"/>
                <a:cs typeface="Arial" charset="0"/>
              </a:rPr>
              <a:pPr eaLnBrk="1" hangingPunct="1"/>
              <a:t>79</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1569706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4C8A47EE-D856-1043-9B61-9537AD2D41CF}" type="slidenum">
              <a:rPr lang="en-US" sz="1300">
                <a:solidFill>
                  <a:srgbClr val="000000"/>
                </a:solidFill>
                <a:latin typeface="Calibri" charset="0"/>
                <a:cs typeface="Arial" charset="0"/>
              </a:rPr>
              <a:pPr eaLnBrk="1" hangingPunct="1"/>
              <a:t>80</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9876248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0E845FB6-690D-5245-8898-4CE07640F889}" type="slidenum">
              <a:rPr lang="en-US" sz="1300">
                <a:solidFill>
                  <a:srgbClr val="000000"/>
                </a:solidFill>
                <a:latin typeface="Calibri" charset="0"/>
                <a:cs typeface="Arial" charset="0"/>
              </a:rPr>
              <a:pPr eaLnBrk="1" hangingPunct="1"/>
              <a:t>81</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577392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a:ln/>
        </p:spPr>
      </p:sp>
      <p:sp>
        <p:nvSpPr>
          <p:cNvPr id="5632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dirty="0">
              <a:latin typeface="Calibri" charset="0"/>
            </a:endParaRPr>
          </a:p>
        </p:txBody>
      </p:sp>
      <p:sp>
        <p:nvSpPr>
          <p:cNvPr id="563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Tahoma" charset="0"/>
                <a:ea typeface="ＭＳ Ｐゴシック" charset="0"/>
                <a:cs typeface="ＭＳ Ｐゴシック" charset="0"/>
              </a:defRPr>
            </a:lvl1pPr>
            <a:lvl2pPr marL="785372" indent="-302066" eaLnBrk="0" hangingPunct="0">
              <a:defRPr sz="2500">
                <a:solidFill>
                  <a:schemeClr val="tx1"/>
                </a:solidFill>
                <a:latin typeface="Tahoma" charset="0"/>
                <a:ea typeface="ＭＳ Ｐゴシック" charset="0"/>
              </a:defRPr>
            </a:lvl2pPr>
            <a:lvl3pPr marL="1208265" indent="-241653" eaLnBrk="0" hangingPunct="0">
              <a:defRPr sz="2500">
                <a:solidFill>
                  <a:schemeClr val="tx1"/>
                </a:solidFill>
                <a:latin typeface="Tahoma" charset="0"/>
                <a:ea typeface="ＭＳ Ｐゴシック" charset="0"/>
              </a:defRPr>
            </a:lvl3pPr>
            <a:lvl4pPr marL="1691571" indent="-241653" eaLnBrk="0" hangingPunct="0">
              <a:defRPr sz="2500">
                <a:solidFill>
                  <a:schemeClr val="tx1"/>
                </a:solidFill>
                <a:latin typeface="Tahoma" charset="0"/>
                <a:ea typeface="ＭＳ Ｐゴシック" charset="0"/>
              </a:defRPr>
            </a:lvl4pPr>
            <a:lvl5pPr marL="2174878" indent="-241653" eaLnBrk="0" hangingPunct="0">
              <a:defRPr sz="2500">
                <a:solidFill>
                  <a:schemeClr val="tx1"/>
                </a:solidFill>
                <a:latin typeface="Tahoma" charset="0"/>
                <a:ea typeface="ＭＳ Ｐゴシック" charset="0"/>
              </a:defRPr>
            </a:lvl5pPr>
            <a:lvl6pPr marL="2658184" indent="-241653" algn="ctr" eaLnBrk="0" fontAlgn="base" hangingPunct="0">
              <a:spcBef>
                <a:spcPct val="0"/>
              </a:spcBef>
              <a:spcAft>
                <a:spcPct val="0"/>
              </a:spcAft>
              <a:defRPr sz="2500">
                <a:solidFill>
                  <a:schemeClr val="tx1"/>
                </a:solidFill>
                <a:latin typeface="Tahoma" charset="0"/>
                <a:ea typeface="ＭＳ Ｐゴシック" charset="0"/>
              </a:defRPr>
            </a:lvl6pPr>
            <a:lvl7pPr marL="3141490" indent="-241653" algn="ctr" eaLnBrk="0" fontAlgn="base" hangingPunct="0">
              <a:spcBef>
                <a:spcPct val="0"/>
              </a:spcBef>
              <a:spcAft>
                <a:spcPct val="0"/>
              </a:spcAft>
              <a:defRPr sz="2500">
                <a:solidFill>
                  <a:schemeClr val="tx1"/>
                </a:solidFill>
                <a:latin typeface="Tahoma" charset="0"/>
                <a:ea typeface="ＭＳ Ｐゴシック" charset="0"/>
              </a:defRPr>
            </a:lvl7pPr>
            <a:lvl8pPr marL="3624796" indent="-241653" algn="ctr" eaLnBrk="0" fontAlgn="base" hangingPunct="0">
              <a:spcBef>
                <a:spcPct val="0"/>
              </a:spcBef>
              <a:spcAft>
                <a:spcPct val="0"/>
              </a:spcAft>
              <a:defRPr sz="2500">
                <a:solidFill>
                  <a:schemeClr val="tx1"/>
                </a:solidFill>
                <a:latin typeface="Tahoma" charset="0"/>
                <a:ea typeface="ＭＳ Ｐゴシック" charset="0"/>
              </a:defRPr>
            </a:lvl8pPr>
            <a:lvl9pPr marL="4108102" indent="-241653" algn="ctr" eaLnBrk="0" fontAlgn="base" hangingPunct="0">
              <a:spcBef>
                <a:spcPct val="0"/>
              </a:spcBef>
              <a:spcAft>
                <a:spcPct val="0"/>
              </a:spcAft>
              <a:defRPr sz="2500">
                <a:solidFill>
                  <a:schemeClr val="tx1"/>
                </a:solidFill>
                <a:latin typeface="Tahoma" charset="0"/>
                <a:ea typeface="ＭＳ Ｐゴシック" charset="0"/>
              </a:defRPr>
            </a:lvl9pPr>
          </a:lstStyle>
          <a:p>
            <a:pPr eaLnBrk="1" hangingPunct="1"/>
            <a:fld id="{61129A22-1B39-204C-92EF-12719D1C6A3B}" type="slidenum">
              <a:rPr lang="en-US" sz="1300">
                <a:solidFill>
                  <a:srgbClr val="000000"/>
                </a:solidFill>
                <a:latin typeface="Calibri" charset="0"/>
                <a:cs typeface="Arial" charset="0"/>
              </a:rPr>
              <a:pPr eaLnBrk="1" hangingPunct="1"/>
              <a:t>82</a:t>
            </a:fld>
            <a:endParaRPr lang="en-US" sz="1300" dirty="0">
              <a:solidFill>
                <a:srgbClr val="000000"/>
              </a:solidFill>
              <a:latin typeface="Calibri" charset="0"/>
              <a:cs typeface="Arial" charset="0"/>
            </a:endParaRPr>
          </a:p>
        </p:txBody>
      </p:sp>
    </p:spTree>
    <p:extLst>
      <p:ext uri="{BB962C8B-B14F-4D97-AF65-F5344CB8AC3E}">
        <p14:creationId xmlns:p14="http://schemas.microsoft.com/office/powerpoint/2010/main" val="10636005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2FDE63-9141-3042-9F63-CFBB6CEB5AC8}" type="slidenum">
              <a:rPr lang="en-US" smtClean="0">
                <a:solidFill>
                  <a:prstClr val="black"/>
                </a:solidFill>
              </a:rPr>
              <a:pPr/>
              <a:t>83</a:t>
            </a:fld>
            <a:endParaRPr lang="en-US">
              <a:solidFill>
                <a:prstClr val="black"/>
              </a:solidFill>
            </a:endParaRPr>
          </a:p>
        </p:txBody>
      </p:sp>
    </p:spTree>
    <p:extLst>
      <p:ext uri="{BB962C8B-B14F-4D97-AF65-F5344CB8AC3E}">
        <p14:creationId xmlns:p14="http://schemas.microsoft.com/office/powerpoint/2010/main" val="675184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AB8948F-5013-4BE8-B9F0-06983D39F39D}"/>
              </a:ext>
            </a:extLst>
          </p:cNvPr>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ECFC2066-572B-4CA9-8C6D-C8972D2C37E6}"/>
              </a:ext>
            </a:extLst>
          </p:cNvPr>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A74C5D5E-C1D9-4FAB-B8A0-C78907C12FEF}"/>
              </a:ext>
            </a:extLst>
          </p:cNvPr>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id="{3DE5E12A-E959-445D-93C2-CBFC4F5081B4}"/>
              </a:ext>
            </a:extLst>
          </p:cNvPr>
          <p:cNvSpPr txBox="1">
            <a:spLocks noChangeArrowheads="1"/>
          </p:cNvSpPr>
          <p:nvPr userDrawn="1"/>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a:solidFill>
                  <a:schemeClr val="bg1"/>
                </a:solidFill>
                <a:latin typeface="Calibri" panose="020F0502020204030204" pitchFamily="34" charset="0"/>
                <a:ea typeface="+mn-ea"/>
              </a:rPr>
              <a:t>Take Part. Get Set For Life.™</a:t>
            </a:r>
          </a:p>
        </p:txBody>
      </p:sp>
      <p:sp>
        <p:nvSpPr>
          <p:cNvPr id="9" name="TextBox 8">
            <a:extLst>
              <a:ext uri="{FF2B5EF4-FFF2-40B4-BE49-F238E27FC236}">
                <a16:creationId xmlns:a16="http://schemas.microsoft.com/office/drawing/2014/main" id="{21E3473A-A99F-4850-A841-F85113459CEE}"/>
              </a:ext>
            </a:extLst>
          </p:cNvPr>
          <p:cNvSpPr txBox="1">
            <a:spLocks noChangeArrowheads="1"/>
          </p:cNvSpPr>
          <p:nvPr userDrawn="1"/>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000">
                <a:solidFill>
                  <a:srgbClr val="003798"/>
                </a:solidFill>
                <a:latin typeface="Calibri" panose="020F0502020204030204" pitchFamily="34" charset="0"/>
                <a:ea typeface="+mn-ea"/>
              </a:rPr>
              <a:t>National Federation of State </a:t>
            </a:r>
          </a:p>
          <a:p>
            <a:pPr algn="ctr" eaLnBrk="1" hangingPunct="1">
              <a:defRPr/>
            </a:pPr>
            <a:r>
              <a:rPr lang="en-US" altLang="en-US" sz="1000">
                <a:solidFill>
                  <a:srgbClr val="003798"/>
                </a:solidFill>
                <a:latin typeface="Calibri" panose="020F0502020204030204" pitchFamily="34" charset="0"/>
                <a:ea typeface="+mn-ea"/>
              </a:rPr>
              <a:t>High School Associations</a:t>
            </a:r>
          </a:p>
        </p:txBody>
      </p:sp>
      <p:pic>
        <p:nvPicPr>
          <p:cNvPr id="10" name="Picture 24" descr="NFHS Small Logo color.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71624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1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2CF3587-F95E-402B-B60C-B704CD6D9373}"/>
              </a:ext>
            </a:extLst>
          </p:cNvPr>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AED56EF6-5A65-463A-B601-CD4E528DA620}"/>
              </a:ext>
            </a:extLst>
          </p:cNvPr>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594712E0-D8FF-4696-B19B-29ED29DBDB7D}"/>
              </a:ext>
            </a:extLst>
          </p:cNvPr>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id="{3E48F58F-4F98-47DC-A90E-D225C66210F7}"/>
              </a:ext>
            </a:extLst>
          </p:cNvPr>
          <p:cNvSpPr txBox="1">
            <a:spLocks noChangeArrowheads="1"/>
          </p:cNvSpPr>
          <p:nvPr userDrawn="1"/>
        </p:nvSpPr>
        <p:spPr bwMode="auto">
          <a:xfrm>
            <a:off x="6154738" y="4456113"/>
            <a:ext cx="284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a:solidFill>
                  <a:schemeClr val="bg1"/>
                </a:solidFill>
                <a:latin typeface="Calibri" panose="020F0502020204030204" pitchFamily="34" charset="0"/>
                <a:ea typeface="+mn-ea"/>
              </a:rPr>
              <a:t>Take Part. Get Set For Life.™</a:t>
            </a:r>
          </a:p>
        </p:txBody>
      </p:sp>
      <p:sp>
        <p:nvSpPr>
          <p:cNvPr id="9" name="TextBox 8">
            <a:extLst>
              <a:ext uri="{FF2B5EF4-FFF2-40B4-BE49-F238E27FC236}">
                <a16:creationId xmlns:a16="http://schemas.microsoft.com/office/drawing/2014/main" id="{B1224765-78A8-4219-ACE8-31395F938974}"/>
              </a:ext>
            </a:extLst>
          </p:cNvPr>
          <p:cNvSpPr txBox="1">
            <a:spLocks noChangeArrowheads="1"/>
          </p:cNvSpPr>
          <p:nvPr userDrawn="1"/>
        </p:nvSpPr>
        <p:spPr bwMode="auto">
          <a:xfrm>
            <a:off x="184150" y="4525963"/>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000">
                <a:solidFill>
                  <a:srgbClr val="003798"/>
                </a:solidFill>
                <a:latin typeface="Calibri" panose="020F0502020204030204" pitchFamily="34" charset="0"/>
                <a:ea typeface="+mn-ea"/>
              </a:rPr>
              <a:t>National Federation of State </a:t>
            </a:r>
          </a:p>
          <a:p>
            <a:pPr algn="ctr" eaLnBrk="1" hangingPunct="1">
              <a:defRPr/>
            </a:pPr>
            <a:r>
              <a:rPr lang="en-US" altLang="en-US" sz="1000">
                <a:solidFill>
                  <a:srgbClr val="003798"/>
                </a:solidFill>
                <a:latin typeface="Calibri" panose="020F0502020204030204" pitchFamily="34" charset="0"/>
                <a:ea typeface="+mn-ea"/>
              </a:rPr>
              <a:t>High School Associations</a:t>
            </a:r>
          </a:p>
        </p:txBody>
      </p:sp>
      <p:pic>
        <p:nvPicPr>
          <p:cNvPr id="10" name="Picture 24" descr="NFHS Small Logo color.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71513" y="5002213"/>
            <a:ext cx="760412"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14283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275492-0429-4910-928C-ECED0047D437}"/>
              </a:ext>
            </a:extLst>
          </p:cNvPr>
          <p:cNvSpPr>
            <a:spLocks noGrp="1"/>
          </p:cNvSpPr>
          <p:nvPr>
            <p:ph type="dt" sz="half" idx="10"/>
          </p:nvPr>
        </p:nvSpPr>
        <p:spPr/>
        <p:txBody>
          <a:bodyPr/>
          <a:lstStyle>
            <a:lvl1pPr>
              <a:defRPr/>
            </a:lvl1pPr>
          </a:lstStyle>
          <a:p>
            <a:pPr>
              <a:defRPr/>
            </a:pPr>
            <a:fld id="{D6FE618D-BE7C-E945-8E49-24528A109110}" type="datetimeFigureOut">
              <a:rPr lang="en-US"/>
              <a:pPr>
                <a:defRPr/>
              </a:pPr>
              <a:t>1/25/18</a:t>
            </a:fld>
            <a:endParaRPr lang="en-US"/>
          </a:p>
        </p:txBody>
      </p:sp>
      <p:sp>
        <p:nvSpPr>
          <p:cNvPr id="5" name="Footer Placeholder 4">
            <a:extLst>
              <a:ext uri="{FF2B5EF4-FFF2-40B4-BE49-F238E27FC236}">
                <a16:creationId xmlns:a16="http://schemas.microsoft.com/office/drawing/2014/main" id="{61CCD616-7678-4719-AD84-2A130E6D14B3}"/>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EC3A383E-43E2-4EA1-B2DA-19B77254D4C6}"/>
              </a:ext>
            </a:extLst>
          </p:cNvPr>
          <p:cNvSpPr>
            <a:spLocks noGrp="1"/>
          </p:cNvSpPr>
          <p:nvPr>
            <p:ph type="sldNum" sz="quarter" idx="12"/>
          </p:nvPr>
        </p:nvSpPr>
        <p:spPr/>
        <p:txBody>
          <a:bodyPr/>
          <a:lstStyle>
            <a:lvl1pPr>
              <a:defRPr/>
            </a:lvl1pPr>
          </a:lstStyle>
          <a:p>
            <a:pPr>
              <a:defRPr/>
            </a:pPr>
            <a:fld id="{F303981F-4965-704E-9F80-254BFD5C3458}" type="slidenum">
              <a:rPr lang="en-US"/>
              <a:pPr>
                <a:defRPr/>
              </a:pPr>
              <a:t>‹#›</a:t>
            </a:fld>
            <a:endParaRPr lang="en-US" dirty="0"/>
          </a:p>
        </p:txBody>
      </p:sp>
    </p:spTree>
    <p:extLst>
      <p:ext uri="{BB962C8B-B14F-4D97-AF65-F5344CB8AC3E}">
        <p14:creationId xmlns:p14="http://schemas.microsoft.com/office/powerpoint/2010/main" val="680749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CB49D0-2CBF-496D-BFF6-29B532178D30}"/>
              </a:ext>
            </a:extLst>
          </p:cNvPr>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ea typeface="+mn-ea"/>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64ED7F8-0CAF-4858-9209-85EF08560BCD}"/>
              </a:ext>
            </a:extLst>
          </p:cNvPr>
          <p:cNvSpPr>
            <a:spLocks noGrp="1"/>
          </p:cNvSpPr>
          <p:nvPr>
            <p:ph type="dt" sz="half" idx="10"/>
          </p:nvPr>
        </p:nvSpPr>
        <p:spPr/>
        <p:txBody>
          <a:bodyPr/>
          <a:lstStyle>
            <a:lvl1pPr>
              <a:defRPr/>
            </a:lvl1pPr>
          </a:lstStyle>
          <a:p>
            <a:pPr>
              <a:defRPr/>
            </a:pPr>
            <a:fld id="{35987EF7-8303-5142-BCAC-377CEA143688}" type="datetimeFigureOut">
              <a:rPr lang="en-US"/>
              <a:pPr>
                <a:defRPr/>
              </a:pPr>
              <a:t>1/25/18</a:t>
            </a:fld>
            <a:endParaRPr lang="en-US"/>
          </a:p>
        </p:txBody>
      </p:sp>
      <p:sp>
        <p:nvSpPr>
          <p:cNvPr id="6" name="Footer Placeholder 4">
            <a:extLst>
              <a:ext uri="{FF2B5EF4-FFF2-40B4-BE49-F238E27FC236}">
                <a16:creationId xmlns:a16="http://schemas.microsoft.com/office/drawing/2014/main" id="{7CEA61E6-EDCB-43B1-9E06-F0274096A47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FAB5C289-0B2F-42F3-87B3-38A47306FF1B}"/>
              </a:ext>
            </a:extLst>
          </p:cNvPr>
          <p:cNvSpPr>
            <a:spLocks noGrp="1"/>
          </p:cNvSpPr>
          <p:nvPr>
            <p:ph type="sldNum" sz="quarter" idx="12"/>
          </p:nvPr>
        </p:nvSpPr>
        <p:spPr/>
        <p:txBody>
          <a:bodyPr/>
          <a:lstStyle>
            <a:lvl1pPr>
              <a:defRPr/>
            </a:lvl1pPr>
          </a:lstStyle>
          <a:p>
            <a:pPr>
              <a:defRPr/>
            </a:pPr>
            <a:fld id="{C85C8EAD-1A6E-4E4D-8DE5-83D0A2E071AC}" type="slidenum">
              <a:rPr lang="en-US"/>
              <a:pPr>
                <a:defRPr/>
              </a:pPr>
              <a:t>‹#›</a:t>
            </a:fld>
            <a:endParaRPr lang="en-US" dirty="0"/>
          </a:p>
        </p:txBody>
      </p:sp>
    </p:spTree>
    <p:extLst>
      <p:ext uri="{BB962C8B-B14F-4D97-AF65-F5344CB8AC3E}">
        <p14:creationId xmlns:p14="http://schemas.microsoft.com/office/powerpoint/2010/main" val="1351034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5CF04C-9697-4836-83C2-B4F9BC3EBB6D}"/>
              </a:ext>
            </a:extLst>
          </p:cNvPr>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ea typeface="+mn-ea"/>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EEC2CB0-C8BE-4EAC-94BD-6FA14588012A}"/>
              </a:ext>
            </a:extLst>
          </p:cNvPr>
          <p:cNvSpPr>
            <a:spLocks noGrp="1"/>
          </p:cNvSpPr>
          <p:nvPr>
            <p:ph type="dt" sz="half" idx="10"/>
          </p:nvPr>
        </p:nvSpPr>
        <p:spPr/>
        <p:txBody>
          <a:bodyPr/>
          <a:lstStyle>
            <a:lvl1pPr>
              <a:defRPr/>
            </a:lvl1pPr>
          </a:lstStyle>
          <a:p>
            <a:pPr>
              <a:defRPr/>
            </a:pPr>
            <a:fld id="{20DBDC00-47F0-C247-8852-C8666CB14A49}" type="datetimeFigureOut">
              <a:rPr lang="en-US"/>
              <a:pPr>
                <a:defRPr/>
              </a:pPr>
              <a:t>1/25/18</a:t>
            </a:fld>
            <a:endParaRPr lang="en-US"/>
          </a:p>
        </p:txBody>
      </p:sp>
      <p:sp>
        <p:nvSpPr>
          <p:cNvPr id="6" name="Footer Placeholder 4">
            <a:extLst>
              <a:ext uri="{FF2B5EF4-FFF2-40B4-BE49-F238E27FC236}">
                <a16:creationId xmlns:a16="http://schemas.microsoft.com/office/drawing/2014/main" id="{1BC66895-1CC8-4E62-A850-D5EBA38217FA}"/>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C4BDCAD0-C0ED-4FC1-B9E0-510E21B56856}"/>
              </a:ext>
            </a:extLst>
          </p:cNvPr>
          <p:cNvSpPr>
            <a:spLocks noGrp="1"/>
          </p:cNvSpPr>
          <p:nvPr>
            <p:ph type="sldNum" sz="quarter" idx="12"/>
          </p:nvPr>
        </p:nvSpPr>
        <p:spPr/>
        <p:txBody>
          <a:bodyPr/>
          <a:lstStyle>
            <a:lvl1pPr>
              <a:defRPr/>
            </a:lvl1pPr>
          </a:lstStyle>
          <a:p>
            <a:pPr>
              <a:defRPr/>
            </a:pPr>
            <a:fld id="{FE53496A-6299-E446-B772-28C85DF5562A}" type="slidenum">
              <a:rPr lang="en-US"/>
              <a:pPr>
                <a:defRPr/>
              </a:pPr>
              <a:t>‹#›</a:t>
            </a:fld>
            <a:endParaRPr lang="en-US" dirty="0"/>
          </a:p>
        </p:txBody>
      </p:sp>
    </p:spTree>
    <p:extLst>
      <p:ext uri="{BB962C8B-B14F-4D97-AF65-F5344CB8AC3E}">
        <p14:creationId xmlns:p14="http://schemas.microsoft.com/office/powerpoint/2010/main" val="1497031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F18084-894D-485C-865E-1F3FFA65FCB5}"/>
              </a:ext>
            </a:extLst>
          </p:cNvPr>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ea typeface="+mn-ea"/>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EF051A5-57A4-44B2-91E4-83CB956D66CC}"/>
              </a:ext>
            </a:extLst>
          </p:cNvPr>
          <p:cNvSpPr>
            <a:spLocks noGrp="1"/>
          </p:cNvSpPr>
          <p:nvPr>
            <p:ph type="dt" sz="half" idx="10"/>
          </p:nvPr>
        </p:nvSpPr>
        <p:spPr/>
        <p:txBody>
          <a:bodyPr/>
          <a:lstStyle>
            <a:lvl1pPr>
              <a:defRPr/>
            </a:lvl1pPr>
          </a:lstStyle>
          <a:p>
            <a:pPr>
              <a:defRPr/>
            </a:pPr>
            <a:fld id="{F175EA4A-1A0C-D242-84E8-0699B118C1E0}" type="datetimeFigureOut">
              <a:rPr lang="en-US"/>
              <a:pPr>
                <a:defRPr/>
              </a:pPr>
              <a:t>1/25/18</a:t>
            </a:fld>
            <a:endParaRPr lang="en-US"/>
          </a:p>
        </p:txBody>
      </p:sp>
      <p:sp>
        <p:nvSpPr>
          <p:cNvPr id="6" name="Footer Placeholder 4">
            <a:extLst>
              <a:ext uri="{FF2B5EF4-FFF2-40B4-BE49-F238E27FC236}">
                <a16:creationId xmlns:a16="http://schemas.microsoft.com/office/drawing/2014/main" id="{D97CBFC7-1444-4040-BD58-BA796AA659B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3DDF2832-B92D-43C0-B76E-229DD64F56C3}"/>
              </a:ext>
            </a:extLst>
          </p:cNvPr>
          <p:cNvSpPr>
            <a:spLocks noGrp="1"/>
          </p:cNvSpPr>
          <p:nvPr>
            <p:ph type="sldNum" sz="quarter" idx="12"/>
          </p:nvPr>
        </p:nvSpPr>
        <p:spPr/>
        <p:txBody>
          <a:bodyPr/>
          <a:lstStyle>
            <a:lvl1pPr>
              <a:defRPr/>
            </a:lvl1pPr>
          </a:lstStyle>
          <a:p>
            <a:pPr>
              <a:defRPr/>
            </a:pPr>
            <a:fld id="{5CF37974-B77C-FF4C-9512-C428EED594DD}" type="slidenum">
              <a:rPr lang="en-US"/>
              <a:pPr>
                <a:defRPr/>
              </a:pPr>
              <a:t>‹#›</a:t>
            </a:fld>
            <a:endParaRPr lang="en-US" dirty="0"/>
          </a:p>
        </p:txBody>
      </p:sp>
    </p:spTree>
    <p:extLst>
      <p:ext uri="{BB962C8B-B14F-4D97-AF65-F5344CB8AC3E}">
        <p14:creationId xmlns:p14="http://schemas.microsoft.com/office/powerpoint/2010/main" val="694449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A53FE98-8046-4BFF-AAED-189979B524BF}"/>
              </a:ext>
            </a:extLst>
          </p:cNvPr>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ea typeface="+mn-ea"/>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EB64A8B-1D61-47CD-AE12-24C82DA138B2}"/>
              </a:ext>
            </a:extLst>
          </p:cNvPr>
          <p:cNvSpPr>
            <a:spLocks noGrp="1"/>
          </p:cNvSpPr>
          <p:nvPr>
            <p:ph type="dt" sz="half" idx="10"/>
          </p:nvPr>
        </p:nvSpPr>
        <p:spPr/>
        <p:txBody>
          <a:bodyPr/>
          <a:lstStyle>
            <a:lvl1pPr>
              <a:defRPr/>
            </a:lvl1pPr>
          </a:lstStyle>
          <a:p>
            <a:pPr>
              <a:defRPr/>
            </a:pPr>
            <a:fld id="{528ACEF2-7945-C947-A0B3-C7D0CEDC3836}" type="datetimeFigureOut">
              <a:rPr lang="en-US"/>
              <a:pPr>
                <a:defRPr/>
              </a:pPr>
              <a:t>1/25/18</a:t>
            </a:fld>
            <a:endParaRPr lang="en-US"/>
          </a:p>
        </p:txBody>
      </p:sp>
      <p:sp>
        <p:nvSpPr>
          <p:cNvPr id="6" name="Footer Placeholder 4">
            <a:extLst>
              <a:ext uri="{FF2B5EF4-FFF2-40B4-BE49-F238E27FC236}">
                <a16:creationId xmlns:a16="http://schemas.microsoft.com/office/drawing/2014/main" id="{71D77956-DBD4-4E15-9ADE-8C0EF0E5BEB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9698CA2E-1957-457C-80EF-8F5B32199624}"/>
              </a:ext>
            </a:extLst>
          </p:cNvPr>
          <p:cNvSpPr>
            <a:spLocks noGrp="1"/>
          </p:cNvSpPr>
          <p:nvPr>
            <p:ph type="sldNum" sz="quarter" idx="12"/>
          </p:nvPr>
        </p:nvSpPr>
        <p:spPr/>
        <p:txBody>
          <a:bodyPr/>
          <a:lstStyle>
            <a:lvl1pPr>
              <a:defRPr/>
            </a:lvl1pPr>
          </a:lstStyle>
          <a:p>
            <a:pPr>
              <a:defRPr/>
            </a:pPr>
            <a:fld id="{01AC09BA-8A9C-5A42-8EDB-3293669625F6}" type="slidenum">
              <a:rPr lang="en-US"/>
              <a:pPr>
                <a:defRPr/>
              </a:pPr>
              <a:t>‹#›</a:t>
            </a:fld>
            <a:endParaRPr lang="en-US" dirty="0"/>
          </a:p>
        </p:txBody>
      </p:sp>
    </p:spTree>
    <p:extLst>
      <p:ext uri="{BB962C8B-B14F-4D97-AF65-F5344CB8AC3E}">
        <p14:creationId xmlns:p14="http://schemas.microsoft.com/office/powerpoint/2010/main" val="35696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E8CC78-4E1C-484F-ACDD-8215382D175B}"/>
              </a:ext>
            </a:extLst>
          </p:cNvPr>
          <p:cNvSpPr txBox="1">
            <a:spLocks noChangeArrowheads="1"/>
          </p:cNvSpPr>
          <p:nvPr userDrawn="1"/>
        </p:nvSpPr>
        <p:spPr bwMode="auto">
          <a:xfrm>
            <a:off x="660400" y="49213"/>
            <a:ext cx="3016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ea typeface="+mn-ea"/>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45BBF3C-E413-4B98-A160-167D1587349C}"/>
              </a:ext>
            </a:extLst>
          </p:cNvPr>
          <p:cNvSpPr>
            <a:spLocks noGrp="1"/>
          </p:cNvSpPr>
          <p:nvPr>
            <p:ph type="dt" sz="half" idx="10"/>
          </p:nvPr>
        </p:nvSpPr>
        <p:spPr/>
        <p:txBody>
          <a:bodyPr/>
          <a:lstStyle>
            <a:lvl1pPr>
              <a:defRPr/>
            </a:lvl1pPr>
          </a:lstStyle>
          <a:p>
            <a:pPr>
              <a:defRPr/>
            </a:pPr>
            <a:fld id="{AA9D23BD-5580-3946-A167-FA0944444826}" type="datetimeFigureOut">
              <a:rPr lang="en-US"/>
              <a:pPr>
                <a:defRPr/>
              </a:pPr>
              <a:t>1/25/18</a:t>
            </a:fld>
            <a:endParaRPr lang="en-US"/>
          </a:p>
        </p:txBody>
      </p:sp>
      <p:sp>
        <p:nvSpPr>
          <p:cNvPr id="6" name="Footer Placeholder 4">
            <a:extLst>
              <a:ext uri="{FF2B5EF4-FFF2-40B4-BE49-F238E27FC236}">
                <a16:creationId xmlns:a16="http://schemas.microsoft.com/office/drawing/2014/main" id="{21DB7D37-2609-4816-AD8E-9A915B9212A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FB891014-CE88-48C4-BA85-CBB5594DE67E}"/>
              </a:ext>
            </a:extLst>
          </p:cNvPr>
          <p:cNvSpPr>
            <a:spLocks noGrp="1"/>
          </p:cNvSpPr>
          <p:nvPr>
            <p:ph type="sldNum" sz="quarter" idx="12"/>
          </p:nvPr>
        </p:nvSpPr>
        <p:spPr/>
        <p:txBody>
          <a:bodyPr/>
          <a:lstStyle>
            <a:lvl1pPr>
              <a:defRPr/>
            </a:lvl1pPr>
          </a:lstStyle>
          <a:p>
            <a:pPr>
              <a:defRPr/>
            </a:pPr>
            <a:fld id="{97E28667-7354-4345-87D4-C5BFB39239ED}" type="slidenum">
              <a:rPr lang="en-US"/>
              <a:pPr>
                <a:defRPr/>
              </a:pPr>
              <a:t>‹#›</a:t>
            </a:fld>
            <a:endParaRPr lang="en-US" dirty="0"/>
          </a:p>
        </p:txBody>
      </p:sp>
    </p:spTree>
    <p:extLst>
      <p:ext uri="{BB962C8B-B14F-4D97-AF65-F5344CB8AC3E}">
        <p14:creationId xmlns:p14="http://schemas.microsoft.com/office/powerpoint/2010/main" val="801911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1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4E23FA7-D817-46F9-AEC2-597DF0F82AA1}"/>
              </a:ext>
            </a:extLst>
          </p:cNvPr>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B6CDFA12-B54B-4827-9421-5B407B49E33B}"/>
              </a:ext>
            </a:extLst>
          </p:cNvPr>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0" descr="NFHS-Small-Logo-CMYK_W.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2085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4" name="Picture 1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938"/>
            <a:ext cx="91440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CADC8177-0087-44B2-A066-A4E4C1252A15}"/>
              </a:ext>
            </a:extLst>
          </p:cNvPr>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43401088-7BA2-43EF-9E6B-BF25FE105031}"/>
              </a:ext>
            </a:extLst>
          </p:cNvPr>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0" descr="NFHS-Small-Logo-CMYK_W.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82209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Sport-specific">
    <p:spTree>
      <p:nvGrpSpPr>
        <p:cNvPr id="1" name=""/>
        <p:cNvGrpSpPr/>
        <p:nvPr/>
      </p:nvGrpSpPr>
      <p:grpSpPr>
        <a:xfrm>
          <a:off x="0" y="0"/>
          <a:ext cx="0" cy="0"/>
          <a:chOff x="0" y="0"/>
          <a:chExt cx="0" cy="0"/>
        </a:xfrm>
      </p:grpSpPr>
      <p:pic>
        <p:nvPicPr>
          <p:cNvPr id="4" name="Picture 1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BABDAF52-A8D9-40E2-9A66-CDA39149393D}"/>
              </a:ext>
            </a:extLst>
          </p:cNvPr>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BF3D3EAD-7C7F-4473-9A06-99C0C05D7B38}"/>
              </a:ext>
            </a:extLst>
          </p:cNvPr>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0" descr="NFHS-Small-Logo-CMYK_W.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46005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 descr="Slide18.png"/>
          <p:cNvPicPr>
            <a:picLocks noChangeAspect="1"/>
          </p:cNvPicPr>
          <p:nvPr userDrawn="1"/>
        </p:nvPicPr>
        <p:blipFill>
          <a:blip r:embed="rId2">
            <a:extLst>
              <a:ext uri="{28A0092B-C50C-407E-A947-70E740481C1C}">
                <a14:useLocalDpi xmlns:a14="http://schemas.microsoft.com/office/drawing/2010/main" val="0"/>
              </a:ext>
            </a:extLst>
          </a:blip>
          <a:srcRect t="6187" b="19963"/>
          <a:stretch>
            <a:fillRect/>
          </a:stretch>
        </p:blipFill>
        <p:spPr bwMode="auto">
          <a:xfrm>
            <a:off x="0" y="-7938"/>
            <a:ext cx="9144000"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52529F50-4AA3-4DD1-8D53-CE36E137F844}"/>
              </a:ext>
            </a:extLst>
          </p:cNvPr>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C49C7ED1-9780-4F44-8396-ACE63AEAEFB7}"/>
              </a:ext>
            </a:extLst>
          </p:cNvPr>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0" descr="NFHS-Small-Logo-CMYK_W.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475" y="4649788"/>
            <a:ext cx="76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14282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A6701A-EB4E-4821-8829-BAC27D1DC3CF}"/>
              </a:ext>
            </a:extLst>
          </p:cNvPr>
          <p:cNvSpPr>
            <a:spLocks noGrp="1"/>
          </p:cNvSpPr>
          <p:nvPr>
            <p:ph type="dt" sz="half" idx="10"/>
          </p:nvPr>
        </p:nvSpPr>
        <p:spPr/>
        <p:txBody>
          <a:bodyPr/>
          <a:lstStyle>
            <a:lvl1pPr>
              <a:defRPr/>
            </a:lvl1pPr>
          </a:lstStyle>
          <a:p>
            <a:pPr>
              <a:defRPr/>
            </a:pPr>
            <a:fld id="{1F5655E9-6A89-1A41-AF74-5796E328E383}" type="datetimeFigureOut">
              <a:rPr lang="en-US"/>
              <a:pPr>
                <a:defRPr/>
              </a:pPr>
              <a:t>1/25/18</a:t>
            </a:fld>
            <a:endParaRPr lang="en-US"/>
          </a:p>
        </p:txBody>
      </p:sp>
      <p:sp>
        <p:nvSpPr>
          <p:cNvPr id="6" name="Footer Placeholder 5">
            <a:extLst>
              <a:ext uri="{FF2B5EF4-FFF2-40B4-BE49-F238E27FC236}">
                <a16:creationId xmlns:a16="http://schemas.microsoft.com/office/drawing/2014/main" id="{FFD35BED-157F-42C2-833B-763DB805268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A5A0C77A-3710-4A99-9B23-DFDD98605546}"/>
              </a:ext>
            </a:extLst>
          </p:cNvPr>
          <p:cNvSpPr>
            <a:spLocks noGrp="1"/>
          </p:cNvSpPr>
          <p:nvPr>
            <p:ph type="sldNum" sz="quarter" idx="12"/>
          </p:nvPr>
        </p:nvSpPr>
        <p:spPr/>
        <p:txBody>
          <a:bodyPr/>
          <a:lstStyle>
            <a:lvl1pPr>
              <a:defRPr/>
            </a:lvl1pPr>
          </a:lstStyle>
          <a:p>
            <a:pPr>
              <a:defRPr/>
            </a:pPr>
            <a:fld id="{5B79D771-8842-EB45-B0AA-C482A6FAAE1E}" type="slidenum">
              <a:rPr lang="en-US"/>
              <a:pPr>
                <a:defRPr/>
              </a:pPr>
              <a:t>‹#›</a:t>
            </a:fld>
            <a:endParaRPr lang="en-US"/>
          </a:p>
        </p:txBody>
      </p:sp>
    </p:spTree>
    <p:extLst>
      <p:ext uri="{BB962C8B-B14F-4D97-AF65-F5344CB8AC3E}">
        <p14:creationId xmlns:p14="http://schemas.microsoft.com/office/powerpoint/2010/main" val="1311554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370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pPr eaLnBrk="1" fontAlgn="auto" hangingPunct="1">
              <a:spcBef>
                <a:spcPts val="0"/>
              </a:spcBef>
              <a:spcAft>
                <a:spcPts val="0"/>
              </a:spcAft>
            </a:pPr>
            <a:endParaRPr lang="en-US" dirty="0">
              <a:solidFill>
                <a:prstClr val="black"/>
              </a:solidFill>
              <a:latin typeface="Calibri" panose="020F0502020204030204"/>
              <a:ea typeface=""/>
              <a:cs typeface=""/>
            </a:endParaRP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7D25-ACD3-814E-A481-FC01CBFEC06F}" type="datetimeFigureOut">
              <a:rPr lang="en-US" smtClean="0">
                <a:solidFill>
                  <a:prstClr val="black">
                    <a:tint val="75000"/>
                  </a:prstClr>
                </a:solidFill>
              </a:rPr>
              <a:pPr/>
              <a:t>1/25/18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09DF46-00A3-274C-95A5-510EF8ABC674}"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7.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9A1939-7E32-4F06-B3D1-8B4381D7E3AF}"/>
              </a:ext>
            </a:extLst>
          </p:cNvPr>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id="{FCD2DFDB-800B-4F6F-BD80-78E5EEC1F9B6}"/>
              </a:ext>
            </a:extLst>
          </p:cNvPr>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D275492-0429-4910-928C-ECED0047D437}"/>
              </a:ext>
            </a:extLst>
          </p:cNvPr>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cs typeface="+mn-cs"/>
              </a:defRPr>
            </a:lvl1pPr>
          </a:lstStyle>
          <a:p>
            <a:pPr>
              <a:defRPr/>
            </a:pPr>
            <a:fld id="{520C68B2-73D9-AC48-8788-A8CC50946CC8}" type="datetimeFigureOut">
              <a:rPr lang="en-US"/>
              <a:pPr>
                <a:defRPr/>
              </a:pPr>
              <a:t>1/25/18</a:t>
            </a:fld>
            <a:endParaRPr lang="en-US"/>
          </a:p>
        </p:txBody>
      </p:sp>
      <p:sp>
        <p:nvSpPr>
          <p:cNvPr id="5" name="Footer Placeholder 4">
            <a:extLst>
              <a:ext uri="{FF2B5EF4-FFF2-40B4-BE49-F238E27FC236}">
                <a16:creationId xmlns:a16="http://schemas.microsoft.com/office/drawing/2014/main" id="{61CCD616-7678-4719-AD84-2A130E6D14B3}"/>
              </a:ext>
            </a:extLst>
          </p:cNvPr>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ea typeface="+mn-ea"/>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EC3A383E-43E2-4EA1-B2DA-19B77254D4C6}"/>
              </a:ext>
            </a:extLst>
          </p:cNvPr>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fld id="{CADD0719-F44C-2F4D-936F-268C7F900CC5}" type="slidenum">
              <a:rPr lang="en-US"/>
              <a:pPr>
                <a:defRPr/>
              </a:pPr>
              <a:t>‹#›</a:t>
            </a:fld>
            <a:endParaRPr lang="en-US" dirty="0"/>
          </a:p>
        </p:txBody>
      </p:sp>
      <p:sp>
        <p:nvSpPr>
          <p:cNvPr id="7" name="Rectangle 6">
            <a:extLst>
              <a:ext uri="{FF2B5EF4-FFF2-40B4-BE49-F238E27FC236}">
                <a16:creationId xmlns:a16="http://schemas.microsoft.com/office/drawing/2014/main" id="{89C4CF8A-5F2C-48D2-9902-E620CBC862F4}"/>
              </a:ext>
            </a:extLst>
          </p:cNvPr>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EEEDE231-17B7-41C6-A6B9-C61C7884BFC5}"/>
              </a:ext>
            </a:extLst>
          </p:cNvPr>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id="{5971D930-1246-4CCC-8A73-E5BF568724DB}"/>
              </a:ext>
            </a:extLst>
          </p:cNvPr>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1B69D5-DB30-4D50-B337-AE80680D519B}"/>
              </a:ext>
            </a:extLst>
          </p:cNvPr>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a:extLst>
                <a:ext uri="{FF2B5EF4-FFF2-40B4-BE49-F238E27FC236}">
                  <a16:creationId xmlns:a16="http://schemas.microsoft.com/office/drawing/2014/main" id="{AD93DCE4-41CB-4B1B-8FAF-1C6B3E846962}"/>
                </a:ext>
              </a:extLst>
            </p:cNvPr>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 name="Freeform 17"/>
            <p:cNvSpPr>
              <a:spLocks/>
            </p:cNvSpPr>
            <p:nvPr userDrawn="1"/>
          </p:nvSpPr>
          <p:spPr bwMode="auto">
            <a:xfrm>
              <a:off x="502921" y="856420"/>
              <a:ext cx="850391" cy="521268"/>
            </a:xfrm>
            <a:custGeom>
              <a:avLst/>
              <a:gdLst>
                <a:gd name="T0" fmla="*/ 1708 w 948690"/>
                <a:gd name="T1" fmla="*/ 0 h 521970"/>
                <a:gd name="T2" fmla="*/ 0 w 948690"/>
                <a:gd name="T3" fmla="*/ 519366 h 521970"/>
                <a:gd name="T4" fmla="*/ 694998 w 948690"/>
                <a:gd name="T5" fmla="*/ 521268 h 521970"/>
                <a:gd name="T6" fmla="*/ 850391 w 948690"/>
                <a:gd name="T7" fmla="*/ 253024 h 521970"/>
                <a:gd name="T8" fmla="*/ 694998 w 948690"/>
                <a:gd name="T9" fmla="*/ 1902 h 521970"/>
                <a:gd name="T10" fmla="*/ 1708 w 948690"/>
                <a:gd name="T11" fmla="*/ 0 h 5219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grpSp>
      <p:pic>
        <p:nvPicPr>
          <p:cNvPr id="1037" name="Picture 27" descr="NFHS-Small-Logo-color-Trans.gif"/>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79413" y="5973763"/>
            <a:ext cx="5349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55" r:id="rId1"/>
    <p:sldLayoutId id="2147484656" r:id="rId2"/>
    <p:sldLayoutId id="2147484654" r:id="rId3"/>
    <p:sldLayoutId id="2147484657" r:id="rId4"/>
    <p:sldLayoutId id="2147484658" r:id="rId5"/>
    <p:sldLayoutId id="2147484659" r:id="rId6"/>
    <p:sldLayoutId id="2147484660" r:id="rId7"/>
    <p:sldLayoutId id="2147484661" r:id="rId8"/>
    <p:sldLayoutId id="2147484662" r:id="rId9"/>
    <p:sldLayoutId id="2147484663" r:id="rId10"/>
    <p:sldLayoutId id="2147484664" r:id="rId11"/>
    <p:sldLayoutId id="2147484665" r:id="rId12"/>
    <p:sldLayoutId id="2147484666" r:id="rId13"/>
    <p:sldLayoutId id="2147484667" r:id="rId14"/>
  </p:sldLayoutIdLst>
  <p:hf sldNum="0" hdr="0" dt="0"/>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713076"/>
            <a:ext cx="628650" cy="1144924"/>
          </a:xfrm>
          <a:prstGeom prst="rect">
            <a:avLst/>
          </a:prstGeom>
        </p:spPr>
      </p:pic>
      <p:sp>
        <p:nvSpPr>
          <p:cNvPr id="8" name="TextBox 7"/>
          <p:cNvSpPr txBox="1"/>
          <p:nvPr userDrawn="1"/>
        </p:nvSpPr>
        <p:spPr>
          <a:xfrm>
            <a:off x="628650" y="6311900"/>
            <a:ext cx="7886700" cy="530915"/>
          </a:xfrm>
          <a:prstGeom prst="rect">
            <a:avLst/>
          </a:prstGeom>
          <a:noFill/>
        </p:spPr>
        <p:txBody>
          <a:bodyPr wrap="square" rtlCol="0">
            <a:spAutoFit/>
          </a:bodyPr>
          <a:lstStyle/>
          <a:p>
            <a:pPr algn="ctr" eaLnBrk="1" fontAlgn="auto" hangingPunct="1">
              <a:spcBef>
                <a:spcPts val="0"/>
              </a:spcBef>
              <a:spcAft>
                <a:spcPts val="0"/>
              </a:spcAft>
            </a:pPr>
            <a:r>
              <a:rPr lang="en-US" sz="1425" b="1" dirty="0">
                <a:solidFill>
                  <a:srgbClr val="4472C4">
                    <a:lumMod val="75000"/>
                  </a:srgbClr>
                </a:solidFill>
                <a:latin typeface="Lucida Calligraphy" charset="0"/>
                <a:ea typeface="Lucida Calligraphy" charset="0"/>
                <a:cs typeface="Lucida Calligraphy" charset="0"/>
              </a:rPr>
              <a:t>Inspiring individuals, encouraging excellence through education-based athletics.</a:t>
            </a:r>
          </a:p>
        </p:txBody>
      </p:sp>
    </p:spTree>
    <p:extLst>
      <p:ext uri="{BB962C8B-B14F-4D97-AF65-F5344CB8AC3E}">
        <p14:creationId xmlns:p14="http://schemas.microsoft.com/office/powerpoint/2010/main" val="1086950705"/>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70DA7D25-ACD3-814E-A481-FC01CBFEC06F}" type="datetimeFigureOut">
              <a:rPr lang="en-US" smtClean="0">
                <a:solidFill>
                  <a:prstClr val="black">
                    <a:tint val="75000"/>
                  </a:prstClr>
                </a:solidFill>
                <a:latin typeface="Calibri" panose="020F0502020204030204"/>
                <a:ea typeface=""/>
                <a:cs typeface=""/>
              </a:rPr>
              <a:pPr eaLnBrk="1" fontAlgn="auto" hangingPunct="1">
                <a:spcBef>
                  <a:spcPts val="0"/>
                </a:spcBef>
                <a:spcAft>
                  <a:spcPts val="0"/>
                </a:spcAft>
              </a:pPr>
              <a:t>1/25/18</a:t>
            </a:fld>
            <a:endParaRPr lang="en-US">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7009DF46-00A3-274C-95A5-510EF8ABC674}" type="slidenum">
              <a:rPr lang="en-US" smtClean="0">
                <a:solidFill>
                  <a:prstClr val="black">
                    <a:tint val="75000"/>
                  </a:prstClr>
                </a:solidFill>
                <a:latin typeface="Calibri" panose="020F0502020204030204"/>
                <a:ea typeface=""/>
                <a:cs typeface=""/>
              </a:rPr>
              <a:pPr eaLnBrk="1" fontAlgn="auto" hangingPunct="1">
                <a:spcBef>
                  <a:spcPts val="0"/>
                </a:spcBef>
                <a:spcAft>
                  <a:spcPts val="0"/>
                </a:spcAft>
              </a:pPr>
              <a:t>‹#›</a:t>
            </a:fld>
            <a:endParaRPr lang="en-US">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280700678"/>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image" Target="../media/image19.jpeg"/><Relationship Id="rId16" Type="http://schemas.openxmlformats.org/officeDocument/2006/relationships/image" Target="../media/image33.jpeg"/><Relationship Id="rId1" Type="http://schemas.openxmlformats.org/officeDocument/2006/relationships/slideLayout" Target="../slideLayouts/slideLayout3.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19" Type="http://schemas.openxmlformats.org/officeDocument/2006/relationships/image" Target="../media/image36.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2.jpeg"/><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png"/><Relationship Id="rId7"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7.xml"/><Relationship Id="rId1" Type="http://schemas.openxmlformats.org/officeDocument/2006/relationships/slideLayout" Target="../slideLayouts/slideLayout14.xml"/><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0.xml"/><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A0205-28F7-43C0-95B7-CE3720A7754A}"/>
              </a:ext>
            </a:extLst>
          </p:cNvPr>
          <p:cNvSpPr>
            <a:spLocks noGrp="1"/>
          </p:cNvSpPr>
          <p:nvPr>
            <p:ph type="ctrTitle"/>
          </p:nvPr>
        </p:nvSpPr>
        <p:spPr>
          <a:xfrm>
            <a:off x="457200" y="3092450"/>
            <a:ext cx="8474075" cy="1241425"/>
          </a:xfrm>
        </p:spPr>
        <p:txBody>
          <a:bodyPr/>
          <a:lstStyle/>
          <a:p>
            <a:pPr eaLnBrk="1" hangingPunct="1">
              <a:defRPr/>
            </a:pPr>
            <a:r>
              <a:rPr lang="en-US" sz="3600" dirty="0"/>
              <a:t>2018 NFHS softball Rules </a:t>
            </a:r>
            <a:br>
              <a:rPr lang="en-US" sz="3600" dirty="0"/>
            </a:br>
            <a:r>
              <a:rPr lang="en-US" sz="3600" dirty="0"/>
              <a:t>PowerPoint</a:t>
            </a:r>
          </a:p>
        </p:txBody>
      </p:sp>
      <p:sp>
        <p:nvSpPr>
          <p:cNvPr id="17411" name="Subtitle 2"/>
          <p:cNvSpPr>
            <a:spLocks noGrp="1"/>
          </p:cNvSpPr>
          <p:nvPr>
            <p:ph type="subTitle" idx="1"/>
          </p:nvPr>
        </p:nvSpPr>
        <p:spPr>
          <a:xfrm>
            <a:off x="2384425" y="5033963"/>
            <a:ext cx="6623050" cy="1709737"/>
          </a:xfrm>
        </p:spPr>
        <p:txBody>
          <a:bodyPr/>
          <a:lstStyle/>
          <a:p>
            <a:pPr algn="ctr"/>
            <a:r>
              <a:rPr lang="en-US" altLang="en-US"/>
              <a:t>Rules Changes</a:t>
            </a:r>
            <a:br>
              <a:rPr lang="en-US" altLang="en-US"/>
            </a:br>
            <a:r>
              <a:rPr lang="en-US" altLang="en-US"/>
              <a:t>Major Editorial Changes</a:t>
            </a:r>
          </a:p>
          <a:p>
            <a:pPr algn="ctr"/>
            <a:r>
              <a:rPr lang="en-US" altLang="en-US"/>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6124C-3FBE-4360-A717-9084924BA687}"/>
              </a:ext>
            </a:extLst>
          </p:cNvPr>
          <p:cNvSpPr>
            <a:spLocks noGrp="1"/>
          </p:cNvSpPr>
          <p:nvPr>
            <p:ph type="title"/>
          </p:nvPr>
        </p:nvSpPr>
        <p:spPr/>
        <p:txBody>
          <a:bodyPr/>
          <a:lstStyle/>
          <a:p>
            <a:pPr eaLnBrk="1" hangingPunct="1">
              <a:defRPr/>
            </a:pPr>
            <a:r>
              <a:rPr lang="en-US"/>
              <a:t>National Federation of </a:t>
            </a:r>
            <a:br>
              <a:rPr lang="en-US"/>
            </a:br>
            <a:r>
              <a:rPr lang="en-US"/>
              <a:t>State High School Associations</a:t>
            </a:r>
            <a:endParaRPr lang="en-US" dirty="0"/>
          </a:p>
        </p:txBody>
      </p:sp>
      <p:sp>
        <p:nvSpPr>
          <p:cNvPr id="19459" name="Content Placeholder 2"/>
          <p:cNvSpPr>
            <a:spLocks noGrp="1"/>
          </p:cNvSpPr>
          <p:nvPr>
            <p:ph sz="half" idx="1"/>
          </p:nvPr>
        </p:nvSpPr>
        <p:spPr>
          <a:xfrm>
            <a:off x="790575" y="1949450"/>
            <a:ext cx="7170738" cy="4525963"/>
          </a:xfrm>
        </p:spPr>
        <p:txBody>
          <a:bodyPr/>
          <a:lstStyle/>
          <a:p>
            <a:pPr eaLnBrk="1" hangingPunct="1"/>
            <a:r>
              <a:rPr lang="en-US" altLang="en-US"/>
              <a:t>NFHS (located in Indianapolis, IN – Est. 1920):</a:t>
            </a:r>
          </a:p>
          <a:p>
            <a:pPr lvl="1" eaLnBrk="1" hangingPunct="1"/>
            <a:r>
              <a:rPr lang="en-US" altLang="en-US"/>
              <a:t>National leadership organization for high school sports and fine arts activities;</a:t>
            </a:r>
          </a:p>
          <a:p>
            <a:pPr lvl="1" eaLnBrk="1" hangingPunct="1"/>
            <a:r>
              <a:rPr lang="en-US" altLang="en-US"/>
              <a:t>National authority on interscholastic </a:t>
            </a:r>
            <a:br>
              <a:rPr lang="en-US" altLang="en-US"/>
            </a:br>
            <a:r>
              <a:rPr lang="en-US" altLang="en-US"/>
              <a:t>activity programs.</a:t>
            </a:r>
          </a:p>
          <a:p>
            <a:pPr lvl="1" eaLnBrk="1" hangingPunct="1"/>
            <a:r>
              <a:rPr lang="en-US" altLang="en-US"/>
              <a:t>Conducts national meetings;</a:t>
            </a:r>
          </a:p>
          <a:p>
            <a:pPr lvl="1" eaLnBrk="1" hangingPunct="1"/>
            <a:r>
              <a:rPr lang="en-US" altLang="en-US"/>
              <a:t>Sanctions interstate events;</a:t>
            </a:r>
          </a:p>
          <a:p>
            <a:pPr lvl="1" eaLnBrk="1" hangingPunct="1"/>
            <a:r>
              <a:rPr lang="en-US" altLang="en-US"/>
              <a:t>Produces national publication for </a:t>
            </a:r>
            <a:br>
              <a:rPr lang="en-US" altLang="en-US"/>
            </a:br>
            <a:r>
              <a:rPr lang="en-US" altLang="en-US"/>
              <a:t>high school administrators;</a:t>
            </a:r>
          </a:p>
          <a:p>
            <a:pPr lvl="1" eaLnBrk="1" hangingPunct="1"/>
            <a:r>
              <a:rPr lang="en-US" altLang="en-US"/>
              <a:t>National source for interscholastic coach </a:t>
            </a:r>
            <a:br>
              <a:rPr lang="en-US" altLang="en-US"/>
            </a:br>
            <a:r>
              <a:rPr lang="en-US" altLang="en-US"/>
              <a:t>training and national information center.</a:t>
            </a:r>
          </a:p>
          <a:p>
            <a:pPr eaLnBrk="1" hangingPunct="1"/>
            <a:endParaRPr lang="en-US" altLang="en-US"/>
          </a:p>
          <a:p>
            <a:pPr eaLnBrk="1" hangingPunct="1"/>
            <a:endParaRPr lang="en-US" altLang="en-US"/>
          </a:p>
        </p:txBody>
      </p:sp>
      <p:sp>
        <p:nvSpPr>
          <p:cNvPr id="8" name="Footer Placeholder 3">
            <a:extLst>
              <a:ext uri="{FF2B5EF4-FFF2-40B4-BE49-F238E27FC236}">
                <a16:creationId xmlns:a16="http://schemas.microsoft.com/office/drawing/2014/main" id="{E42D32DA-E368-469D-BD7E-27C200E61EBA}"/>
              </a:ext>
            </a:extLst>
          </p:cNvPr>
          <p:cNvSpPr>
            <a:spLocks noGrp="1"/>
          </p:cNvSpPr>
          <p:nvPr>
            <p:ph type="ftr" sz="quarter" idx="11"/>
          </p:nvPr>
        </p:nvSpPr>
        <p:spPr/>
        <p:txBody>
          <a:bodyPr/>
          <a:lstStyle/>
          <a:p>
            <a:pPr>
              <a:defRPr/>
            </a:pPr>
            <a:r>
              <a:rPr lang="en-US"/>
              <a:t>www.nfhs.org</a:t>
            </a:r>
            <a:endParaRPr lang="en-US" dirty="0"/>
          </a:p>
        </p:txBody>
      </p:sp>
      <p:pic>
        <p:nvPicPr>
          <p:cNvPr id="1946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96038" y="3343275"/>
            <a:ext cx="247015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9FCC3-DEE8-46A8-8A69-F53B1BDC6400}"/>
              </a:ext>
            </a:extLst>
          </p:cNvPr>
          <p:cNvSpPr>
            <a:spLocks noGrp="1"/>
          </p:cNvSpPr>
          <p:nvPr>
            <p:ph type="title"/>
          </p:nvPr>
        </p:nvSpPr>
        <p:spPr/>
        <p:txBody>
          <a:bodyPr/>
          <a:lstStyle/>
          <a:p>
            <a:pPr eaLnBrk="1" hangingPunct="1">
              <a:defRPr/>
            </a:pPr>
            <a:r>
              <a:rPr lang="en-US"/>
              <a:t>National Federation of </a:t>
            </a:r>
            <a:br>
              <a:rPr lang="en-US"/>
            </a:br>
            <a:r>
              <a:rPr lang="en-US"/>
              <a:t>State High School Associations</a:t>
            </a:r>
            <a:endParaRPr lang="en-US" dirty="0"/>
          </a:p>
        </p:txBody>
      </p:sp>
      <p:sp>
        <p:nvSpPr>
          <p:cNvPr id="21507" name="Content Placeholder 2"/>
          <p:cNvSpPr>
            <a:spLocks noGrp="1"/>
          </p:cNvSpPr>
          <p:nvPr>
            <p:ph idx="1"/>
          </p:nvPr>
        </p:nvSpPr>
        <p:spPr/>
        <p:txBody>
          <a:bodyPr/>
          <a:lstStyle/>
          <a:p>
            <a:pPr eaLnBrk="1" hangingPunct="1"/>
            <a:r>
              <a:rPr lang="en-US" altLang="en-US"/>
              <a:t>Membership = 50 member state associations and D.C.</a:t>
            </a:r>
          </a:p>
          <a:p>
            <a:pPr eaLnBrk="1" hangingPunct="1"/>
            <a:r>
              <a:rPr lang="en-US" altLang="en-US"/>
              <a:t>NFHS reaches more than 19,000 high schools and 12 million participants in high school activity programs, including more than 7.8 million in high school sports.</a:t>
            </a:r>
          </a:p>
        </p:txBody>
      </p:sp>
      <p:sp>
        <p:nvSpPr>
          <p:cNvPr id="8" name="Footer Placeholder 3">
            <a:extLst>
              <a:ext uri="{FF2B5EF4-FFF2-40B4-BE49-F238E27FC236}">
                <a16:creationId xmlns:a16="http://schemas.microsoft.com/office/drawing/2014/main" id="{C4AD5655-BAD4-43FC-8E83-8D841FD9E75A}"/>
              </a:ext>
            </a:extLst>
          </p:cNvPr>
          <p:cNvSpPr>
            <a:spLocks noGrp="1"/>
          </p:cNvSpPr>
          <p:nvPr>
            <p:ph type="ftr" sz="quarter" idx="11"/>
          </p:nvPr>
        </p:nvSpPr>
        <p:spPr/>
        <p:txBody>
          <a:bodyPr/>
          <a:lstStyle/>
          <a:p>
            <a:pPr>
              <a:defRPr/>
            </a:pPr>
            <a:r>
              <a:rPr lang="en-US"/>
              <a:t>www.nfhs.org</a:t>
            </a:r>
            <a:endParaRPr lang="en-US" dirty="0"/>
          </a:p>
        </p:txBody>
      </p:sp>
      <p:pic>
        <p:nvPicPr>
          <p:cNvPr id="21509" name="Picture 2" descr="C:\Users\mkosk\Desktop\Revised USA map with colors.jpg"/>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2122488" y="3738563"/>
            <a:ext cx="5111750" cy="258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C0AD-A1AF-44CB-A45E-7FE4DA988FCC}"/>
              </a:ext>
            </a:extLst>
          </p:cNvPr>
          <p:cNvSpPr>
            <a:spLocks noGrp="1"/>
          </p:cNvSpPr>
          <p:nvPr>
            <p:ph type="title"/>
          </p:nvPr>
        </p:nvSpPr>
        <p:spPr/>
        <p:txBody>
          <a:bodyPr/>
          <a:lstStyle/>
          <a:p>
            <a:pPr>
              <a:defRPr/>
            </a:pPr>
            <a:r>
              <a:rPr lang="en-US" dirty="0"/>
              <a:t>NFHS Rules Review Committee</a:t>
            </a:r>
          </a:p>
        </p:txBody>
      </p:sp>
      <p:sp>
        <p:nvSpPr>
          <p:cNvPr id="3" name="Content Placeholder 2">
            <a:extLst>
              <a:ext uri="{FF2B5EF4-FFF2-40B4-BE49-F238E27FC236}">
                <a16:creationId xmlns:a16="http://schemas.microsoft.com/office/drawing/2014/main" id="{10ECDC7C-50C7-4B00-8BC2-AF4C46DF82DC}"/>
              </a:ext>
            </a:extLst>
          </p:cNvPr>
          <p:cNvSpPr>
            <a:spLocks noGrp="1"/>
          </p:cNvSpPr>
          <p:nvPr>
            <p:ph idx="1"/>
          </p:nvPr>
        </p:nvSpPr>
        <p:spPr>
          <a:xfrm>
            <a:off x="1100138" y="1989138"/>
            <a:ext cx="7875587" cy="2452687"/>
          </a:xfrm>
        </p:spPr>
        <p:txBody>
          <a:bodyPr/>
          <a:lstStyle/>
          <a:p>
            <a:pPr marL="0" indent="0">
              <a:buFont typeface="Wingdings" panose="05000000000000000000" pitchFamily="2" charset="2"/>
              <a:buNone/>
              <a:defRPr/>
            </a:pPr>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a:p>
            <a:pPr>
              <a:buFont typeface="Wingdings" panose="05000000000000000000" pitchFamily="2" charset="2"/>
              <a:buChar char="§"/>
              <a:defRPr/>
            </a:pPr>
            <a:endParaRPr lang="en-US" dirty="0"/>
          </a:p>
        </p:txBody>
      </p:sp>
      <p:sp>
        <p:nvSpPr>
          <p:cNvPr id="4" name="Footer Placeholder 3">
            <a:extLst>
              <a:ext uri="{FF2B5EF4-FFF2-40B4-BE49-F238E27FC236}">
                <a16:creationId xmlns:a16="http://schemas.microsoft.com/office/drawing/2014/main" id="{2388A3E3-7BC0-49BD-B8B3-D8EC438B2A52}"/>
              </a:ext>
            </a:extLst>
          </p:cNvPr>
          <p:cNvSpPr>
            <a:spLocks noGrp="1"/>
          </p:cNvSpPr>
          <p:nvPr>
            <p:ph type="ftr" sz="quarter" idx="11"/>
          </p:nvPr>
        </p:nvSpPr>
        <p:spPr/>
        <p:txBody>
          <a:bodyPr/>
          <a:lstStyle/>
          <a:p>
            <a:pPr>
              <a:defRPr/>
            </a:pPr>
            <a:r>
              <a:rPr lang="en-US"/>
              <a:t>www.nfhs.org</a:t>
            </a:r>
            <a:endParaRPr lang="en-US" dirty="0"/>
          </a:p>
        </p:txBody>
      </p:sp>
      <p:pic>
        <p:nvPicPr>
          <p:cNvPr id="23557" name="Picture 20"/>
          <p:cNvPicPr>
            <a:picLocks noChangeAspect="1" noChangeArrowheads="1"/>
          </p:cNvPicPr>
          <p:nvPr/>
        </p:nvPicPr>
        <p:blipFill>
          <a:blip r:embed="rId2">
            <a:extLst>
              <a:ext uri="{28A0092B-C50C-407E-A947-70E740481C1C}">
                <a14:useLocalDpi xmlns:a14="http://schemas.microsoft.com/office/drawing/2010/main" val="0"/>
              </a:ext>
            </a:extLst>
          </a:blip>
          <a:srcRect l="17570" t="2251" r="5913" b="38029"/>
          <a:stretch>
            <a:fillRect/>
          </a:stretch>
        </p:blipFill>
        <p:spPr bwMode="auto">
          <a:xfrm>
            <a:off x="8101013" y="4611688"/>
            <a:ext cx="874712"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21"/>
          <p:cNvPicPr>
            <a:picLocks noChangeAspect="1" noChangeArrowheads="1"/>
          </p:cNvPicPr>
          <p:nvPr/>
        </p:nvPicPr>
        <p:blipFill>
          <a:blip r:embed="rId3">
            <a:extLst>
              <a:ext uri="{28A0092B-C50C-407E-A947-70E740481C1C}">
                <a14:useLocalDpi xmlns:a14="http://schemas.microsoft.com/office/drawing/2010/main" val="0"/>
              </a:ext>
            </a:extLst>
          </a:blip>
          <a:srcRect l="5853" t="11514" r="15108" b="20280"/>
          <a:stretch>
            <a:fillRect/>
          </a:stretch>
        </p:blipFill>
        <p:spPr bwMode="auto">
          <a:xfrm>
            <a:off x="6284913" y="4611688"/>
            <a:ext cx="87471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23"/>
          <p:cNvPicPr>
            <a:picLocks noChangeAspect="1" noChangeArrowheads="1"/>
          </p:cNvPicPr>
          <p:nvPr/>
        </p:nvPicPr>
        <p:blipFill>
          <a:blip r:embed="rId4">
            <a:extLst>
              <a:ext uri="{28A0092B-C50C-407E-A947-70E740481C1C}">
                <a14:useLocalDpi xmlns:a14="http://schemas.microsoft.com/office/drawing/2010/main" val="0"/>
              </a:ext>
            </a:extLst>
          </a:blip>
          <a:srcRect l="7959" t="9296" r="17380" b="32835"/>
          <a:stretch>
            <a:fillRect/>
          </a:stretch>
        </p:blipFill>
        <p:spPr bwMode="auto">
          <a:xfrm>
            <a:off x="2711450" y="4611688"/>
            <a:ext cx="8747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24"/>
          <p:cNvPicPr>
            <a:picLocks noChangeAspect="1" noChangeArrowheads="1"/>
          </p:cNvPicPr>
          <p:nvPr/>
        </p:nvPicPr>
        <p:blipFill>
          <a:blip r:embed="rId5">
            <a:extLst>
              <a:ext uri="{28A0092B-C50C-407E-A947-70E740481C1C}">
                <a14:useLocalDpi xmlns:a14="http://schemas.microsoft.com/office/drawing/2010/main" val="0"/>
              </a:ext>
            </a:extLst>
          </a:blip>
          <a:srcRect l="12787" t="5716" r="16359" b="39447"/>
          <a:stretch>
            <a:fillRect/>
          </a:stretch>
        </p:blipFill>
        <p:spPr bwMode="auto">
          <a:xfrm>
            <a:off x="838200" y="4611688"/>
            <a:ext cx="874713"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25"/>
          <p:cNvPicPr>
            <a:picLocks noChangeAspect="1" noChangeArrowheads="1"/>
          </p:cNvPicPr>
          <p:nvPr/>
        </p:nvPicPr>
        <p:blipFill>
          <a:blip r:embed="rId6">
            <a:extLst>
              <a:ext uri="{28A0092B-C50C-407E-A947-70E740481C1C}">
                <a14:useLocalDpi xmlns:a14="http://schemas.microsoft.com/office/drawing/2010/main" val="0"/>
              </a:ext>
            </a:extLst>
          </a:blip>
          <a:srcRect l="21950" t="12311" r="9549" b="34923"/>
          <a:stretch>
            <a:fillRect/>
          </a:stretch>
        </p:blipFill>
        <p:spPr bwMode="auto">
          <a:xfrm>
            <a:off x="4500563" y="4611688"/>
            <a:ext cx="874712"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27"/>
          <p:cNvPicPr>
            <a:picLocks noChangeAspect="1" noChangeArrowheads="1"/>
          </p:cNvPicPr>
          <p:nvPr/>
        </p:nvPicPr>
        <p:blipFill>
          <a:blip r:embed="rId7">
            <a:extLst>
              <a:ext uri="{28A0092B-C50C-407E-A947-70E740481C1C}">
                <a14:useLocalDpi xmlns:a14="http://schemas.microsoft.com/office/drawing/2010/main" val="0"/>
              </a:ext>
            </a:extLst>
          </a:blip>
          <a:srcRect l="8147" t="8778" r="15414" b="32062"/>
          <a:stretch>
            <a:fillRect/>
          </a:stretch>
        </p:blipFill>
        <p:spPr bwMode="auto">
          <a:xfrm>
            <a:off x="3603625" y="4616450"/>
            <a:ext cx="8747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28"/>
          <p:cNvPicPr>
            <a:picLocks noChangeAspect="1" noChangeArrowheads="1"/>
          </p:cNvPicPr>
          <p:nvPr/>
        </p:nvPicPr>
        <p:blipFill>
          <a:blip r:embed="rId8">
            <a:extLst>
              <a:ext uri="{28A0092B-C50C-407E-A947-70E740481C1C}">
                <a14:useLocalDpi xmlns:a14="http://schemas.microsoft.com/office/drawing/2010/main" val="0"/>
              </a:ext>
            </a:extLst>
          </a:blip>
          <a:srcRect l="11865" t="14619" r="14200" b="28159"/>
          <a:stretch>
            <a:fillRect/>
          </a:stretch>
        </p:blipFill>
        <p:spPr bwMode="auto">
          <a:xfrm>
            <a:off x="7192963" y="4611688"/>
            <a:ext cx="874712"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4" name="TextBox 1"/>
          <p:cNvSpPr txBox="1">
            <a:spLocks noChangeArrowheads="1"/>
          </p:cNvSpPr>
          <p:nvPr/>
        </p:nvSpPr>
        <p:spPr bwMode="auto">
          <a:xfrm>
            <a:off x="850900" y="5672138"/>
            <a:ext cx="874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Davis Whitfield</a:t>
            </a:r>
          </a:p>
          <a:p>
            <a:pPr algn="ctr" eaLnBrk="1" hangingPunct="1">
              <a:buFontTx/>
              <a:buNone/>
            </a:pPr>
            <a:r>
              <a:rPr lang="en-US" altLang="en-US" sz="600">
                <a:latin typeface="Arial" charset="0"/>
              </a:rPr>
              <a:t>Chief Operating Officer</a:t>
            </a:r>
          </a:p>
        </p:txBody>
      </p:sp>
      <p:sp>
        <p:nvSpPr>
          <p:cNvPr id="23565" name="TextBox 31"/>
          <p:cNvSpPr txBox="1">
            <a:spLocks noChangeArrowheads="1"/>
          </p:cNvSpPr>
          <p:nvPr/>
        </p:nvSpPr>
        <p:spPr bwMode="auto">
          <a:xfrm>
            <a:off x="2693988" y="5668963"/>
            <a:ext cx="866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Bob Colgate</a:t>
            </a:r>
          </a:p>
          <a:p>
            <a:pPr algn="ctr" eaLnBrk="1" hangingPunct="1">
              <a:buFontTx/>
              <a:buNone/>
            </a:pPr>
            <a:r>
              <a:rPr lang="en-US" altLang="en-US" sz="600">
                <a:latin typeface="Arial" charset="0"/>
              </a:rPr>
              <a:t>Football and Sports </a:t>
            </a:r>
          </a:p>
          <a:p>
            <a:pPr algn="ctr" eaLnBrk="1" hangingPunct="1">
              <a:buFontTx/>
              <a:buNone/>
            </a:pPr>
            <a:r>
              <a:rPr lang="en-US" altLang="en-US" sz="600">
                <a:latin typeface="Arial" charset="0"/>
              </a:rPr>
              <a:t>Medicine</a:t>
            </a:r>
          </a:p>
        </p:txBody>
      </p:sp>
      <p:sp>
        <p:nvSpPr>
          <p:cNvPr id="23566" name="TextBox 32"/>
          <p:cNvSpPr txBox="1">
            <a:spLocks noChangeArrowheads="1"/>
          </p:cNvSpPr>
          <p:nvPr/>
        </p:nvSpPr>
        <p:spPr bwMode="auto">
          <a:xfrm>
            <a:off x="4494213" y="5667375"/>
            <a:ext cx="860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Elliot Hopkins</a:t>
            </a:r>
          </a:p>
          <a:p>
            <a:pPr algn="ctr" eaLnBrk="1" hangingPunct="1">
              <a:buFontTx/>
              <a:buNone/>
            </a:pPr>
            <a:r>
              <a:rPr lang="en-US" altLang="en-US" sz="600">
                <a:latin typeface="Arial" charset="0"/>
              </a:rPr>
              <a:t>Baseball and Wrestling</a:t>
            </a:r>
          </a:p>
        </p:txBody>
      </p:sp>
      <p:sp>
        <p:nvSpPr>
          <p:cNvPr id="23567" name="TextBox 33"/>
          <p:cNvSpPr txBox="1">
            <a:spLocks noChangeArrowheads="1"/>
          </p:cNvSpPr>
          <p:nvPr/>
        </p:nvSpPr>
        <p:spPr bwMode="auto">
          <a:xfrm>
            <a:off x="1716088" y="5661025"/>
            <a:ext cx="857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Lindsey Atkinson</a:t>
            </a:r>
          </a:p>
          <a:p>
            <a:pPr algn="ctr" eaLnBrk="1" hangingPunct="1">
              <a:buFontTx/>
              <a:buNone/>
            </a:pPr>
            <a:r>
              <a:rPr lang="en-US" altLang="en-US" sz="600">
                <a:latin typeface="Arial" charset="0"/>
              </a:rPr>
              <a:t>Volleyball </a:t>
            </a:r>
          </a:p>
        </p:txBody>
      </p:sp>
      <p:sp>
        <p:nvSpPr>
          <p:cNvPr id="23568" name="TextBox 34"/>
          <p:cNvSpPr txBox="1">
            <a:spLocks noChangeArrowheads="1"/>
          </p:cNvSpPr>
          <p:nvPr/>
        </p:nvSpPr>
        <p:spPr bwMode="auto">
          <a:xfrm>
            <a:off x="5378450" y="5667375"/>
            <a:ext cx="8699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Julie Cochran</a:t>
            </a:r>
          </a:p>
          <a:p>
            <a:pPr algn="ctr" eaLnBrk="1" hangingPunct="1">
              <a:buFontTx/>
              <a:buNone/>
            </a:pPr>
            <a:r>
              <a:rPr lang="en-US" altLang="en-US" sz="600">
                <a:latin typeface="Arial" charset="0"/>
              </a:rPr>
              <a:t>Cross Country, Field Hockey, Gymnastics and </a:t>
            </a:r>
          </a:p>
          <a:p>
            <a:pPr algn="ctr" eaLnBrk="1" hangingPunct="1">
              <a:buFontTx/>
              <a:buNone/>
            </a:pPr>
            <a:r>
              <a:rPr lang="en-US" altLang="en-US" sz="600">
                <a:latin typeface="Arial" charset="0"/>
              </a:rPr>
              <a:t>Track &amp; Field</a:t>
            </a:r>
          </a:p>
        </p:txBody>
      </p:sp>
      <p:sp>
        <p:nvSpPr>
          <p:cNvPr id="23569" name="TextBox 35"/>
          <p:cNvSpPr txBox="1">
            <a:spLocks noChangeArrowheads="1"/>
          </p:cNvSpPr>
          <p:nvPr/>
        </p:nvSpPr>
        <p:spPr bwMode="auto">
          <a:xfrm>
            <a:off x="8104188" y="5662613"/>
            <a:ext cx="869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Dan Schuster</a:t>
            </a:r>
          </a:p>
          <a:p>
            <a:pPr algn="ctr" eaLnBrk="1" hangingPunct="1">
              <a:buFontTx/>
              <a:buNone/>
            </a:pPr>
            <a:r>
              <a:rPr lang="en-US" altLang="en-US" sz="600">
                <a:latin typeface="Arial" charset="0"/>
              </a:rPr>
              <a:t>Ice Hockey</a:t>
            </a:r>
          </a:p>
        </p:txBody>
      </p:sp>
      <p:sp>
        <p:nvSpPr>
          <p:cNvPr id="23570" name="TextBox 36"/>
          <p:cNvSpPr txBox="1">
            <a:spLocks noChangeArrowheads="1"/>
          </p:cNvSpPr>
          <p:nvPr/>
        </p:nvSpPr>
        <p:spPr bwMode="auto">
          <a:xfrm>
            <a:off x="6226175" y="5664200"/>
            <a:ext cx="968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James Weaver</a:t>
            </a:r>
          </a:p>
          <a:p>
            <a:pPr algn="ctr" eaLnBrk="1" hangingPunct="1">
              <a:buFontTx/>
              <a:buNone/>
            </a:pPr>
            <a:r>
              <a:rPr lang="en-US" altLang="en-US" sz="600">
                <a:latin typeface="Arial" charset="0"/>
              </a:rPr>
              <a:t>Boys and Girls Lacrosse and Spirit</a:t>
            </a:r>
          </a:p>
        </p:txBody>
      </p:sp>
      <p:sp>
        <p:nvSpPr>
          <p:cNvPr id="23571" name="TextBox 37"/>
          <p:cNvSpPr txBox="1">
            <a:spLocks noChangeArrowheads="1"/>
          </p:cNvSpPr>
          <p:nvPr/>
        </p:nvSpPr>
        <p:spPr bwMode="auto">
          <a:xfrm>
            <a:off x="7194550" y="5664200"/>
            <a:ext cx="86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Theresia Wynns</a:t>
            </a:r>
          </a:p>
          <a:p>
            <a:pPr algn="ctr" eaLnBrk="1" hangingPunct="1">
              <a:buFontTx/>
              <a:buNone/>
            </a:pPr>
            <a:r>
              <a:rPr lang="en-US" altLang="en-US" sz="600">
                <a:latin typeface="Arial" charset="0"/>
              </a:rPr>
              <a:t>Basketball and Soccer</a:t>
            </a:r>
          </a:p>
        </p:txBody>
      </p:sp>
      <p:sp>
        <p:nvSpPr>
          <p:cNvPr id="23572" name="TextBox 36"/>
          <p:cNvSpPr txBox="1">
            <a:spLocks noChangeArrowheads="1"/>
          </p:cNvSpPr>
          <p:nvPr/>
        </p:nvSpPr>
        <p:spPr bwMode="auto">
          <a:xfrm>
            <a:off x="3589338" y="567055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ctr" eaLnBrk="1" hangingPunct="1">
              <a:buFontTx/>
              <a:buNone/>
            </a:pPr>
            <a:r>
              <a:rPr lang="en-US" altLang="en-US" sz="600">
                <a:latin typeface="Arial" charset="0"/>
              </a:rPr>
              <a:t>Sandy Searcy</a:t>
            </a:r>
          </a:p>
          <a:p>
            <a:pPr algn="ctr" eaLnBrk="1" hangingPunct="1">
              <a:buFontTx/>
              <a:buNone/>
            </a:pPr>
            <a:r>
              <a:rPr lang="en-US" altLang="en-US" sz="600">
                <a:latin typeface="Arial" charset="0"/>
              </a:rPr>
              <a:t>Softball and Swimming &amp; Diving</a:t>
            </a:r>
          </a:p>
        </p:txBody>
      </p:sp>
      <p:pic>
        <p:nvPicPr>
          <p:cNvPr id="23573"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1150" y="4611688"/>
            <a:ext cx="866775"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4" name="Picture 6" descr="A person smiling for the camera&#10;&#10;Description generated with very high confidence"/>
          <p:cNvPicPr>
            <a:picLocks noChangeAspect="1" noChangeArrowheads="1"/>
          </p:cNvPicPr>
          <p:nvPr/>
        </p:nvPicPr>
        <p:blipFill>
          <a:blip r:embed="rId10">
            <a:extLst>
              <a:ext uri="{28A0092B-C50C-407E-A947-70E740481C1C}">
                <a14:useLocalDpi xmlns:a14="http://schemas.microsoft.com/office/drawing/2010/main" val="0"/>
              </a:ext>
            </a:extLst>
          </a:blip>
          <a:srcRect t="12456" b="17316"/>
          <a:stretch>
            <a:fillRect/>
          </a:stretch>
        </p:blipFill>
        <p:spPr bwMode="auto">
          <a:xfrm>
            <a:off x="1733550" y="4611688"/>
            <a:ext cx="95885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722E-DF64-4440-B23B-F77557645387}"/>
              </a:ext>
            </a:extLst>
          </p:cNvPr>
          <p:cNvSpPr>
            <a:spLocks noGrp="1"/>
          </p:cNvSpPr>
          <p:nvPr>
            <p:ph type="title"/>
          </p:nvPr>
        </p:nvSpPr>
        <p:spPr/>
        <p:txBody>
          <a:bodyPr/>
          <a:lstStyle/>
          <a:p>
            <a:pPr>
              <a:defRPr/>
            </a:pPr>
            <a:r>
              <a:rPr lang="en-US"/>
              <a:t>National Federation of </a:t>
            </a:r>
            <a:br>
              <a:rPr lang="en-US"/>
            </a:br>
            <a:r>
              <a:rPr lang="en-US"/>
              <a:t>State High School Associations</a:t>
            </a:r>
            <a:endParaRPr lang="en-US" dirty="0"/>
          </a:p>
        </p:txBody>
      </p:sp>
      <p:sp>
        <p:nvSpPr>
          <p:cNvPr id="24579" name="Content Placeholder 2"/>
          <p:cNvSpPr>
            <a:spLocks noGrp="1"/>
          </p:cNvSpPr>
          <p:nvPr>
            <p:ph idx="1"/>
          </p:nvPr>
        </p:nvSpPr>
        <p:spPr>
          <a:xfrm>
            <a:off x="1100138" y="1989138"/>
            <a:ext cx="6332537" cy="4338637"/>
          </a:xfrm>
        </p:spPr>
        <p:txBody>
          <a:bodyPr/>
          <a:lstStyle/>
          <a:p>
            <a:r>
              <a:rPr lang="en-US" altLang="en-US"/>
              <a:t>The NFHS writes playing rules for 17 sports for boys and girls at the high school level.</a:t>
            </a:r>
          </a:p>
          <a:p>
            <a:pPr lvl="1"/>
            <a:r>
              <a:rPr lang="en-US" altLang="en-US"/>
              <a:t>Publishes 4 million pieces of materials annually.</a:t>
            </a:r>
          </a:p>
          <a:p>
            <a:endParaRPr lang="en-US" altLang="en-US"/>
          </a:p>
          <a:p>
            <a:endParaRPr lang="en-US" altLang="en-US"/>
          </a:p>
        </p:txBody>
      </p:sp>
      <p:sp>
        <p:nvSpPr>
          <p:cNvPr id="4" name="Footer Placeholder 3">
            <a:extLst>
              <a:ext uri="{FF2B5EF4-FFF2-40B4-BE49-F238E27FC236}">
                <a16:creationId xmlns:a16="http://schemas.microsoft.com/office/drawing/2014/main" id="{8C2675B9-077D-434B-87C0-6470DF02DF65}"/>
              </a:ext>
            </a:extLst>
          </p:cNvPr>
          <p:cNvSpPr>
            <a:spLocks noGrp="1"/>
          </p:cNvSpPr>
          <p:nvPr>
            <p:ph type="ftr" sz="quarter" idx="11"/>
          </p:nvPr>
        </p:nvSpPr>
        <p:spPr/>
        <p:txBody>
          <a:bodyPr/>
          <a:lstStyle/>
          <a:p>
            <a:pPr>
              <a:defRPr/>
            </a:pPr>
            <a:r>
              <a:rPr lang="en-US"/>
              <a:t>www.nfhs.org</a:t>
            </a:r>
            <a:endParaRPr lang="en-US" dirty="0"/>
          </a:p>
        </p:txBody>
      </p:sp>
      <p:pic>
        <p:nvPicPr>
          <p:cNvPr id="2458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20862">
            <a:off x="7853363" y="1649413"/>
            <a:ext cx="10287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83669">
            <a:off x="7256463" y="2443163"/>
            <a:ext cx="1028700"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9613" y="3887788"/>
            <a:ext cx="871537" cy="117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2113" y="3887788"/>
            <a:ext cx="871537" cy="117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3263" y="3889375"/>
            <a:ext cx="873125"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4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2588" y="3889375"/>
            <a:ext cx="869950"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53025" y="3887788"/>
            <a:ext cx="873125" cy="117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4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06638" y="3883025"/>
            <a:ext cx="8715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9" name="Picture 4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4613" y="5154613"/>
            <a:ext cx="8715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4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54138" y="3883025"/>
            <a:ext cx="8715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5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00288" y="5154613"/>
            <a:ext cx="8715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5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55963" y="5154613"/>
            <a:ext cx="8715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3" name="Picture 5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02113" y="5154613"/>
            <a:ext cx="8715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4" name="Picture 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53025" y="5154613"/>
            <a:ext cx="871538"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5" name="Picture 5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103938" y="5154613"/>
            <a:ext cx="871537"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Picture 5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53263" y="5154613"/>
            <a:ext cx="873125"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7" name="Picture 5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005763" y="5154613"/>
            <a:ext cx="8699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5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05525" y="3881438"/>
            <a:ext cx="868363"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DBB8-FC58-4FC4-B3F3-4BEFEE9D21BC}"/>
              </a:ext>
            </a:extLst>
          </p:cNvPr>
          <p:cNvSpPr>
            <a:spLocks noGrp="1"/>
          </p:cNvSpPr>
          <p:nvPr>
            <p:ph type="title"/>
          </p:nvPr>
        </p:nvSpPr>
        <p:spPr/>
        <p:txBody>
          <a:bodyPr/>
          <a:lstStyle/>
          <a:p>
            <a:pPr>
              <a:defRPr/>
            </a:pPr>
            <a:r>
              <a:rPr lang="en-US" dirty="0"/>
              <a:t>NFHS Rules Book as e-Books </a:t>
            </a:r>
          </a:p>
        </p:txBody>
      </p:sp>
      <p:sp>
        <p:nvSpPr>
          <p:cNvPr id="25603" name="Content Placeholder 2"/>
          <p:cNvSpPr>
            <a:spLocks noGrp="1"/>
          </p:cNvSpPr>
          <p:nvPr>
            <p:ph sz="half" idx="2"/>
          </p:nvPr>
        </p:nvSpPr>
        <p:spPr>
          <a:xfrm>
            <a:off x="4746625" y="1949450"/>
            <a:ext cx="4038600" cy="4525963"/>
          </a:xfrm>
        </p:spPr>
        <p:txBody>
          <a:bodyPr/>
          <a:lstStyle/>
          <a:p>
            <a:r>
              <a:rPr lang="en-US" altLang="en-US"/>
              <a:t>E-books features:</a:t>
            </a:r>
          </a:p>
          <a:p>
            <a:pPr lvl="1"/>
            <a:r>
              <a:rPr lang="en-US" altLang="en-US"/>
              <a:t>Searchable</a:t>
            </a:r>
          </a:p>
          <a:p>
            <a:pPr lvl="1"/>
            <a:r>
              <a:rPr lang="en-US" altLang="en-US"/>
              <a:t>Highlight areas of interest</a:t>
            </a:r>
          </a:p>
          <a:p>
            <a:pPr lvl="1"/>
            <a:r>
              <a:rPr lang="en-US" altLang="en-US"/>
              <a:t>Make notes</a:t>
            </a:r>
          </a:p>
          <a:p>
            <a:pPr lvl="1"/>
            <a:r>
              <a:rPr lang="en-US" altLang="en-US"/>
              <a:t>Easy navigation</a:t>
            </a:r>
          </a:p>
          <a:p>
            <a:pPr lvl="1"/>
            <a:r>
              <a:rPr lang="en-US" altLang="en-US"/>
              <a:t>Adjustable viewing size</a:t>
            </a:r>
          </a:p>
          <a:p>
            <a:pPr lvl="1"/>
            <a:r>
              <a:rPr lang="en-US" altLang="en-US"/>
              <a:t>Immediate availability</a:t>
            </a:r>
          </a:p>
        </p:txBody>
      </p:sp>
      <p:sp>
        <p:nvSpPr>
          <p:cNvPr id="4" name="Footer Placeholder 3">
            <a:extLst>
              <a:ext uri="{FF2B5EF4-FFF2-40B4-BE49-F238E27FC236}">
                <a16:creationId xmlns:a16="http://schemas.microsoft.com/office/drawing/2014/main" id="{6F2A365B-7AB3-43B2-AC04-118CC885B749}"/>
              </a:ext>
            </a:extLst>
          </p:cNvPr>
          <p:cNvSpPr>
            <a:spLocks noGrp="1"/>
          </p:cNvSpPr>
          <p:nvPr>
            <p:ph type="ftr" sz="quarter" idx="11"/>
          </p:nvPr>
        </p:nvSpPr>
        <p:spPr/>
        <p:txBody>
          <a:bodyPr/>
          <a:lstStyle/>
          <a:p>
            <a:pPr>
              <a:defRPr/>
            </a:pPr>
            <a:r>
              <a:rPr lang="en-US" dirty="0"/>
              <a:t>www.nfhs.org</a:t>
            </a:r>
          </a:p>
        </p:txBody>
      </p:sp>
      <p:pic>
        <p:nvPicPr>
          <p:cNvPr id="2560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475" y="1879600"/>
            <a:ext cx="3581400"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1FC58-5233-4038-B456-E0AC7D840F04}"/>
              </a:ext>
            </a:extLst>
          </p:cNvPr>
          <p:cNvSpPr>
            <a:spLocks noGrp="1"/>
          </p:cNvSpPr>
          <p:nvPr>
            <p:ph type="title"/>
          </p:nvPr>
        </p:nvSpPr>
        <p:spPr/>
        <p:txBody>
          <a:bodyPr/>
          <a:lstStyle/>
          <a:p>
            <a:pPr>
              <a:defRPr/>
            </a:pPr>
            <a:r>
              <a:rPr lang="en-US" dirty="0"/>
              <a:t>NEW NFHS Rules App</a:t>
            </a:r>
          </a:p>
        </p:txBody>
      </p:sp>
      <p:sp>
        <p:nvSpPr>
          <p:cNvPr id="3" name="Content Placeholder 2">
            <a:extLst>
              <a:ext uri="{FF2B5EF4-FFF2-40B4-BE49-F238E27FC236}">
                <a16:creationId xmlns:a16="http://schemas.microsoft.com/office/drawing/2014/main" id="{41E469C6-FF30-4DFE-A957-362722EE0328}"/>
              </a:ext>
            </a:extLst>
          </p:cNvPr>
          <p:cNvSpPr>
            <a:spLocks noGrp="1"/>
          </p:cNvSpPr>
          <p:nvPr>
            <p:ph sz="half" idx="2"/>
          </p:nvPr>
        </p:nvSpPr>
        <p:spPr>
          <a:xfrm>
            <a:off x="4670425" y="1949450"/>
            <a:ext cx="4038600" cy="4525963"/>
          </a:xfrm>
        </p:spPr>
        <p:txBody>
          <a:bodyPr/>
          <a:lstStyle/>
          <a:p>
            <a:pPr>
              <a:buFont typeface="Wingdings" panose="05000000000000000000" pitchFamily="2" charset="2"/>
              <a:buChar char="§"/>
              <a:defRPr/>
            </a:pPr>
            <a:r>
              <a:rPr lang="en-US" dirty="0"/>
              <a:t>Rules App features:</a:t>
            </a:r>
          </a:p>
          <a:p>
            <a:pPr lvl="1">
              <a:buFont typeface="Arial" panose="020B0604020202020204" pitchFamily="34" charset="0"/>
              <a:buChar char="•"/>
              <a:defRPr/>
            </a:pPr>
            <a:r>
              <a:rPr lang="en-US" dirty="0"/>
              <a:t>Searchable</a:t>
            </a:r>
          </a:p>
          <a:p>
            <a:pPr lvl="1">
              <a:buFont typeface="Arial" panose="020B0604020202020204" pitchFamily="34" charset="0"/>
              <a:buChar char="•"/>
              <a:defRPr/>
            </a:pPr>
            <a:r>
              <a:rPr lang="en-US" dirty="0"/>
              <a:t>Highlight notes</a:t>
            </a:r>
          </a:p>
          <a:p>
            <a:pPr lvl="1">
              <a:buFont typeface="Arial" panose="020B0604020202020204" pitchFamily="34" charset="0"/>
              <a:buChar char="•"/>
              <a:defRPr/>
            </a:pPr>
            <a:r>
              <a:rPr lang="en-US" dirty="0"/>
              <a:t>Bookmarks</a:t>
            </a:r>
          </a:p>
          <a:p>
            <a:pPr lvl="1">
              <a:buFont typeface="Arial" panose="020B0604020202020204" pitchFamily="34" charset="0"/>
              <a:buChar char="•"/>
              <a:defRPr/>
            </a:pPr>
            <a:r>
              <a:rPr lang="en-US" dirty="0"/>
              <a:t>Quizzes for all sports</a:t>
            </a:r>
          </a:p>
          <a:p>
            <a:pPr lvl="1">
              <a:buFont typeface="Arial" panose="020B0604020202020204" pitchFamily="34" charset="0"/>
              <a:buChar char="•"/>
              <a:defRPr/>
            </a:pPr>
            <a:r>
              <a:rPr lang="en-US" dirty="0"/>
              <a:t>Easy navigation</a:t>
            </a:r>
          </a:p>
          <a:p>
            <a:pPr lvl="1">
              <a:buFont typeface="Arial" panose="020B0604020202020204" pitchFamily="34" charset="0"/>
              <a:buChar char="•"/>
              <a:defRPr/>
            </a:pPr>
            <a:r>
              <a:rPr lang="en-US" dirty="0"/>
              <a:t>Immediate availability</a:t>
            </a:r>
          </a:p>
          <a:p>
            <a:pPr lvl="1">
              <a:buFont typeface="Arial" panose="020B0604020202020204" pitchFamily="34" charset="0"/>
              <a:buChar char="•"/>
              <a:defRPr/>
            </a:pPr>
            <a:r>
              <a:rPr lang="en-US" dirty="0"/>
              <a:t>Free to paid members of the NFHS Coaches and Officials Associations</a:t>
            </a:r>
          </a:p>
          <a:p>
            <a:pPr lvl="1">
              <a:buFont typeface="Arial" panose="020B0604020202020204" pitchFamily="34" charset="0"/>
              <a:buChar char="•"/>
              <a:defRPr/>
            </a:pPr>
            <a:r>
              <a:rPr lang="en-US" dirty="0">
                <a:hlinkClick r:id="rId3"/>
              </a:rPr>
              <a:t>www.nfhs.org/erules</a:t>
            </a:r>
            <a:r>
              <a:rPr lang="en-US" dirty="0"/>
              <a:t> for more information</a:t>
            </a:r>
          </a:p>
          <a:p>
            <a:pPr marL="457200" lvl="1" indent="0">
              <a:buFont typeface="Arial" panose="020B0604020202020204" pitchFamily="34" charset="0"/>
              <a:buNone/>
              <a:defRPr/>
            </a:pPr>
            <a:endParaRPr lang="en-US" dirty="0"/>
          </a:p>
        </p:txBody>
      </p:sp>
      <p:sp>
        <p:nvSpPr>
          <p:cNvPr id="4" name="Footer Placeholder 3">
            <a:extLst>
              <a:ext uri="{FF2B5EF4-FFF2-40B4-BE49-F238E27FC236}">
                <a16:creationId xmlns:a16="http://schemas.microsoft.com/office/drawing/2014/main" id="{233F083A-B1F6-4007-B596-F2CBFBDAA017}"/>
              </a:ext>
            </a:extLst>
          </p:cNvPr>
          <p:cNvSpPr>
            <a:spLocks noGrp="1"/>
          </p:cNvSpPr>
          <p:nvPr>
            <p:ph type="ftr" sz="quarter" idx="11"/>
          </p:nvPr>
        </p:nvSpPr>
        <p:spPr/>
        <p:txBody>
          <a:bodyPr/>
          <a:lstStyle/>
          <a:p>
            <a:pPr>
              <a:defRPr/>
            </a:pPr>
            <a:r>
              <a:rPr lang="en-US" dirty="0"/>
              <a:t>www.nfhs.org</a:t>
            </a:r>
          </a:p>
        </p:txBody>
      </p:sp>
      <p:pic>
        <p:nvPicPr>
          <p:cNvPr id="27653" name="Content Placeholder 7"/>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481138" y="1963738"/>
            <a:ext cx="2509837" cy="4462462"/>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D1DE780D-436F-4E77-B901-2FCC1595B4E6}"/>
              </a:ext>
            </a:extLst>
          </p:cNvPr>
          <p:cNvSpPr>
            <a:spLocks noGrp="1"/>
          </p:cNvSpPr>
          <p:nvPr>
            <p:ph type="title"/>
          </p:nvPr>
        </p:nvSpPr>
        <p:spPr/>
        <p:txBody>
          <a:bodyPr/>
          <a:lstStyle/>
          <a:p>
            <a:pPr>
              <a:defRPr/>
            </a:pPr>
            <a:br>
              <a:rPr lang="en-US" altLang="en-US" sz="3200" dirty="0"/>
            </a:br>
            <a:r>
              <a:rPr lang="en-US" altLang="en-US" sz="3200" dirty="0"/>
              <a:t>Guidelines for Schools and state associations for consideration of accommodations</a:t>
            </a:r>
            <a:br>
              <a:rPr lang="en-US" altLang="en-US" dirty="0"/>
            </a:br>
            <a:endParaRPr lang="en-US" altLang="en-US" dirty="0"/>
          </a:p>
        </p:txBody>
      </p:sp>
      <p:pic>
        <p:nvPicPr>
          <p:cNvPr id="29699" name="Picture 2" descr="C:\Users\jhadd\Desktop\Inclusion Guidelines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450" y="1938338"/>
            <a:ext cx="4651375"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22804-4AA9-4BC8-91C9-26F03A80D5D2}"/>
              </a:ext>
            </a:extLst>
          </p:cNvPr>
          <p:cNvSpPr>
            <a:spLocks noGrp="1"/>
          </p:cNvSpPr>
          <p:nvPr>
            <p:ph type="title"/>
          </p:nvPr>
        </p:nvSpPr>
        <p:spPr>
          <a:xfrm>
            <a:off x="722313" y="4741863"/>
            <a:ext cx="6651625" cy="1362075"/>
          </a:xfrm>
        </p:spPr>
        <p:txBody>
          <a:bodyPr/>
          <a:lstStyle/>
          <a:p>
            <a:pPr eaLnBrk="1" hangingPunct="1">
              <a:defRPr/>
            </a:pPr>
            <a:r>
              <a:rPr lang="en-US" sz="3600" dirty="0"/>
              <a:t>2018 NFHS softball</a:t>
            </a:r>
            <a:br>
              <a:rPr lang="en-US" sz="3600" dirty="0"/>
            </a:br>
            <a:r>
              <a:rPr lang="en-US" sz="3600" dirty="0"/>
              <a:t>Rules Changes</a:t>
            </a:r>
          </a:p>
        </p:txBody>
      </p:sp>
      <p:sp>
        <p:nvSpPr>
          <p:cNvPr id="31747" name="Text Placeholder 2"/>
          <p:cNvSpPr>
            <a:spLocks noGrp="1"/>
          </p:cNvSpPr>
          <p:nvPr>
            <p:ph type="body" idx="1"/>
          </p:nvPr>
        </p:nvSpPr>
        <p:spPr/>
        <p:txBody>
          <a:bodyPr/>
          <a:lstStyle/>
          <a:p>
            <a:pPr eaLnBrk="1" hangingPunct="1"/>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C63B6F-3007-4756-9859-BFC4AF402C05}"/>
              </a:ext>
            </a:extLst>
          </p:cNvPr>
          <p:cNvSpPr>
            <a:spLocks noGrp="1"/>
          </p:cNvSpPr>
          <p:nvPr>
            <p:ph type="title"/>
          </p:nvPr>
        </p:nvSpPr>
        <p:spPr/>
        <p:txBody>
          <a:bodyPr/>
          <a:lstStyle/>
          <a:p>
            <a:pPr>
              <a:defRPr/>
            </a:pPr>
            <a:endParaRPr lang="en-US" dirty="0"/>
          </a:p>
        </p:txBody>
      </p:sp>
      <p:sp>
        <p:nvSpPr>
          <p:cNvPr id="33795" name="Content Placeholder 6"/>
          <p:cNvSpPr>
            <a:spLocks noGrp="1"/>
          </p:cNvSpPr>
          <p:nvPr>
            <p:ph idx="1"/>
          </p:nvPr>
        </p:nvSpPr>
        <p:spPr/>
        <p:txBody>
          <a:bodyPr/>
          <a:lstStyle/>
          <a:p>
            <a:r>
              <a:rPr lang="en-US" altLang="en-US"/>
              <a:t>Team IP Ad</a:t>
            </a:r>
          </a:p>
        </p:txBody>
      </p:sp>
      <p:pic>
        <p:nvPicPr>
          <p:cNvPr id="3379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827088"/>
            <a:ext cx="9144000"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E1363-AB55-49D6-BE18-124100EDCF7F}"/>
              </a:ext>
            </a:extLst>
          </p:cNvPr>
          <p:cNvSpPr>
            <a:spLocks noGrp="1"/>
          </p:cNvSpPr>
          <p:nvPr>
            <p:ph type="title"/>
          </p:nvPr>
        </p:nvSpPr>
        <p:spPr/>
        <p:txBody>
          <a:bodyPr/>
          <a:lstStyle/>
          <a:p>
            <a:pPr>
              <a:defRPr/>
            </a:pPr>
            <a:r>
              <a:rPr lang="en-US" altLang="en-US" cap="none" dirty="0"/>
              <a:t> CORRECTIONS</a:t>
            </a:r>
            <a:endParaRPr lang="en-US" dirty="0"/>
          </a:p>
        </p:txBody>
      </p:sp>
      <p:sp>
        <p:nvSpPr>
          <p:cNvPr id="33795" name="Content Placeholder 2">
            <a:extLst>
              <a:ext uri="{FF2B5EF4-FFF2-40B4-BE49-F238E27FC236}">
                <a16:creationId xmlns:a16="http://schemas.microsoft.com/office/drawing/2014/main" id="{18CD847B-1559-431A-BA4F-566156CF8F07}"/>
              </a:ext>
            </a:extLst>
          </p:cNvPr>
          <p:cNvSpPr>
            <a:spLocks noGrp="1"/>
          </p:cNvSpPr>
          <p:nvPr>
            <p:ph idx="1"/>
          </p:nvPr>
        </p:nvSpPr>
        <p:spPr>
          <a:xfrm>
            <a:off x="1176890" y="2077037"/>
            <a:ext cx="7440612" cy="4092989"/>
          </a:xfrm>
          <a:extLst/>
        </p:spPr>
        <p:txBody>
          <a:bodyPr/>
          <a:lstStyle/>
          <a:p>
            <a:pPr marL="461963" indent="-461963">
              <a:buFont typeface="Wingdings" panose="05000000000000000000" pitchFamily="2" charset="2"/>
              <a:buChar char="§"/>
              <a:defRPr/>
            </a:pPr>
            <a:r>
              <a:rPr lang="en-US" altLang="en-US" sz="2000" b="1" dirty="0">
                <a:solidFill>
                  <a:schemeClr val="tx1">
                    <a:lumMod val="50000"/>
                  </a:schemeClr>
                </a:solidFill>
              </a:rPr>
              <a:t>Rules Book 2-65-2 	</a:t>
            </a:r>
          </a:p>
          <a:p>
            <a:pPr marL="0" indent="0">
              <a:buFont typeface="Wingdings" panose="05000000000000000000" pitchFamily="2" charset="2"/>
              <a:buNone/>
              <a:tabLst>
                <a:tab pos="463550" algn="l"/>
              </a:tabLst>
              <a:defRPr/>
            </a:pPr>
            <a:r>
              <a:rPr lang="en-US" sz="2000" b="1" dirty="0">
                <a:solidFill>
                  <a:schemeClr val="tx1">
                    <a:lumMod val="50000"/>
                  </a:schemeClr>
                </a:solidFill>
              </a:rPr>
              <a:t>	</a:t>
            </a:r>
            <a:r>
              <a:rPr lang="en-US" sz="2000" b="1" dirty="0">
                <a:solidFill>
                  <a:schemeClr val="bg2">
                    <a:lumMod val="10000"/>
                  </a:schemeClr>
                </a:solidFill>
              </a:rPr>
              <a:t>ART. 2 . . . Intentional Walk (Base on balls) – </a:t>
            </a:r>
            <a:r>
              <a:rPr lang="en-US" sz="2000" dirty="0">
                <a:solidFill>
                  <a:schemeClr val="bg2">
                    <a:lumMod val="10000"/>
                  </a:schemeClr>
                </a:solidFill>
              </a:rPr>
              <a:t>A request made to 	the umpire by the defensive coach, pitcher or catcher, for the 	purpose of awarding the batter first base</a:t>
            </a:r>
            <a:r>
              <a:rPr lang="en-US" sz="2000" dirty="0"/>
              <a:t>. </a:t>
            </a:r>
            <a:r>
              <a:rPr lang="en-US" sz="2000" strike="sngStrike" dirty="0"/>
              <a:t>No pitches are thrown. </a:t>
            </a:r>
            <a:r>
              <a:rPr lang="en-US" sz="2000" dirty="0"/>
              <a:t>   	The  request  may  be  made  prior  to  or  during the at bat.</a:t>
            </a:r>
          </a:p>
          <a:p>
            <a:pPr marL="0" indent="0">
              <a:buFont typeface="Wingdings" panose="05000000000000000000" pitchFamily="2" charset="2"/>
              <a:buNone/>
              <a:tabLst>
                <a:tab pos="461963" algn="l"/>
              </a:tabLst>
              <a:defRPr/>
            </a:pPr>
            <a:endParaRPr lang="en-US" altLang="en-US" sz="2000" b="1" dirty="0"/>
          </a:p>
          <a:p>
            <a:pPr>
              <a:buFont typeface="Wingdings" panose="05000000000000000000" pitchFamily="2" charset="2"/>
              <a:buChar char="§"/>
              <a:tabLst>
                <a:tab pos="461963" algn="l"/>
              </a:tabLst>
              <a:defRPr/>
            </a:pPr>
            <a:r>
              <a:rPr lang="en-US" altLang="en-US" sz="2000" b="1" dirty="0"/>
              <a:t> Case Book</a:t>
            </a:r>
          </a:p>
          <a:p>
            <a:pPr marL="0" indent="0">
              <a:buFont typeface="Wingdings" panose="05000000000000000000" pitchFamily="2" charset="2"/>
              <a:buNone/>
              <a:tabLst>
                <a:tab pos="461963" algn="l"/>
              </a:tabLst>
              <a:defRPr/>
            </a:pPr>
            <a:r>
              <a:rPr lang="en-US" sz="2000" b="1" dirty="0"/>
              <a:t>	8.1.1 SITUATION </a:t>
            </a:r>
            <a:r>
              <a:rPr lang="en-US" sz="2000" b="1" strike="sngStrike" dirty="0"/>
              <a:t>G</a:t>
            </a:r>
            <a:r>
              <a:rPr lang="en-US" sz="2000" b="1" dirty="0"/>
              <a:t> </a:t>
            </a:r>
            <a:r>
              <a:rPr lang="en-US" sz="2000" b="1" u="sng" dirty="0"/>
              <a:t>J</a:t>
            </a:r>
            <a:r>
              <a:rPr lang="en-US" sz="2000" b="1" dirty="0"/>
              <a:t>: </a:t>
            </a:r>
            <a:r>
              <a:rPr lang="en-US" sz="2000" dirty="0"/>
              <a:t>R1 is on third. R1 starts home as in a</a:t>
            </a:r>
            <a:br>
              <a:rPr lang="en-US" sz="2000" dirty="0"/>
            </a:br>
            <a:r>
              <a:rPr lang="en-US" sz="2000" dirty="0"/>
              <a:t> 	squeeze play. F3, who is playing close for a bunt, cuts off </a:t>
            </a:r>
            <a:r>
              <a:rPr lang="en-US" sz="2000" dirty="0">
                <a:solidFill>
                  <a:schemeClr val="tx1">
                    <a:lumMod val="50000"/>
                  </a:schemeClr>
                </a:solidFill>
              </a:rPr>
              <a:t>the pitch</a:t>
            </a:r>
            <a:br>
              <a:rPr lang="en-US" sz="2000" dirty="0">
                <a:solidFill>
                  <a:schemeClr val="tx1">
                    <a:lumMod val="50000"/>
                  </a:schemeClr>
                </a:solidFill>
              </a:rPr>
            </a:br>
            <a:r>
              <a:rPr lang="en-US" sz="2000" dirty="0">
                <a:solidFill>
                  <a:schemeClr val="tx1">
                    <a:lumMod val="50000"/>
                  </a:schemeClr>
                </a:solidFill>
              </a:rPr>
              <a:t> 	and 	tags R1. </a:t>
            </a:r>
            <a:r>
              <a:rPr lang="en-US" sz="2000" b="1" dirty="0">
                <a:solidFill>
                  <a:schemeClr val="tx1">
                    <a:lumMod val="50000"/>
                  </a:schemeClr>
                </a:solidFill>
              </a:rPr>
              <a:t>RULING: </a:t>
            </a:r>
            <a:r>
              <a:rPr lang="en-US" sz="2000" dirty="0">
                <a:solidFill>
                  <a:schemeClr val="tx1">
                    <a:lumMod val="50000"/>
                  </a:schemeClr>
                </a:solidFill>
              </a:rPr>
              <a:t>This is treated the same as catcher</a:t>
            </a:r>
            <a:br>
              <a:rPr lang="en-US" sz="2000" dirty="0">
                <a:solidFill>
                  <a:schemeClr val="tx1">
                    <a:lumMod val="50000"/>
                  </a:schemeClr>
                </a:solidFill>
              </a:rPr>
            </a:br>
            <a:r>
              <a:rPr lang="en-US" sz="2000" dirty="0">
                <a:solidFill>
                  <a:schemeClr val="tx1">
                    <a:lumMod val="50000"/>
                  </a:schemeClr>
                </a:solidFill>
              </a:rPr>
              <a:t> 	obstruction.  The ball becomes dead at the end of playing action.</a:t>
            </a:r>
            <a:br>
              <a:rPr lang="en-US" sz="2000" dirty="0">
                <a:solidFill>
                  <a:schemeClr val="tx1">
                    <a:lumMod val="50000"/>
                  </a:schemeClr>
                </a:solidFill>
              </a:rPr>
            </a:br>
            <a:r>
              <a:rPr lang="en-US" sz="2000" dirty="0">
                <a:solidFill>
                  <a:schemeClr val="tx1">
                    <a:lumMod val="50000"/>
                  </a:schemeClr>
                </a:solidFill>
              </a:rPr>
              <a:t> 	The coach or captain of the team at bat has the option of the play</a:t>
            </a:r>
            <a:br>
              <a:rPr lang="en-US" sz="2000" dirty="0">
                <a:solidFill>
                  <a:schemeClr val="tx1">
                    <a:lumMod val="50000"/>
                  </a:schemeClr>
                </a:solidFill>
              </a:rPr>
            </a:br>
            <a:r>
              <a:rPr lang="en-US" sz="2000" dirty="0">
                <a:solidFill>
                  <a:schemeClr val="tx1">
                    <a:lumMod val="50000"/>
                  </a:schemeClr>
                </a:solidFill>
              </a:rPr>
              <a:t> 	or penalty. If 	the penalty is accepted, R1 is awarded home and B2</a:t>
            </a:r>
            <a:br>
              <a:rPr lang="en-US" sz="2000" dirty="0">
                <a:solidFill>
                  <a:schemeClr val="tx1">
                    <a:lumMod val="50000"/>
                  </a:schemeClr>
                </a:solidFill>
              </a:rPr>
            </a:br>
            <a:r>
              <a:rPr lang="en-US" sz="2000" dirty="0">
                <a:solidFill>
                  <a:schemeClr val="tx1">
                    <a:lumMod val="50000"/>
                  </a:schemeClr>
                </a:solidFill>
              </a:rPr>
              <a:t> 	is awarded first. (2-36, 8-1-1d)</a:t>
            </a:r>
          </a:p>
          <a:p>
            <a:pPr>
              <a:buFont typeface="Wingdings" panose="05000000000000000000" pitchFamily="2" charset="2"/>
              <a:buChar char="§"/>
              <a:tabLst>
                <a:tab pos="461963" algn="l"/>
              </a:tabLst>
              <a:defRPr/>
            </a:pPr>
            <a:endParaRPr lang="en-US" altLang="en-US" sz="2800" b="1" dirty="0">
              <a:solidFill>
                <a:schemeClr val="tx1">
                  <a:lumMod val="50000"/>
                </a:schemeClr>
              </a:solidFill>
            </a:endParaRPr>
          </a:p>
          <a:p>
            <a:pPr marL="0" indent="0">
              <a:buFont typeface="Wingdings" panose="05000000000000000000" pitchFamily="2" charset="2"/>
              <a:buNone/>
              <a:tabLst>
                <a:tab pos="461963" algn="l"/>
              </a:tabLst>
              <a:defRPr/>
            </a:pPr>
            <a:r>
              <a:rPr lang="en-US" altLang="en-US" sz="2800" b="1" dirty="0">
                <a:solidFill>
                  <a:schemeClr val="tx1">
                    <a:lumMod val="50000"/>
                  </a:schemeClr>
                </a:solidFill>
              </a:rPr>
              <a:t>	</a:t>
            </a:r>
          </a:p>
          <a:p>
            <a:pPr marL="0" indent="0">
              <a:buFont typeface="Wingdings" panose="05000000000000000000" pitchFamily="2" charset="2"/>
              <a:buNone/>
              <a:tabLst>
                <a:tab pos="461963" algn="l"/>
              </a:tabLst>
              <a:defRPr/>
            </a:pPr>
            <a:endParaRPr lang="en-US" altLang="en-US" sz="2800" b="1" dirty="0">
              <a:solidFill>
                <a:srgbClr val="FF0000"/>
              </a:solidFill>
            </a:endParaRPr>
          </a:p>
          <a:p>
            <a:pPr marL="0" indent="0">
              <a:buFont typeface="Wingdings" panose="05000000000000000000" pitchFamily="2" charset="2"/>
              <a:buNone/>
              <a:tabLst>
                <a:tab pos="461963" algn="l"/>
              </a:tabLst>
              <a:defRPr/>
            </a:pPr>
            <a:endParaRPr lang="en-US" altLang="en-US" sz="2800" b="1" dirty="0">
              <a:solidFill>
                <a:srgbClr val="FF0000"/>
              </a:solidFill>
            </a:endParaRPr>
          </a:p>
        </p:txBody>
      </p:sp>
      <p:sp>
        <p:nvSpPr>
          <p:cNvPr id="4" name="Footer Placeholder 3">
            <a:extLst>
              <a:ext uri="{FF2B5EF4-FFF2-40B4-BE49-F238E27FC236}">
                <a16:creationId xmlns:a16="http://schemas.microsoft.com/office/drawing/2014/main" id="{49E7F049-79D7-4189-B729-D11ED78B1333}"/>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E1363-AB55-49D6-BE18-124100EDCF7F}"/>
              </a:ext>
            </a:extLst>
          </p:cNvPr>
          <p:cNvSpPr>
            <a:spLocks noGrp="1"/>
          </p:cNvSpPr>
          <p:nvPr>
            <p:ph type="title"/>
          </p:nvPr>
        </p:nvSpPr>
        <p:spPr/>
        <p:txBody>
          <a:bodyPr/>
          <a:lstStyle/>
          <a:p>
            <a:pPr>
              <a:defRPr/>
            </a:pPr>
            <a:r>
              <a:rPr lang="en-US" altLang="en-US" cap="none" dirty="0"/>
              <a:t>INTENTIONAL WALK </a:t>
            </a:r>
            <a:br>
              <a:rPr lang="en-US" altLang="en-US" cap="none" dirty="0"/>
            </a:br>
            <a:r>
              <a:rPr lang="en-US" altLang="en-US" cap="none" dirty="0"/>
              <a:t>RULES 2-65-2, 8-1-1c, 8-4-3a</a:t>
            </a:r>
            <a:endParaRPr lang="en-US" dirty="0"/>
          </a:p>
        </p:txBody>
      </p:sp>
      <p:sp>
        <p:nvSpPr>
          <p:cNvPr id="35843" name="Content Placeholder 2">
            <a:extLst>
              <a:ext uri="{FF2B5EF4-FFF2-40B4-BE49-F238E27FC236}">
                <a16:creationId xmlns:a16="http://schemas.microsoft.com/office/drawing/2014/main" id="{F3C00BA2-7E17-4DE0-AF36-1C743D4E45E7}"/>
              </a:ext>
            </a:extLst>
          </p:cNvPr>
          <p:cNvSpPr>
            <a:spLocks noGrp="1"/>
          </p:cNvSpPr>
          <p:nvPr>
            <p:ph idx="1"/>
          </p:nvPr>
        </p:nvSpPr>
        <p:spPr>
          <a:xfrm>
            <a:off x="1163638" y="5407025"/>
            <a:ext cx="7440612" cy="630238"/>
          </a:xfrm>
          <a:extLst/>
        </p:spPr>
        <p:txBody>
          <a:bodyPr/>
          <a:lstStyle/>
          <a:p>
            <a:pPr>
              <a:buFont typeface="Wingdings" panose="05000000000000000000" pitchFamily="2" charset="2"/>
              <a:buChar char="§"/>
              <a:defRPr/>
            </a:pPr>
            <a:r>
              <a:rPr lang="en-US" sz="1800" b="1" dirty="0"/>
              <a:t>ART. 2 . . . Intentional Walk (Base on balls) </a:t>
            </a:r>
            <a:r>
              <a:rPr lang="en-US" sz="1800" b="1" strike="sngStrike" dirty="0"/>
              <a:t>(S.P.)</a:t>
            </a:r>
            <a:r>
              <a:rPr lang="en-US" sz="1800" b="1" dirty="0"/>
              <a:t>. </a:t>
            </a:r>
            <a:r>
              <a:rPr lang="en-US" sz="1800" dirty="0"/>
              <a:t>A request made to the umpire by the defensive coach, </a:t>
            </a:r>
            <a:r>
              <a:rPr lang="en-US" sz="1800" u="sng" dirty="0"/>
              <a:t>pitcher</a:t>
            </a:r>
            <a:r>
              <a:rPr lang="en-US" sz="1800" dirty="0"/>
              <a:t> or catcher, for the purpose of awarding the batter first base. </a:t>
            </a:r>
            <a:r>
              <a:rPr lang="en-US" sz="1800" strike="sngStrike" dirty="0"/>
              <a:t>No pitches are thrown.</a:t>
            </a:r>
            <a:r>
              <a:rPr lang="en-US" sz="1800" dirty="0"/>
              <a:t>  </a:t>
            </a:r>
            <a:r>
              <a:rPr lang="en-US" sz="1800" u="sng" dirty="0"/>
              <a:t>The request may be made prior to or during the at bat.</a:t>
            </a:r>
            <a:endParaRPr lang="en-US" altLang="en-US" sz="1800" u="sng" dirty="0"/>
          </a:p>
        </p:txBody>
      </p:sp>
      <p:sp>
        <p:nvSpPr>
          <p:cNvPr id="4" name="Footer Placeholder 3">
            <a:extLst>
              <a:ext uri="{FF2B5EF4-FFF2-40B4-BE49-F238E27FC236}">
                <a16:creationId xmlns:a16="http://schemas.microsoft.com/office/drawing/2014/main" id="{49E7F049-79D7-4189-B729-D11ED78B1333}"/>
              </a:ext>
            </a:extLst>
          </p:cNvPr>
          <p:cNvSpPr>
            <a:spLocks noGrp="1"/>
          </p:cNvSpPr>
          <p:nvPr>
            <p:ph type="ftr" sz="quarter" idx="11"/>
          </p:nvPr>
        </p:nvSpPr>
        <p:spPr/>
        <p:txBody>
          <a:bodyPr/>
          <a:lstStyle/>
          <a:p>
            <a:pPr>
              <a:defRPr/>
            </a:pPr>
            <a:r>
              <a:rPr lang="en-US"/>
              <a:t>www.nfhs.org</a:t>
            </a:r>
          </a:p>
        </p:txBody>
      </p:sp>
      <p:pic>
        <p:nvPicPr>
          <p:cNvPr id="378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488" y="2168525"/>
            <a:ext cx="7300912"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extBox 4"/>
          <p:cNvSpPr txBox="1">
            <a:spLocks noChangeArrowheads="1"/>
          </p:cNvSpPr>
          <p:nvPr/>
        </p:nvSpPr>
        <p:spPr bwMode="auto">
          <a:xfrm>
            <a:off x="7380288" y="2368550"/>
            <a:ext cx="11541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eaLnBrk="1" hangingPunct="1">
              <a:buFontTx/>
              <a:buNone/>
            </a:pPr>
            <a:r>
              <a:rPr lang="en-US" altLang="en-US" sz="1100" b="1">
                <a:latin typeface="Arial" charset="0"/>
              </a:rPr>
              <a:t>INTENTIONAL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058988"/>
            <a:ext cx="34512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838F283-9324-4F3C-9A4C-BC19798D2214}"/>
              </a:ext>
            </a:extLst>
          </p:cNvPr>
          <p:cNvSpPr>
            <a:spLocks noGrp="1"/>
          </p:cNvSpPr>
          <p:nvPr>
            <p:ph type="title"/>
          </p:nvPr>
        </p:nvSpPr>
        <p:spPr/>
        <p:txBody>
          <a:bodyPr/>
          <a:lstStyle/>
          <a:p>
            <a:pPr>
              <a:defRPr/>
            </a:pPr>
            <a:r>
              <a:rPr lang="en-US" dirty="0"/>
              <a:t>Equipment</a:t>
            </a:r>
            <a:br>
              <a:rPr lang="en-US" dirty="0"/>
            </a:br>
            <a:r>
              <a:rPr lang="en-US" dirty="0"/>
              <a:t>Rule </a:t>
            </a:r>
            <a:r>
              <a:rPr lang="en-US" cap="none" dirty="0"/>
              <a:t>3-2-7c EXCEPTION (NEW)</a:t>
            </a:r>
            <a:endParaRPr lang="en-US" dirty="0"/>
          </a:p>
        </p:txBody>
      </p:sp>
      <p:sp>
        <p:nvSpPr>
          <p:cNvPr id="39940" name="Content Placeholder 2"/>
          <p:cNvSpPr>
            <a:spLocks noGrp="1"/>
          </p:cNvSpPr>
          <p:nvPr>
            <p:ph idx="1"/>
          </p:nvPr>
        </p:nvSpPr>
        <p:spPr>
          <a:xfrm>
            <a:off x="1214438" y="2058988"/>
            <a:ext cx="4000500" cy="3938587"/>
          </a:xfrm>
        </p:spPr>
        <p:txBody>
          <a:bodyPr/>
          <a:lstStyle/>
          <a:p>
            <a:r>
              <a:rPr lang="en-US" altLang="en-US" sz="2400" u="sng"/>
              <a:t>Any wristband with a playbook/playcard attached shall be considered equipment and is permitted as long as it is a single, solid color and not optic yellow. It does not have to match the color of the upper undergarment. It shall only be worn on the non-pitching arm</a:t>
            </a:r>
            <a:r>
              <a:rPr lang="en-US" altLang="en-US" sz="2400"/>
              <a:t>. </a:t>
            </a:r>
          </a:p>
        </p:txBody>
      </p:sp>
      <p:sp>
        <p:nvSpPr>
          <p:cNvPr id="4" name="Footer Placeholder 3">
            <a:extLst>
              <a:ext uri="{FF2B5EF4-FFF2-40B4-BE49-F238E27FC236}">
                <a16:creationId xmlns:a16="http://schemas.microsoft.com/office/drawing/2014/main" id="{F7D84F6C-EC1A-4928-9A62-41250A24F257}"/>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9B08-A311-405D-9893-77952C9BCA64}"/>
              </a:ext>
            </a:extLst>
          </p:cNvPr>
          <p:cNvSpPr>
            <a:spLocks noGrp="1"/>
          </p:cNvSpPr>
          <p:nvPr>
            <p:ph type="title"/>
          </p:nvPr>
        </p:nvSpPr>
        <p:spPr/>
        <p:txBody>
          <a:bodyPr/>
          <a:lstStyle/>
          <a:p>
            <a:pPr>
              <a:defRPr/>
            </a:pPr>
            <a:r>
              <a:rPr lang="en-US" dirty="0"/>
              <a:t>equipment</a:t>
            </a:r>
            <a:br>
              <a:rPr lang="en-US" dirty="0"/>
            </a:br>
            <a:r>
              <a:rPr lang="en-US" dirty="0"/>
              <a:t>Rule 3-2-15 </a:t>
            </a:r>
          </a:p>
        </p:txBody>
      </p:sp>
      <p:sp>
        <p:nvSpPr>
          <p:cNvPr id="44035" name="Content Placeholder 2">
            <a:extLst>
              <a:ext uri="{FF2B5EF4-FFF2-40B4-BE49-F238E27FC236}">
                <a16:creationId xmlns:a16="http://schemas.microsoft.com/office/drawing/2014/main" id="{01A4A29F-6390-4B20-865B-8E1D31F267A4}"/>
              </a:ext>
            </a:extLst>
          </p:cNvPr>
          <p:cNvSpPr>
            <a:spLocks noGrp="1"/>
          </p:cNvSpPr>
          <p:nvPr>
            <p:ph idx="1"/>
          </p:nvPr>
        </p:nvSpPr>
        <p:spPr>
          <a:xfrm>
            <a:off x="1100138" y="5033963"/>
            <a:ext cx="7875587" cy="920750"/>
          </a:xfrm>
          <a:extLst/>
        </p:spPr>
        <p:txBody>
          <a:bodyPr/>
          <a:lstStyle/>
          <a:p>
            <a:pPr marL="0" indent="0">
              <a:buFont typeface="Wingdings" panose="05000000000000000000" pitchFamily="2" charset="2"/>
              <a:buNone/>
              <a:defRPr/>
            </a:pPr>
            <a:r>
              <a:rPr lang="en-US" sz="2400" b="1" strike="sngStrike" dirty="0"/>
              <a:t>ART. 15 . . .</a:t>
            </a:r>
            <a:r>
              <a:rPr lang="en-US" sz="2400" strike="sngStrike" dirty="0"/>
              <a:t> All equipment shall be inspected by the umpire, and is to be placed outside the dugout/bench prior to the start of the game.</a:t>
            </a:r>
            <a:endParaRPr lang="en-US" sz="2400" dirty="0"/>
          </a:p>
        </p:txBody>
      </p:sp>
      <p:sp>
        <p:nvSpPr>
          <p:cNvPr id="4" name="Footer Placeholder 3">
            <a:extLst>
              <a:ext uri="{FF2B5EF4-FFF2-40B4-BE49-F238E27FC236}">
                <a16:creationId xmlns:a16="http://schemas.microsoft.com/office/drawing/2014/main" id="{03CD5063-8540-4F5A-8693-3932A1A23164}"/>
              </a:ext>
            </a:extLst>
          </p:cNvPr>
          <p:cNvSpPr>
            <a:spLocks noGrp="1"/>
          </p:cNvSpPr>
          <p:nvPr>
            <p:ph type="ftr" sz="quarter" idx="11"/>
          </p:nvPr>
        </p:nvSpPr>
        <p:spPr/>
        <p:txBody>
          <a:bodyPr/>
          <a:lstStyle/>
          <a:p>
            <a:pPr>
              <a:defRPr/>
            </a:pPr>
            <a:r>
              <a:rPr lang="en-US"/>
              <a:t>www.nfhs.org</a:t>
            </a:r>
          </a:p>
        </p:txBody>
      </p:sp>
      <p:pic>
        <p:nvPicPr>
          <p:cNvPr id="419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2108200"/>
            <a:ext cx="4252912"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a:extLst>
              <a:ext uri="{FF2B5EF4-FFF2-40B4-BE49-F238E27FC236}">
                <a16:creationId xmlns:a16="http://schemas.microsoft.com/office/drawing/2014/main" id="{47A3B766-21EB-45EE-AD39-F019B53CAF07}"/>
              </a:ext>
            </a:extLst>
          </p:cNvPr>
          <p:cNvSpPr>
            <a:spLocks noGrp="1"/>
          </p:cNvSpPr>
          <p:nvPr>
            <p:ph idx="1"/>
          </p:nvPr>
        </p:nvSpPr>
        <p:spPr>
          <a:xfrm>
            <a:off x="1100138" y="2025650"/>
            <a:ext cx="7875587" cy="4491038"/>
          </a:xfrm>
        </p:spPr>
        <p:txBody>
          <a:bodyPr/>
          <a:lstStyle/>
          <a:p>
            <a:pPr>
              <a:buFont typeface="Wingdings" panose="05000000000000000000" pitchFamily="2" charset="2"/>
              <a:buChar char="§"/>
              <a:defRPr/>
            </a:pPr>
            <a:endParaRPr lang="en-US" sz="2000" b="1" dirty="0">
              <a:solidFill>
                <a:srgbClr val="FF0000"/>
              </a:solidFill>
            </a:endParaRPr>
          </a:p>
          <a:p>
            <a:pPr>
              <a:buFont typeface="Wingdings" panose="05000000000000000000" pitchFamily="2" charset="2"/>
              <a:buChar char="§"/>
              <a:defRPr/>
            </a:pPr>
            <a:r>
              <a:rPr lang="en-US" sz="2400" b="1" u="sng" dirty="0"/>
              <a:t>NOTE: </a:t>
            </a:r>
            <a:r>
              <a:rPr lang="en-US" sz="2400" u="sng" dirty="0"/>
              <a:t>If the incoming pitcher </a:t>
            </a:r>
            <a:br>
              <a:rPr lang="en-US" sz="2400" u="sng" dirty="0"/>
            </a:br>
            <a:r>
              <a:rPr lang="en-US" sz="2400" u="sng" dirty="0"/>
              <a:t>has already pitched in the </a:t>
            </a:r>
            <a:br>
              <a:rPr lang="en-US" sz="2400" u="sng" dirty="0"/>
            </a:br>
            <a:r>
              <a:rPr lang="en-US" sz="2400" u="sng" dirty="0"/>
              <a:t>game, she will receive five </a:t>
            </a:r>
            <a:br>
              <a:rPr lang="en-US" sz="2400" u="sng" dirty="0"/>
            </a:br>
            <a:r>
              <a:rPr lang="en-US" sz="2400" u="sng" dirty="0"/>
              <a:t>warm- up pitches.  When a </a:t>
            </a:r>
            <a:br>
              <a:rPr lang="en-US" sz="2400" u="sng" dirty="0"/>
            </a:br>
            <a:r>
              <a:rPr lang="en-US" sz="2400" u="sng" dirty="0"/>
              <a:t>pitcher is removed by rule </a:t>
            </a:r>
          </a:p>
          <a:p>
            <a:pPr marL="0" indent="0">
              <a:buFont typeface="Wingdings" panose="05000000000000000000" pitchFamily="2" charset="2"/>
              <a:buNone/>
              <a:tabLst>
                <a:tab pos="341313" algn="l"/>
              </a:tabLst>
              <a:defRPr/>
            </a:pPr>
            <a:r>
              <a:rPr lang="en-US" sz="2400" dirty="0"/>
              <a:t>	</a:t>
            </a:r>
            <a:r>
              <a:rPr lang="en-US" sz="2400" u="sng" dirty="0"/>
              <a:t>and the incoming pitcher has </a:t>
            </a:r>
            <a:br>
              <a:rPr lang="en-US" sz="2400" u="sng" dirty="0"/>
            </a:br>
            <a:r>
              <a:rPr lang="en-US" sz="2400" dirty="0"/>
              <a:t> 	</a:t>
            </a:r>
            <a:r>
              <a:rPr lang="en-US" sz="2400" u="sng" dirty="0"/>
              <a:t>not pitched in the game, the </a:t>
            </a:r>
            <a:br>
              <a:rPr lang="en-US" sz="2400" u="sng" dirty="0"/>
            </a:br>
            <a:r>
              <a:rPr lang="en-US" sz="2400" dirty="0"/>
              <a:t> 	</a:t>
            </a:r>
            <a:r>
              <a:rPr lang="en-US" sz="2400" u="sng" dirty="0"/>
              <a:t>umpire is authorized to permit additional </a:t>
            </a:r>
            <a:br>
              <a:rPr lang="en-US" sz="2400" u="sng" dirty="0"/>
            </a:br>
            <a:r>
              <a:rPr lang="en-US" sz="2400" dirty="0"/>
              <a:t> 	</a:t>
            </a:r>
            <a:r>
              <a:rPr lang="en-US" sz="2400" u="sng" dirty="0"/>
              <a:t>warm-up pitches.</a:t>
            </a:r>
          </a:p>
          <a:p>
            <a:pPr marL="0" indent="0">
              <a:buFont typeface="Wingdings" panose="05000000000000000000" pitchFamily="2" charset="2"/>
              <a:buNone/>
              <a:defRPr/>
            </a:pPr>
            <a:r>
              <a:rPr lang="en-US" altLang="en-US" sz="2000" dirty="0"/>
              <a:t> </a:t>
            </a:r>
          </a:p>
        </p:txBody>
      </p:sp>
      <p:sp>
        <p:nvSpPr>
          <p:cNvPr id="4" name="Footer Placeholder 3">
            <a:extLst>
              <a:ext uri="{FF2B5EF4-FFF2-40B4-BE49-F238E27FC236}">
                <a16:creationId xmlns:a16="http://schemas.microsoft.com/office/drawing/2014/main" id="{AA5843BB-5493-43BC-8086-1454B9491500}"/>
              </a:ext>
            </a:extLst>
          </p:cNvPr>
          <p:cNvSpPr>
            <a:spLocks noGrp="1"/>
          </p:cNvSpPr>
          <p:nvPr>
            <p:ph type="ftr" sz="quarter" idx="11"/>
          </p:nvPr>
        </p:nvSpPr>
        <p:spPr/>
        <p:txBody>
          <a:bodyPr/>
          <a:lstStyle/>
          <a:p>
            <a:pPr>
              <a:defRPr/>
            </a:pPr>
            <a:r>
              <a:rPr lang="en-US"/>
              <a:t>www.nfhs.org</a:t>
            </a:r>
          </a:p>
        </p:txBody>
      </p:sp>
      <p:sp>
        <p:nvSpPr>
          <p:cNvPr id="5" name="Title 4">
            <a:extLst>
              <a:ext uri="{FF2B5EF4-FFF2-40B4-BE49-F238E27FC236}">
                <a16:creationId xmlns:a16="http://schemas.microsoft.com/office/drawing/2014/main" id="{031B36D3-54C4-45B2-9D7C-AC18BCDB151B}"/>
              </a:ext>
            </a:extLst>
          </p:cNvPr>
          <p:cNvSpPr>
            <a:spLocks noGrp="1"/>
          </p:cNvSpPr>
          <p:nvPr>
            <p:ph type="title"/>
          </p:nvPr>
        </p:nvSpPr>
        <p:spPr/>
        <p:txBody>
          <a:bodyPr/>
          <a:lstStyle/>
          <a:p>
            <a:pPr>
              <a:defRPr/>
            </a:pPr>
            <a:r>
              <a:rPr lang="en-US" dirty="0"/>
              <a:t>CHARGED CONFERENCES</a:t>
            </a:r>
            <a:br>
              <a:rPr lang="en-US" dirty="0"/>
            </a:br>
            <a:r>
              <a:rPr lang="en-US" dirty="0"/>
              <a:t>rule 3-7-1  NOTE (New)</a:t>
            </a:r>
          </a:p>
        </p:txBody>
      </p:sp>
      <p:pic>
        <p:nvPicPr>
          <p:cNvPr id="440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8450" y="2266950"/>
            <a:ext cx="3509963"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8617F-7EB3-45F4-A207-EF28B049461D}"/>
              </a:ext>
            </a:extLst>
          </p:cNvPr>
          <p:cNvSpPr>
            <a:spLocks noGrp="1"/>
          </p:cNvSpPr>
          <p:nvPr>
            <p:ph type="title"/>
          </p:nvPr>
        </p:nvSpPr>
        <p:spPr/>
        <p:txBody>
          <a:bodyPr/>
          <a:lstStyle/>
          <a:p>
            <a:pPr>
              <a:defRPr/>
            </a:pPr>
            <a:r>
              <a:rPr lang="en-US" dirty="0"/>
              <a:t>Pitching regulations (F.P.)</a:t>
            </a:r>
            <a:br>
              <a:rPr lang="en-US" dirty="0"/>
            </a:br>
            <a:r>
              <a:rPr lang="en-US" dirty="0"/>
              <a:t>Rule 6-1-2</a:t>
            </a:r>
            <a:r>
              <a:rPr lang="en-US" cap="none" dirty="0"/>
              <a:t>b</a:t>
            </a:r>
            <a:r>
              <a:rPr lang="en-US" dirty="0"/>
              <a:t>  </a:t>
            </a:r>
          </a:p>
        </p:txBody>
      </p:sp>
      <p:sp>
        <p:nvSpPr>
          <p:cNvPr id="46083" name="Content Placeholder 2"/>
          <p:cNvSpPr>
            <a:spLocks noGrp="1"/>
          </p:cNvSpPr>
          <p:nvPr>
            <p:ph idx="1"/>
          </p:nvPr>
        </p:nvSpPr>
        <p:spPr>
          <a:xfrm>
            <a:off x="795338" y="2058988"/>
            <a:ext cx="4529137" cy="4105275"/>
          </a:xfrm>
        </p:spPr>
        <p:txBody>
          <a:bodyPr/>
          <a:lstStyle/>
          <a:p>
            <a:r>
              <a:rPr lang="en-US" altLang="en-US" u="sng"/>
              <a:t>Any step backward shall begin prior to the start of the pitch. The step backward may end before or after the hands come together. Once the pitch has started, the pitcher shall not take more than one step which must be forward, toward the batter and simultaneous with the delivery. </a:t>
            </a:r>
          </a:p>
        </p:txBody>
      </p:sp>
      <p:sp>
        <p:nvSpPr>
          <p:cNvPr id="4" name="Footer Placeholder 3">
            <a:extLst>
              <a:ext uri="{FF2B5EF4-FFF2-40B4-BE49-F238E27FC236}">
                <a16:creationId xmlns:a16="http://schemas.microsoft.com/office/drawing/2014/main" id="{D9E7D712-495C-4615-BCD7-58C4805034BB}"/>
              </a:ext>
            </a:extLst>
          </p:cNvPr>
          <p:cNvSpPr>
            <a:spLocks noGrp="1"/>
          </p:cNvSpPr>
          <p:nvPr>
            <p:ph type="ftr" sz="quarter" idx="11"/>
          </p:nvPr>
        </p:nvSpPr>
        <p:spPr/>
        <p:txBody>
          <a:bodyPr/>
          <a:lstStyle/>
          <a:p>
            <a:pPr>
              <a:defRPr/>
            </a:pPr>
            <a:r>
              <a:rPr lang="en-US"/>
              <a:t>www.nfhs.org</a:t>
            </a:r>
          </a:p>
        </p:txBody>
      </p:sp>
      <p:pic>
        <p:nvPicPr>
          <p:cNvPr id="460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475" y="2058988"/>
            <a:ext cx="346075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a:extLst>
              <a:ext uri="{FF2B5EF4-FFF2-40B4-BE49-F238E27FC236}">
                <a16:creationId xmlns:a16="http://schemas.microsoft.com/office/drawing/2014/main" id="{A7FB77C2-5B7A-4F45-ABE2-F07FB9C16B5B}"/>
              </a:ext>
            </a:extLst>
          </p:cNvPr>
          <p:cNvSpPr>
            <a:spLocks noGrp="1"/>
          </p:cNvSpPr>
          <p:nvPr>
            <p:ph idx="1"/>
          </p:nvPr>
        </p:nvSpPr>
        <p:spPr>
          <a:xfrm>
            <a:off x="1100138" y="4495800"/>
            <a:ext cx="7875587" cy="1955800"/>
          </a:xfrm>
        </p:spPr>
        <p:txBody>
          <a:bodyPr/>
          <a:lstStyle/>
          <a:p>
            <a:pPr>
              <a:buFont typeface="Wingdings" panose="05000000000000000000" pitchFamily="2" charset="2"/>
              <a:buChar char="§"/>
              <a:defRPr/>
            </a:pPr>
            <a:r>
              <a:rPr lang="en-US" sz="1800" b="1" dirty="0"/>
              <a:t>ART. 5 . . . </a:t>
            </a:r>
            <a:r>
              <a:rPr lang="en-US" sz="1800" dirty="0"/>
              <a:t>At the beginning of each half-inning or when a pitcher relieves</a:t>
            </a:r>
          </a:p>
          <a:p>
            <a:pPr marL="0" indent="0">
              <a:buFont typeface="Wingdings" panose="05000000000000000000" pitchFamily="2" charset="2"/>
              <a:buNone/>
              <a:tabLst>
                <a:tab pos="341313" algn="l"/>
              </a:tabLst>
              <a:defRPr/>
            </a:pPr>
            <a:r>
              <a:rPr lang="en-US" sz="1800" dirty="0"/>
              <a:t> 	another, no more than one minute may be used to deliver no more than five  	balls</a:t>
            </a:r>
            <a:r>
              <a:rPr lang="en-US" altLang="en-US" sz="1800" dirty="0"/>
              <a:t> </a:t>
            </a:r>
            <a:r>
              <a:rPr lang="en-US" sz="1800" dirty="0"/>
              <a:t>to the catcher or other teammate. The one-minute time limit begins</a:t>
            </a:r>
            <a:br>
              <a:rPr lang="en-US" sz="1800" dirty="0"/>
            </a:br>
            <a:r>
              <a:rPr lang="en-US" sz="1800" dirty="0"/>
              <a:t>  	from the third out of the previous half-inning. Play shall be suspended during</a:t>
            </a:r>
            <a:br>
              <a:rPr lang="en-US" sz="1800" dirty="0"/>
            </a:br>
            <a:r>
              <a:rPr lang="en-US" sz="1800" dirty="0"/>
              <a:t> 	this time.</a:t>
            </a:r>
          </a:p>
          <a:p>
            <a:pPr marL="341313" indent="0">
              <a:buFont typeface="Wingdings" panose="05000000000000000000" pitchFamily="2" charset="2"/>
              <a:buNone/>
              <a:tabLst>
                <a:tab pos="341313" algn="l"/>
              </a:tabLst>
              <a:defRPr/>
            </a:pPr>
            <a:r>
              <a:rPr lang="en-US" altLang="en-US" sz="1800" dirty="0"/>
              <a:t> </a:t>
            </a:r>
            <a:r>
              <a:rPr lang="en-US" altLang="en-US" sz="1800" b="1" dirty="0"/>
              <a:t>NOTE 2</a:t>
            </a:r>
            <a:r>
              <a:rPr lang="en-US" altLang="en-US" sz="1800" dirty="0"/>
              <a:t>:  </a:t>
            </a:r>
            <a:r>
              <a:rPr lang="en-US" sz="1800" dirty="0"/>
              <a:t>Umpire is authorized to allow more pitches when weather is inclement  or if pitcher was removed </a:t>
            </a:r>
            <a:r>
              <a:rPr lang="en-US" sz="1800" u="sng" dirty="0"/>
              <a:t>by rule </a:t>
            </a:r>
            <a:r>
              <a:rPr lang="en-US" sz="1800" dirty="0"/>
              <a:t>or due to an injury.</a:t>
            </a:r>
          </a:p>
          <a:p>
            <a:pPr marL="0" indent="0">
              <a:buFont typeface="Wingdings" panose="05000000000000000000" pitchFamily="2" charset="2"/>
              <a:buNone/>
              <a:tabLst>
                <a:tab pos="341313" algn="l"/>
              </a:tabLst>
              <a:defRPr/>
            </a:pPr>
            <a:endParaRPr lang="en-US" altLang="en-US" sz="1800" dirty="0"/>
          </a:p>
        </p:txBody>
      </p:sp>
      <p:sp>
        <p:nvSpPr>
          <p:cNvPr id="4" name="Footer Placeholder 3">
            <a:extLst>
              <a:ext uri="{FF2B5EF4-FFF2-40B4-BE49-F238E27FC236}">
                <a16:creationId xmlns:a16="http://schemas.microsoft.com/office/drawing/2014/main" id="{EE12FDAB-AC09-44D5-A965-B5C9B6E2AF69}"/>
              </a:ext>
            </a:extLst>
          </p:cNvPr>
          <p:cNvSpPr>
            <a:spLocks noGrp="1"/>
          </p:cNvSpPr>
          <p:nvPr>
            <p:ph type="ftr" sz="quarter" idx="11"/>
          </p:nvPr>
        </p:nvSpPr>
        <p:spPr/>
        <p:txBody>
          <a:bodyPr/>
          <a:lstStyle/>
          <a:p>
            <a:pPr>
              <a:defRPr/>
            </a:pPr>
            <a:r>
              <a:rPr lang="en-US"/>
              <a:t>www.nfhs.org</a:t>
            </a:r>
          </a:p>
        </p:txBody>
      </p:sp>
      <p:sp>
        <p:nvSpPr>
          <p:cNvPr id="5" name="Title 4">
            <a:extLst>
              <a:ext uri="{FF2B5EF4-FFF2-40B4-BE49-F238E27FC236}">
                <a16:creationId xmlns:a16="http://schemas.microsoft.com/office/drawing/2014/main" id="{BBF69ABE-CA7E-453F-B976-8C007299BB21}"/>
              </a:ext>
            </a:extLst>
          </p:cNvPr>
          <p:cNvSpPr>
            <a:spLocks noGrp="1"/>
          </p:cNvSpPr>
          <p:nvPr>
            <p:ph type="title"/>
          </p:nvPr>
        </p:nvSpPr>
        <p:spPr/>
        <p:txBody>
          <a:bodyPr/>
          <a:lstStyle/>
          <a:p>
            <a:pPr>
              <a:defRPr/>
            </a:pPr>
            <a:br>
              <a:rPr lang="en-US" dirty="0"/>
            </a:br>
            <a:r>
              <a:rPr lang="en-US" dirty="0"/>
              <a:t>infractions by pitcher (</a:t>
            </a:r>
            <a:r>
              <a:rPr lang="en-US" dirty="0" err="1"/>
              <a:t>f.p</a:t>
            </a:r>
            <a:r>
              <a:rPr lang="en-US" dirty="0"/>
              <a:t>.)</a:t>
            </a:r>
            <a:br>
              <a:rPr lang="en-US" dirty="0"/>
            </a:br>
            <a:r>
              <a:rPr lang="en-US" dirty="0"/>
              <a:t>Rule 6-2-5  NOTE 2 </a:t>
            </a:r>
            <a:br>
              <a:rPr lang="en-US" dirty="0"/>
            </a:br>
            <a:endParaRPr lang="en-US" dirty="0"/>
          </a:p>
        </p:txBody>
      </p:sp>
      <p:pic>
        <p:nvPicPr>
          <p:cNvPr id="4813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3913" y="1944688"/>
            <a:ext cx="540385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41742-C7BA-4FD8-8E1F-0FE8F79F8C3E}"/>
              </a:ext>
            </a:extLst>
          </p:cNvPr>
          <p:cNvSpPr>
            <a:spLocks noGrp="1"/>
          </p:cNvSpPr>
          <p:nvPr>
            <p:ph type="title"/>
          </p:nvPr>
        </p:nvSpPr>
        <p:spPr/>
        <p:txBody>
          <a:bodyPr/>
          <a:lstStyle/>
          <a:p>
            <a:pPr>
              <a:defRPr/>
            </a:pPr>
            <a:r>
              <a:rPr lang="en-US" altLang="en-US" cap="none" dirty="0"/>
              <a:t>PITCHER’S RECORD </a:t>
            </a:r>
            <a:br>
              <a:rPr lang="en-US" altLang="en-US" cap="none" dirty="0"/>
            </a:br>
            <a:r>
              <a:rPr lang="en-US" altLang="en-US" cap="none" dirty="0"/>
              <a:t>RULE 9-6-2</a:t>
            </a:r>
            <a:endParaRPr lang="en-US" dirty="0"/>
          </a:p>
        </p:txBody>
      </p:sp>
      <p:sp>
        <p:nvSpPr>
          <p:cNvPr id="50179" name="Content Placeholder 2"/>
          <p:cNvSpPr>
            <a:spLocks noGrp="1"/>
          </p:cNvSpPr>
          <p:nvPr>
            <p:ph idx="1"/>
          </p:nvPr>
        </p:nvSpPr>
        <p:spPr/>
        <p:txBody>
          <a:bodyPr/>
          <a:lstStyle/>
          <a:p>
            <a:r>
              <a:rPr lang="en-US" altLang="en-US" b="1"/>
              <a:t>ART. 2 . . . </a:t>
            </a:r>
            <a:r>
              <a:rPr lang="en-US" altLang="en-US"/>
              <a:t>The number of bases on balls, batters being hit by a pitch (F.P.), strikeouts, and base hits allowed by each pitcher shall be recorded in the summary. If a batter is hit by what would have been the fourth ball (F.P.), it is recorded as a hit batter. </a:t>
            </a:r>
            <a:r>
              <a:rPr lang="en-US" altLang="en-US" u="sng"/>
              <a:t>An intentional walk is recorded as a base on balls.</a:t>
            </a:r>
          </a:p>
          <a:p>
            <a:endParaRPr lang="en-US" altLang="en-US"/>
          </a:p>
        </p:txBody>
      </p:sp>
      <p:sp>
        <p:nvSpPr>
          <p:cNvPr id="4" name="Footer Placeholder 3">
            <a:extLst>
              <a:ext uri="{FF2B5EF4-FFF2-40B4-BE49-F238E27FC236}">
                <a16:creationId xmlns:a16="http://schemas.microsoft.com/office/drawing/2014/main" id="{9052A449-4964-47F0-9D14-C648FBAC14F2}"/>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A980-2CB6-4B65-AA31-2F97A99A1FE0}"/>
              </a:ext>
            </a:extLst>
          </p:cNvPr>
          <p:cNvSpPr>
            <a:spLocks noGrp="1"/>
          </p:cNvSpPr>
          <p:nvPr>
            <p:ph type="title"/>
          </p:nvPr>
        </p:nvSpPr>
        <p:spPr/>
        <p:txBody>
          <a:bodyPr/>
          <a:lstStyle/>
          <a:p>
            <a:pPr>
              <a:defRPr/>
            </a:pPr>
            <a:r>
              <a:rPr lang="en-US" dirty="0"/>
              <a:t>Plate umpire</a:t>
            </a:r>
            <a:br>
              <a:rPr lang="en-US" dirty="0"/>
            </a:br>
            <a:r>
              <a:rPr lang="en-US" dirty="0"/>
              <a:t>rule 10-2-3</a:t>
            </a:r>
            <a:r>
              <a:rPr lang="en-US" cap="none" dirty="0"/>
              <a:t>a</a:t>
            </a:r>
            <a:r>
              <a:rPr lang="en-US" dirty="0"/>
              <a:t> </a:t>
            </a:r>
          </a:p>
        </p:txBody>
      </p:sp>
      <p:sp>
        <p:nvSpPr>
          <p:cNvPr id="44035" name="Content Placeholder 2">
            <a:extLst>
              <a:ext uri="{FF2B5EF4-FFF2-40B4-BE49-F238E27FC236}">
                <a16:creationId xmlns:a16="http://schemas.microsoft.com/office/drawing/2014/main" id="{7A5010E1-077D-4B14-B85B-24BDED41D480}"/>
              </a:ext>
            </a:extLst>
          </p:cNvPr>
          <p:cNvSpPr>
            <a:spLocks noGrp="1"/>
          </p:cNvSpPr>
          <p:nvPr>
            <p:ph idx="1"/>
          </p:nvPr>
        </p:nvSpPr>
        <p:spPr>
          <a:xfrm>
            <a:off x="1100138" y="2058988"/>
            <a:ext cx="7875587" cy="4268787"/>
          </a:xfrm>
          <a:extLst/>
        </p:spPr>
        <p:txBody>
          <a:bodyPr/>
          <a:lstStyle/>
          <a:p>
            <a:pPr>
              <a:buFont typeface="Wingdings" panose="05000000000000000000" pitchFamily="2" charset="2"/>
              <a:buChar char="§"/>
              <a:defRPr/>
            </a:pPr>
            <a:endParaRPr lang="en-US" sz="2000" b="1" dirty="0"/>
          </a:p>
          <a:p>
            <a:pPr>
              <a:buFont typeface="Wingdings" panose="05000000000000000000" pitchFamily="2" charset="2"/>
              <a:buChar char="§"/>
              <a:defRPr/>
            </a:pPr>
            <a:endParaRPr lang="en-US" sz="2000" b="1" dirty="0"/>
          </a:p>
          <a:p>
            <a:pPr>
              <a:buFont typeface="Wingdings" panose="05000000000000000000" pitchFamily="2" charset="2"/>
              <a:buChar char="§"/>
              <a:defRPr/>
            </a:pPr>
            <a:endParaRPr lang="en-US" sz="2000" b="1" dirty="0"/>
          </a:p>
          <a:p>
            <a:pPr>
              <a:buFont typeface="Wingdings" panose="05000000000000000000" pitchFamily="2" charset="2"/>
              <a:buChar char="§"/>
              <a:defRPr/>
            </a:pPr>
            <a:endParaRPr lang="en-US" sz="2000" b="1" dirty="0"/>
          </a:p>
          <a:p>
            <a:pPr>
              <a:buFont typeface="Wingdings" panose="05000000000000000000" pitchFamily="2" charset="2"/>
              <a:buChar char="§"/>
              <a:defRPr/>
            </a:pPr>
            <a:endParaRPr lang="en-US" sz="2000" b="1" dirty="0"/>
          </a:p>
          <a:p>
            <a:pPr>
              <a:buFont typeface="Wingdings" panose="05000000000000000000" pitchFamily="2" charset="2"/>
              <a:buChar char="§"/>
              <a:defRPr/>
            </a:pPr>
            <a:endParaRPr lang="en-US" sz="2000" b="1" dirty="0"/>
          </a:p>
          <a:p>
            <a:pPr>
              <a:buFont typeface="Wingdings" panose="05000000000000000000" pitchFamily="2" charset="2"/>
              <a:buChar char="§"/>
              <a:defRPr/>
            </a:pPr>
            <a:endParaRPr lang="en-US" sz="2000" b="1" dirty="0"/>
          </a:p>
          <a:p>
            <a:pPr>
              <a:buFont typeface="Wingdings" panose="05000000000000000000" pitchFamily="2" charset="2"/>
              <a:buChar char="§"/>
              <a:defRPr/>
            </a:pPr>
            <a:endParaRPr lang="en-US" sz="2000" b="1" dirty="0"/>
          </a:p>
          <a:p>
            <a:pPr>
              <a:buFont typeface="Wingdings" panose="05000000000000000000" pitchFamily="2" charset="2"/>
              <a:buChar char="§"/>
              <a:defRPr/>
            </a:pPr>
            <a:r>
              <a:rPr lang="en-US" sz="2000" b="1" dirty="0"/>
              <a:t>ART. 3 . . . </a:t>
            </a:r>
            <a:r>
              <a:rPr lang="en-US" sz="2000" dirty="0"/>
              <a:t>The duties include those listed in 10-2-1 and also the following:</a:t>
            </a:r>
          </a:p>
          <a:p>
            <a:pPr marL="739775" indent="-277813">
              <a:buFont typeface="Wingdings" panose="05000000000000000000" pitchFamily="2" charset="2"/>
              <a:buNone/>
              <a:defRPr/>
            </a:pPr>
            <a:r>
              <a:rPr lang="en-US" sz="2000" dirty="0"/>
              <a:t>a.</a:t>
            </a:r>
            <a:r>
              <a:rPr lang="en-US" sz="2000" b="1" dirty="0"/>
              <a:t>  </a:t>
            </a:r>
            <a:r>
              <a:rPr lang="en-US" sz="2000" dirty="0"/>
              <a:t>conduct the pregame conference as in 4-1-2. Inspect </a:t>
            </a:r>
            <a:r>
              <a:rPr lang="en-US" sz="2000" strike="sngStrike" dirty="0"/>
              <a:t>equipment, including batting and catcher’s helmets, bats, inspect</a:t>
            </a:r>
            <a:r>
              <a:rPr lang="en-US" sz="2000" dirty="0"/>
              <a:t> the condition of the field, define the dugout/bench areas, and if necessary, designate the official scorekeeper (9-2-2). </a:t>
            </a:r>
            <a:endParaRPr lang="en-US" altLang="en-US" sz="2000" dirty="0"/>
          </a:p>
        </p:txBody>
      </p:sp>
      <p:sp>
        <p:nvSpPr>
          <p:cNvPr id="4" name="Footer Placeholder 3">
            <a:extLst>
              <a:ext uri="{FF2B5EF4-FFF2-40B4-BE49-F238E27FC236}">
                <a16:creationId xmlns:a16="http://schemas.microsoft.com/office/drawing/2014/main" id="{E5BC6ED0-2C7D-4283-A689-F8D30633F8B9}"/>
              </a:ext>
            </a:extLst>
          </p:cNvPr>
          <p:cNvSpPr>
            <a:spLocks noGrp="1"/>
          </p:cNvSpPr>
          <p:nvPr>
            <p:ph type="ftr" sz="quarter" idx="11"/>
          </p:nvPr>
        </p:nvSpPr>
        <p:spPr/>
        <p:txBody>
          <a:bodyPr/>
          <a:lstStyle/>
          <a:p>
            <a:pPr>
              <a:defRPr/>
            </a:pPr>
            <a:r>
              <a:rPr lang="en-US"/>
              <a:t>www.nfhs.org</a:t>
            </a:r>
          </a:p>
        </p:txBody>
      </p:sp>
      <p:pic>
        <p:nvPicPr>
          <p:cNvPr id="5222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1613" y="2058988"/>
            <a:ext cx="422275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5B981-3242-44DC-BBD0-356CE80B68DF}"/>
              </a:ext>
            </a:extLst>
          </p:cNvPr>
          <p:cNvSpPr>
            <a:spLocks noGrp="1"/>
          </p:cNvSpPr>
          <p:nvPr>
            <p:ph type="title"/>
          </p:nvPr>
        </p:nvSpPr>
        <p:spPr>
          <a:xfrm>
            <a:off x="722313" y="4751388"/>
            <a:ext cx="6651625" cy="1362075"/>
          </a:xfrm>
        </p:spPr>
        <p:txBody>
          <a:bodyPr/>
          <a:lstStyle/>
          <a:p>
            <a:pPr eaLnBrk="1" hangingPunct="1">
              <a:defRPr/>
            </a:pPr>
            <a:r>
              <a:rPr lang="en-US" dirty="0"/>
              <a:t>2018 NFHS softball</a:t>
            </a:r>
            <a:br>
              <a:rPr lang="en-US" dirty="0"/>
            </a:br>
            <a:r>
              <a:rPr lang="en-US" dirty="0"/>
              <a:t>Major Editorial changes</a:t>
            </a:r>
          </a:p>
        </p:txBody>
      </p:sp>
      <p:pic>
        <p:nvPicPr>
          <p:cNvPr id="542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 Placeholder 2"/>
          <p:cNvSpPr>
            <a:spLocks noGrp="1"/>
          </p:cNvSpPr>
          <p:nvPr>
            <p:ph type="body" idx="1"/>
          </p:nvPr>
        </p:nvSpPr>
        <p:spPr/>
        <p:txBody>
          <a:bodyPr/>
          <a:lstStyle/>
          <a:p>
            <a:pPr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C2BE5-2A02-43C4-9373-2478A182B519}"/>
              </a:ext>
            </a:extLst>
          </p:cNvPr>
          <p:cNvSpPr>
            <a:spLocks noGrp="1"/>
          </p:cNvSpPr>
          <p:nvPr>
            <p:ph type="title"/>
          </p:nvPr>
        </p:nvSpPr>
        <p:spPr/>
        <p:txBody>
          <a:bodyPr/>
          <a:lstStyle/>
          <a:p>
            <a:pPr>
              <a:defRPr/>
            </a:pPr>
            <a:r>
              <a:rPr lang="en-US" dirty="0"/>
              <a:t>Bench and field conduct</a:t>
            </a:r>
            <a:br>
              <a:rPr lang="en-US" dirty="0"/>
            </a:br>
            <a:r>
              <a:rPr lang="en-US" dirty="0"/>
              <a:t>rule 3-6-12</a:t>
            </a:r>
          </a:p>
        </p:txBody>
      </p:sp>
      <p:sp>
        <p:nvSpPr>
          <p:cNvPr id="57347" name="Content Placeholder 2">
            <a:extLst>
              <a:ext uri="{FF2B5EF4-FFF2-40B4-BE49-F238E27FC236}">
                <a16:creationId xmlns:a16="http://schemas.microsoft.com/office/drawing/2014/main" id="{0E42C608-2CF9-4D0C-829F-974F7B569B10}"/>
              </a:ext>
            </a:extLst>
          </p:cNvPr>
          <p:cNvSpPr>
            <a:spLocks noGrp="1"/>
          </p:cNvSpPr>
          <p:nvPr>
            <p:ph idx="1"/>
          </p:nvPr>
        </p:nvSpPr>
        <p:spPr>
          <a:xfrm>
            <a:off x="1177925" y="4699221"/>
            <a:ext cx="7631113" cy="1628554"/>
          </a:xfrm>
          <a:extLst/>
        </p:spPr>
        <p:txBody>
          <a:bodyPr/>
          <a:lstStyle/>
          <a:p>
            <a:pPr>
              <a:buFont typeface="Wingdings" panose="05000000000000000000" pitchFamily="2" charset="2"/>
              <a:buChar char="§"/>
              <a:defRPr/>
            </a:pPr>
            <a:r>
              <a:rPr lang="en-US" sz="2000" b="1" dirty="0"/>
              <a:t>ART. 12 . . . </a:t>
            </a:r>
            <a:r>
              <a:rPr lang="en-US" sz="2000" strike="sngStrike" dirty="0"/>
              <a:t>Tobacco products, in any form, are prohibited.</a:t>
            </a:r>
            <a:r>
              <a:rPr lang="en-US" sz="2000" dirty="0"/>
              <a:t>  </a:t>
            </a:r>
            <a:r>
              <a:rPr lang="en-US" sz="2000" u="sng" dirty="0"/>
              <a:t>No participant, coach or administrator shall use alcohol or any form of tobacco product (e-cigarette or similar items) beginning with arrival at the competition site until departure following the completion of the contest.</a:t>
            </a:r>
          </a:p>
        </p:txBody>
      </p:sp>
      <p:sp>
        <p:nvSpPr>
          <p:cNvPr id="4" name="Footer Placeholder 3">
            <a:extLst>
              <a:ext uri="{FF2B5EF4-FFF2-40B4-BE49-F238E27FC236}">
                <a16:creationId xmlns:a16="http://schemas.microsoft.com/office/drawing/2014/main" id="{D23A0DE2-CF44-4617-957E-43A28647C174}"/>
              </a:ext>
            </a:extLst>
          </p:cNvPr>
          <p:cNvSpPr>
            <a:spLocks noGrp="1"/>
          </p:cNvSpPr>
          <p:nvPr>
            <p:ph type="ftr" sz="quarter" idx="11"/>
          </p:nvPr>
        </p:nvSpPr>
        <p:spPr/>
        <p:txBody>
          <a:bodyPr/>
          <a:lstStyle/>
          <a:p>
            <a:pPr>
              <a:defRPr/>
            </a:pPr>
            <a:r>
              <a:rPr lang="en-US"/>
              <a:t>www.nfhs.org</a:t>
            </a:r>
          </a:p>
        </p:txBody>
      </p:sp>
      <p:pic>
        <p:nvPicPr>
          <p:cNvPr id="563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488" y="2006600"/>
            <a:ext cx="6342062"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847D-AECD-47F8-A5DA-FC7DFB13ADD6}"/>
              </a:ext>
            </a:extLst>
          </p:cNvPr>
          <p:cNvSpPr>
            <a:spLocks noGrp="1"/>
          </p:cNvSpPr>
          <p:nvPr>
            <p:ph type="title"/>
          </p:nvPr>
        </p:nvSpPr>
        <p:spPr/>
        <p:txBody>
          <a:bodyPr/>
          <a:lstStyle/>
          <a:p>
            <a:pPr>
              <a:defRPr/>
            </a:pPr>
            <a:r>
              <a:rPr lang="en-US" dirty="0"/>
              <a:t>8-1-2 hit by pitch</a:t>
            </a:r>
          </a:p>
        </p:txBody>
      </p:sp>
      <p:sp>
        <p:nvSpPr>
          <p:cNvPr id="58371" name="Content Placeholder 2"/>
          <p:cNvSpPr>
            <a:spLocks noGrp="1"/>
          </p:cNvSpPr>
          <p:nvPr>
            <p:ph idx="1"/>
          </p:nvPr>
        </p:nvSpPr>
        <p:spPr>
          <a:xfrm>
            <a:off x="1100138" y="2058988"/>
            <a:ext cx="4268787" cy="4268787"/>
          </a:xfrm>
        </p:spPr>
        <p:txBody>
          <a:bodyPr/>
          <a:lstStyle/>
          <a:p>
            <a:pPr marL="230188" indent="-230188">
              <a:tabLst>
                <a:tab pos="517525" algn="l"/>
              </a:tabLst>
            </a:pPr>
            <a:r>
              <a:rPr lang="en-US" altLang="en-US" sz="2000" b="1"/>
              <a:t>ART. 2 . . . </a:t>
            </a:r>
            <a:r>
              <a:rPr lang="en-US" altLang="en-US" sz="2000"/>
              <a:t>A batter is awarded first base when:</a:t>
            </a:r>
            <a:br>
              <a:rPr lang="en-US" altLang="en-US" sz="2000"/>
            </a:br>
            <a:r>
              <a:rPr lang="en-US" altLang="en-US" sz="2000"/>
              <a:t>c.  (F.P.) a pitched ball (not entirely in</a:t>
            </a:r>
            <a:br>
              <a:rPr lang="en-US" altLang="en-US" sz="2000"/>
            </a:br>
            <a:r>
              <a:rPr lang="en-US" altLang="en-US" sz="2000"/>
              <a:t> 	the batter’s box) not swung at nor</a:t>
            </a:r>
            <a:br>
              <a:rPr lang="en-US" altLang="en-US" sz="2000"/>
            </a:br>
            <a:r>
              <a:rPr lang="en-US" altLang="en-US" sz="2000"/>
              <a:t> 	called a strike touches any part of</a:t>
            </a:r>
            <a:br>
              <a:rPr lang="en-US" altLang="en-US" sz="2000"/>
            </a:br>
            <a:r>
              <a:rPr lang="en-US" altLang="en-US" sz="2000"/>
              <a:t> 	the batter’s person or clothing. It</a:t>
            </a:r>
            <a:br>
              <a:rPr lang="en-US" altLang="en-US" sz="2000"/>
            </a:br>
            <a:r>
              <a:rPr lang="en-US" altLang="en-US" sz="2000"/>
              <a:t> 	does not matter if the ball strikes</a:t>
            </a:r>
            <a:br>
              <a:rPr lang="en-US" altLang="en-US" sz="2000"/>
            </a:br>
            <a:r>
              <a:rPr lang="en-US" altLang="en-US" sz="2000"/>
              <a:t> 	the ground before hitting the</a:t>
            </a:r>
            <a:br>
              <a:rPr lang="en-US" altLang="en-US" sz="2000"/>
            </a:br>
            <a:r>
              <a:rPr lang="en-US" altLang="en-US" sz="2000"/>
              <a:t> 	batter. The batter’s hands are not</a:t>
            </a:r>
            <a:br>
              <a:rPr lang="en-US" altLang="en-US" sz="2000"/>
            </a:br>
            <a:r>
              <a:rPr lang="en-US" altLang="en-US" sz="2000"/>
              <a:t> 	to be considered part of the bat. </a:t>
            </a:r>
            <a:br>
              <a:rPr lang="en-US" altLang="en-US" sz="2000"/>
            </a:br>
            <a:r>
              <a:rPr lang="en-US" altLang="en-US" sz="2000"/>
              <a:t> 	</a:t>
            </a:r>
            <a:r>
              <a:rPr lang="en-US" altLang="en-US" sz="2000" u="sng"/>
              <a:t>If no attempt is made to avoid  </a:t>
            </a:r>
            <a:r>
              <a:rPr lang="en-US" altLang="en-US" sz="2000"/>
              <a:t>	</a:t>
            </a:r>
            <a:r>
              <a:rPr lang="en-US" altLang="en-US" sz="2000" u="sng"/>
              <a:t>being hit, the batter will not be</a:t>
            </a:r>
            <a:br>
              <a:rPr lang="en-US" altLang="en-US" sz="2000" u="sng"/>
            </a:br>
            <a:r>
              <a:rPr lang="en-US" altLang="en-US" sz="2000"/>
              <a:t> 	</a:t>
            </a:r>
            <a:r>
              <a:rPr lang="en-US" altLang="en-US" sz="2000" u="sng"/>
              <a:t>awarded first base unless it is ball</a:t>
            </a:r>
            <a:br>
              <a:rPr lang="en-US" altLang="en-US" sz="2000" u="sng"/>
            </a:br>
            <a:r>
              <a:rPr lang="en-US" altLang="en-US" sz="2000"/>
              <a:t> 	</a:t>
            </a:r>
            <a:r>
              <a:rPr lang="en-US" altLang="en-US" sz="2000" u="sng"/>
              <a:t>four.</a:t>
            </a:r>
            <a:endParaRPr lang="en-US" altLang="en-US" sz="2000" b="1" u="sng"/>
          </a:p>
        </p:txBody>
      </p:sp>
      <p:sp>
        <p:nvSpPr>
          <p:cNvPr id="4" name="Footer Placeholder 3">
            <a:extLst>
              <a:ext uri="{FF2B5EF4-FFF2-40B4-BE49-F238E27FC236}">
                <a16:creationId xmlns:a16="http://schemas.microsoft.com/office/drawing/2014/main" id="{7A8DD16C-C560-4B60-8395-DA447362365F}"/>
              </a:ext>
            </a:extLst>
          </p:cNvPr>
          <p:cNvSpPr>
            <a:spLocks noGrp="1"/>
          </p:cNvSpPr>
          <p:nvPr>
            <p:ph type="ftr" sz="quarter" idx="11"/>
          </p:nvPr>
        </p:nvSpPr>
        <p:spPr/>
        <p:txBody>
          <a:bodyPr/>
          <a:lstStyle/>
          <a:p>
            <a:pPr>
              <a:defRPr/>
            </a:pPr>
            <a:r>
              <a:rPr lang="en-US"/>
              <a:t>www.nfhs.org</a:t>
            </a:r>
          </a:p>
        </p:txBody>
      </p:sp>
      <p:pic>
        <p:nvPicPr>
          <p:cNvPr id="5837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3213" y="2058988"/>
            <a:ext cx="3402012" cy="312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C2BE5-2A02-43C4-9373-2478A182B519}"/>
              </a:ext>
            </a:extLst>
          </p:cNvPr>
          <p:cNvSpPr>
            <a:spLocks noGrp="1"/>
          </p:cNvSpPr>
          <p:nvPr>
            <p:ph type="title"/>
          </p:nvPr>
        </p:nvSpPr>
        <p:spPr/>
        <p:txBody>
          <a:bodyPr/>
          <a:lstStyle/>
          <a:p>
            <a:pPr>
              <a:defRPr/>
            </a:pPr>
            <a:r>
              <a:rPr lang="en-US" dirty="0"/>
              <a:t>Bench and field conduct</a:t>
            </a:r>
            <a:br>
              <a:rPr lang="en-US" dirty="0"/>
            </a:br>
            <a:r>
              <a:rPr lang="en-US" dirty="0"/>
              <a:t>rule 10-1-6 </a:t>
            </a:r>
          </a:p>
        </p:txBody>
      </p:sp>
      <p:sp>
        <p:nvSpPr>
          <p:cNvPr id="57347" name="Content Placeholder 2">
            <a:extLst>
              <a:ext uri="{FF2B5EF4-FFF2-40B4-BE49-F238E27FC236}">
                <a16:creationId xmlns:a16="http://schemas.microsoft.com/office/drawing/2014/main" id="{0E42C608-2CF9-4D0C-829F-974F7B569B10}"/>
              </a:ext>
            </a:extLst>
          </p:cNvPr>
          <p:cNvSpPr>
            <a:spLocks noGrp="1"/>
          </p:cNvSpPr>
          <p:nvPr>
            <p:ph idx="1"/>
          </p:nvPr>
        </p:nvSpPr>
        <p:spPr>
          <a:xfrm>
            <a:off x="1177925" y="4699221"/>
            <a:ext cx="7631113" cy="1628554"/>
          </a:xfrm>
          <a:extLst/>
        </p:spPr>
        <p:txBody>
          <a:bodyPr/>
          <a:lstStyle/>
          <a:p>
            <a:pPr>
              <a:buFont typeface="Wingdings" panose="05000000000000000000" pitchFamily="2" charset="2"/>
              <a:buChar char="§"/>
              <a:defRPr/>
            </a:pPr>
            <a:r>
              <a:rPr lang="en-US" sz="2400" b="1" dirty="0"/>
              <a:t>ART. 6 . . . </a:t>
            </a:r>
            <a:r>
              <a:rPr lang="en-US" sz="2000" strike="sngStrike" dirty="0"/>
              <a:t>Umpires shall not use tobacco products in any form in the vicinity of the playing field.</a:t>
            </a:r>
            <a:r>
              <a:rPr lang="en-US" sz="2000" dirty="0"/>
              <a:t>  </a:t>
            </a:r>
            <a:r>
              <a:rPr lang="en-US" sz="2000" u="sng" dirty="0"/>
              <a:t>No game official shall use alcohol or any form of tobacco product (e-cigarette or similar items) beginning with arrival at the competition site until departure following the completion of the contest.</a:t>
            </a:r>
          </a:p>
        </p:txBody>
      </p:sp>
      <p:sp>
        <p:nvSpPr>
          <p:cNvPr id="4" name="Footer Placeholder 3">
            <a:extLst>
              <a:ext uri="{FF2B5EF4-FFF2-40B4-BE49-F238E27FC236}">
                <a16:creationId xmlns:a16="http://schemas.microsoft.com/office/drawing/2014/main" id="{D23A0DE2-CF44-4617-957E-43A28647C174}"/>
              </a:ext>
            </a:extLst>
          </p:cNvPr>
          <p:cNvSpPr>
            <a:spLocks noGrp="1"/>
          </p:cNvSpPr>
          <p:nvPr>
            <p:ph type="ftr" sz="quarter" idx="11"/>
          </p:nvPr>
        </p:nvSpPr>
        <p:spPr/>
        <p:txBody>
          <a:bodyPr/>
          <a:lstStyle/>
          <a:p>
            <a:pPr>
              <a:defRPr/>
            </a:pPr>
            <a:r>
              <a:rPr lang="en-US"/>
              <a:t>www.nfhs.org</a:t>
            </a:r>
          </a:p>
        </p:txBody>
      </p:sp>
      <p:pic>
        <p:nvPicPr>
          <p:cNvPr id="604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488" y="2006600"/>
            <a:ext cx="6342062"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18CDCA6-65F8-486A-A32F-01C8A33895E9}"/>
              </a:ext>
            </a:extLst>
          </p:cNvPr>
          <p:cNvSpPr>
            <a:spLocks noGrp="1"/>
          </p:cNvSpPr>
          <p:nvPr>
            <p:ph type="title"/>
          </p:nvPr>
        </p:nvSpPr>
        <p:spPr>
          <a:xfrm>
            <a:off x="722313" y="4711700"/>
            <a:ext cx="6651625" cy="1362075"/>
          </a:xfrm>
        </p:spPr>
        <p:txBody>
          <a:bodyPr/>
          <a:lstStyle/>
          <a:p>
            <a:pPr eaLnBrk="1" hangingPunct="1">
              <a:defRPr/>
            </a:pPr>
            <a:r>
              <a:rPr lang="en-US" dirty="0"/>
              <a:t>2018 NFHS softball</a:t>
            </a:r>
            <a:br>
              <a:rPr lang="en-US" dirty="0"/>
            </a:br>
            <a:r>
              <a:rPr lang="en-US" dirty="0"/>
              <a:t>Points of emphasis</a:t>
            </a:r>
          </a:p>
        </p:txBody>
      </p:sp>
      <p:sp>
        <p:nvSpPr>
          <p:cNvPr id="62468" name="Text Placeholder 2"/>
          <p:cNvSpPr>
            <a:spLocks noGrp="1"/>
          </p:cNvSpPr>
          <p:nvPr>
            <p:ph type="body" idx="1"/>
          </p:nvPr>
        </p:nvSpPr>
        <p:spPr/>
        <p:txBody>
          <a:bodyPr/>
          <a:lstStyle/>
          <a:p>
            <a:pPr eaLnBrk="1" hangingPunct="1"/>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idx="1"/>
          </p:nvPr>
        </p:nvSpPr>
        <p:spPr>
          <a:xfrm>
            <a:off x="1100138" y="2058988"/>
            <a:ext cx="7875587" cy="4268787"/>
          </a:xfrm>
        </p:spPr>
        <p:txBody>
          <a:bodyPr/>
          <a:lstStyle/>
          <a:p>
            <a:r>
              <a:rPr lang="en-US" altLang="en-US"/>
              <a:t>Coaches are responsible </a:t>
            </a:r>
            <a:br>
              <a:rPr lang="en-US" altLang="en-US"/>
            </a:br>
            <a:r>
              <a:rPr lang="en-US" altLang="en-US"/>
              <a:t>for verifying at the </a:t>
            </a:r>
            <a:br>
              <a:rPr lang="en-US" altLang="en-US"/>
            </a:br>
            <a:r>
              <a:rPr lang="en-US" altLang="en-US"/>
              <a:t>pregame conference that </a:t>
            </a:r>
            <a:br>
              <a:rPr lang="en-US" altLang="en-US"/>
            </a:br>
            <a:r>
              <a:rPr lang="en-US" altLang="en-US"/>
              <a:t>all their players are </a:t>
            </a:r>
            <a:br>
              <a:rPr lang="en-US" altLang="en-US"/>
            </a:br>
            <a:r>
              <a:rPr lang="en-US" altLang="en-US"/>
              <a:t>legally and properly </a:t>
            </a:r>
            <a:br>
              <a:rPr lang="en-US" altLang="en-US"/>
            </a:br>
            <a:r>
              <a:rPr lang="en-US" altLang="en-US"/>
              <a:t>equipped. Penalties for illegal equipment range from correcting the problem if possible or having the equipment removed. Possible restriction to the dugout or ejection for the player and coach depending on the severity of the infraction could occur.</a:t>
            </a:r>
          </a:p>
        </p:txBody>
      </p:sp>
      <p:sp>
        <p:nvSpPr>
          <p:cNvPr id="5" name="Title 4">
            <a:extLst>
              <a:ext uri="{FF2B5EF4-FFF2-40B4-BE49-F238E27FC236}">
                <a16:creationId xmlns:a16="http://schemas.microsoft.com/office/drawing/2014/main" id="{171A31CC-84F5-4B10-ACF1-B6FADEA73272}"/>
              </a:ext>
            </a:extLst>
          </p:cNvPr>
          <p:cNvSpPr>
            <a:spLocks noGrp="1"/>
          </p:cNvSpPr>
          <p:nvPr>
            <p:ph type="title"/>
          </p:nvPr>
        </p:nvSpPr>
        <p:spPr/>
        <p:txBody>
          <a:bodyPr/>
          <a:lstStyle/>
          <a:p>
            <a:pPr>
              <a:defRPr/>
            </a:pPr>
            <a:r>
              <a:rPr lang="en-US" dirty="0"/>
              <a:t>Coaches responsibility</a:t>
            </a:r>
          </a:p>
        </p:txBody>
      </p:sp>
      <p:sp>
        <p:nvSpPr>
          <p:cNvPr id="4" name="Footer Placeholder 3">
            <a:extLst>
              <a:ext uri="{FF2B5EF4-FFF2-40B4-BE49-F238E27FC236}">
                <a16:creationId xmlns:a16="http://schemas.microsoft.com/office/drawing/2014/main" id="{2DB343F4-6693-4911-BB30-7435B3D5A30C}"/>
              </a:ext>
            </a:extLst>
          </p:cNvPr>
          <p:cNvSpPr>
            <a:spLocks noGrp="1"/>
          </p:cNvSpPr>
          <p:nvPr>
            <p:ph type="ftr" sz="quarter" idx="11"/>
          </p:nvPr>
        </p:nvSpPr>
        <p:spPr/>
        <p:txBody>
          <a:bodyPr/>
          <a:lstStyle/>
          <a:p>
            <a:pPr>
              <a:defRPr/>
            </a:pPr>
            <a:r>
              <a:rPr lang="en-US"/>
              <a:t>www.nfhs.org</a:t>
            </a:r>
          </a:p>
        </p:txBody>
      </p:sp>
      <p:pic>
        <p:nvPicPr>
          <p:cNvPr id="6451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3963" y="2028825"/>
            <a:ext cx="3957637"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A3FB7-3913-47AA-B21C-7AE9E705B4B8}"/>
              </a:ext>
            </a:extLst>
          </p:cNvPr>
          <p:cNvSpPr>
            <a:spLocks noGrp="1"/>
          </p:cNvSpPr>
          <p:nvPr>
            <p:ph type="title"/>
          </p:nvPr>
        </p:nvSpPr>
        <p:spPr/>
        <p:txBody>
          <a:bodyPr/>
          <a:lstStyle/>
          <a:p>
            <a:pPr>
              <a:defRPr/>
            </a:pPr>
            <a:r>
              <a:rPr lang="en-US" dirty="0"/>
              <a:t>Other equipment</a:t>
            </a:r>
          </a:p>
        </p:txBody>
      </p:sp>
      <p:sp>
        <p:nvSpPr>
          <p:cNvPr id="4" name="Footer Placeholder 3">
            <a:extLst>
              <a:ext uri="{FF2B5EF4-FFF2-40B4-BE49-F238E27FC236}">
                <a16:creationId xmlns:a16="http://schemas.microsoft.com/office/drawing/2014/main" id="{6E889EBC-3B3E-4E04-A65B-B7B3BA0093FC}"/>
              </a:ext>
            </a:extLst>
          </p:cNvPr>
          <p:cNvSpPr>
            <a:spLocks noGrp="1"/>
          </p:cNvSpPr>
          <p:nvPr>
            <p:ph type="ftr" sz="quarter" idx="11"/>
          </p:nvPr>
        </p:nvSpPr>
        <p:spPr/>
        <p:txBody>
          <a:bodyPr/>
          <a:lstStyle/>
          <a:p>
            <a:pPr>
              <a:defRPr/>
            </a:pPr>
            <a:r>
              <a:rPr lang="en-US"/>
              <a:t>www.nfhs.org</a:t>
            </a:r>
          </a:p>
        </p:txBody>
      </p:sp>
      <p:pic>
        <p:nvPicPr>
          <p:cNvPr id="6656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925" y="2003425"/>
            <a:ext cx="7329488"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Content Placeholder 2"/>
          <p:cNvSpPr>
            <a:spLocks noGrp="1"/>
          </p:cNvSpPr>
          <p:nvPr>
            <p:ph idx="1"/>
          </p:nvPr>
        </p:nvSpPr>
        <p:spPr>
          <a:xfrm>
            <a:off x="1177925" y="5083175"/>
            <a:ext cx="7631113" cy="1244600"/>
          </a:xfrm>
        </p:spPr>
        <p:txBody>
          <a:bodyPr/>
          <a:lstStyle/>
          <a:p>
            <a:r>
              <a:rPr lang="en-US" altLang="en-US" sz="2400"/>
              <a:t>Coaches should also review Rule 1-8 to be familiar with what other equipment is permitted for players and coaches.</a:t>
            </a:r>
          </a:p>
        </p:txBody>
      </p:sp>
      <p:sp>
        <p:nvSpPr>
          <p:cNvPr id="6" name="&quot;No&quot; Symbol 5">
            <a:extLst>
              <a:ext uri="{FF2B5EF4-FFF2-40B4-BE49-F238E27FC236}">
                <a16:creationId xmlns:a16="http://schemas.microsoft.com/office/drawing/2014/main" id="{7345DEE0-6736-4C82-A181-1C7473D61B75}"/>
              </a:ext>
            </a:extLst>
          </p:cNvPr>
          <p:cNvSpPr/>
          <p:nvPr/>
        </p:nvSpPr>
        <p:spPr>
          <a:xfrm>
            <a:off x="7639050" y="2851150"/>
            <a:ext cx="984250" cy="935038"/>
          </a:xfrm>
          <a:prstGeom prst="noSmoking">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575" y="2058988"/>
            <a:ext cx="418465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03F05FB4-F4FB-4812-8595-B403A26BA51C}"/>
              </a:ext>
            </a:extLst>
          </p:cNvPr>
          <p:cNvSpPr>
            <a:spLocks noGrp="1"/>
          </p:cNvSpPr>
          <p:nvPr>
            <p:ph type="title"/>
          </p:nvPr>
        </p:nvSpPr>
        <p:spPr/>
        <p:txBody>
          <a:bodyPr/>
          <a:lstStyle/>
          <a:p>
            <a:pPr>
              <a:defRPr/>
            </a:pPr>
            <a:r>
              <a:rPr lang="en-US" dirty="0"/>
              <a:t>Hit by pitch</a:t>
            </a:r>
          </a:p>
        </p:txBody>
      </p:sp>
      <p:sp>
        <p:nvSpPr>
          <p:cNvPr id="4" name="Footer Placeholder 3">
            <a:extLst>
              <a:ext uri="{FF2B5EF4-FFF2-40B4-BE49-F238E27FC236}">
                <a16:creationId xmlns:a16="http://schemas.microsoft.com/office/drawing/2014/main" id="{F477B734-A2A5-4046-9405-14E0F9334EAE}"/>
              </a:ext>
            </a:extLst>
          </p:cNvPr>
          <p:cNvSpPr>
            <a:spLocks noGrp="1"/>
          </p:cNvSpPr>
          <p:nvPr>
            <p:ph type="ftr" sz="quarter" idx="11"/>
          </p:nvPr>
        </p:nvSpPr>
        <p:spPr/>
        <p:txBody>
          <a:bodyPr/>
          <a:lstStyle/>
          <a:p>
            <a:pPr>
              <a:defRPr/>
            </a:pPr>
            <a:r>
              <a:rPr lang="en-US"/>
              <a:t>www.nfhs.org</a:t>
            </a:r>
          </a:p>
        </p:txBody>
      </p:sp>
      <p:sp>
        <p:nvSpPr>
          <p:cNvPr id="68613" name="Content Placeholder 2"/>
          <p:cNvSpPr>
            <a:spLocks noGrp="1"/>
          </p:cNvSpPr>
          <p:nvPr>
            <p:ph idx="1"/>
          </p:nvPr>
        </p:nvSpPr>
        <p:spPr>
          <a:xfrm>
            <a:off x="1100138" y="2058988"/>
            <a:ext cx="7875587" cy="4268787"/>
          </a:xfrm>
        </p:spPr>
        <p:txBody>
          <a:bodyPr/>
          <a:lstStyle/>
          <a:p>
            <a:r>
              <a:rPr lang="en-US" altLang="en-US"/>
              <a:t>The ball is not in the </a:t>
            </a:r>
            <a:br>
              <a:rPr lang="en-US" altLang="en-US"/>
            </a:br>
            <a:r>
              <a:rPr lang="en-US" altLang="en-US"/>
              <a:t>strike zone and is not </a:t>
            </a:r>
            <a:br>
              <a:rPr lang="en-US" altLang="en-US"/>
            </a:br>
            <a:r>
              <a:rPr lang="en-US" altLang="en-US"/>
              <a:t>completely in the </a:t>
            </a:r>
            <a:br>
              <a:rPr lang="en-US" altLang="en-US"/>
            </a:br>
            <a:r>
              <a:rPr lang="en-US" altLang="en-US"/>
              <a:t>batter’s box. The </a:t>
            </a:r>
            <a:br>
              <a:rPr lang="en-US" altLang="en-US"/>
            </a:br>
            <a:r>
              <a:rPr lang="en-US" altLang="en-US"/>
              <a:t>batter still must make </a:t>
            </a:r>
            <a:br>
              <a:rPr lang="en-US" altLang="en-US"/>
            </a:br>
            <a:r>
              <a:rPr lang="en-US" altLang="en-US"/>
              <a:t>an effort to avoid </a:t>
            </a:r>
            <a:br>
              <a:rPr lang="en-US" altLang="en-US"/>
            </a:br>
            <a:r>
              <a:rPr lang="en-US" altLang="en-US"/>
              <a:t>being hit.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8DF33E-78B1-430B-ABFA-D9B30F5D6140}"/>
              </a:ext>
            </a:extLst>
          </p:cNvPr>
          <p:cNvSpPr>
            <a:spLocks noGrp="1"/>
          </p:cNvSpPr>
          <p:nvPr>
            <p:ph type="title"/>
          </p:nvPr>
        </p:nvSpPr>
        <p:spPr/>
        <p:txBody>
          <a:bodyPr/>
          <a:lstStyle/>
          <a:p>
            <a:pPr>
              <a:defRPr/>
            </a:pPr>
            <a:r>
              <a:rPr lang="en-US" dirty="0"/>
              <a:t>Courtesy runner for </a:t>
            </a:r>
            <a:br>
              <a:rPr lang="en-US" dirty="0"/>
            </a:br>
            <a:r>
              <a:rPr lang="en-US" dirty="0"/>
              <a:t>pitcher and catcher</a:t>
            </a:r>
          </a:p>
        </p:txBody>
      </p:sp>
      <p:sp>
        <p:nvSpPr>
          <p:cNvPr id="4" name="Footer Placeholder 3">
            <a:extLst>
              <a:ext uri="{FF2B5EF4-FFF2-40B4-BE49-F238E27FC236}">
                <a16:creationId xmlns:a16="http://schemas.microsoft.com/office/drawing/2014/main" id="{36A0920E-BADE-427C-B794-1484AE1A0C82}"/>
              </a:ext>
            </a:extLst>
          </p:cNvPr>
          <p:cNvSpPr>
            <a:spLocks noGrp="1"/>
          </p:cNvSpPr>
          <p:nvPr>
            <p:ph type="ftr" sz="quarter" idx="11"/>
          </p:nvPr>
        </p:nvSpPr>
        <p:spPr/>
        <p:txBody>
          <a:bodyPr/>
          <a:lstStyle/>
          <a:p>
            <a:pPr>
              <a:defRPr/>
            </a:pPr>
            <a:r>
              <a:rPr lang="en-US"/>
              <a:t>www.nfhs.org</a:t>
            </a:r>
          </a:p>
        </p:txBody>
      </p:sp>
      <p:pic>
        <p:nvPicPr>
          <p:cNvPr id="7066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5738" y="2058988"/>
            <a:ext cx="7329487"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Content Placeholder 2"/>
          <p:cNvSpPr>
            <a:spLocks noGrp="1"/>
          </p:cNvSpPr>
          <p:nvPr>
            <p:ph idx="1"/>
          </p:nvPr>
        </p:nvSpPr>
        <p:spPr>
          <a:xfrm>
            <a:off x="1177925" y="4679950"/>
            <a:ext cx="7631113" cy="1628775"/>
          </a:xfrm>
        </p:spPr>
        <p:txBody>
          <a:bodyPr/>
          <a:lstStyle/>
          <a:p>
            <a:r>
              <a:rPr lang="en-US" altLang="en-US" sz="2000"/>
              <a:t>The pitcher is injured (PlayPic A) and is unable to face the first batter in the bottom of the first inning. The player who ran for her is retroactively her substitute, no longer a courtesy runner (PlayPic B). All substitution rules apply and the pitcher and/or catcher has left the game.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A162F-9584-466A-99DE-1D9ADC420D44}"/>
              </a:ext>
            </a:extLst>
          </p:cNvPr>
          <p:cNvSpPr>
            <a:spLocks noGrp="1"/>
          </p:cNvSpPr>
          <p:nvPr>
            <p:ph type="title"/>
          </p:nvPr>
        </p:nvSpPr>
        <p:spPr>
          <a:xfrm>
            <a:off x="722313" y="4830763"/>
            <a:ext cx="6651625" cy="1362075"/>
          </a:xfrm>
        </p:spPr>
        <p:txBody>
          <a:bodyPr/>
          <a:lstStyle/>
          <a:p>
            <a:pPr eaLnBrk="1" hangingPunct="1">
              <a:defRPr/>
            </a:pPr>
            <a:r>
              <a:rPr lang="en-US" dirty="0"/>
              <a:t>NFHS Officials association central hub</a:t>
            </a:r>
          </a:p>
        </p:txBody>
      </p:sp>
      <p:pic>
        <p:nvPicPr>
          <p:cNvPr id="7270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ext Placeholder 2"/>
          <p:cNvSpPr>
            <a:spLocks noGrp="1"/>
          </p:cNvSpPr>
          <p:nvPr>
            <p:ph type="body" idx="1"/>
          </p:nvPr>
        </p:nvSpPr>
        <p:spPr/>
        <p:txBody>
          <a:bodyPr/>
          <a:lstStyle/>
          <a:p>
            <a:pPr eaLnBrk="1" hangingPunct="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2C2CF-38B4-479B-B365-4E8A5C1D3D5F}"/>
              </a:ext>
            </a:extLst>
          </p:cNvPr>
          <p:cNvSpPr>
            <a:spLocks noGrp="1"/>
          </p:cNvSpPr>
          <p:nvPr>
            <p:ph type="title"/>
          </p:nvPr>
        </p:nvSpPr>
        <p:spPr/>
        <p:txBody>
          <a:bodyPr/>
          <a:lstStyle/>
          <a:p>
            <a:pPr eaLnBrk="1" hangingPunct="1">
              <a:defRPr/>
            </a:pPr>
            <a:r>
              <a:rPr lang="en-US" dirty="0"/>
              <a:t>NFHS Officials Association Central Hub</a:t>
            </a:r>
          </a:p>
        </p:txBody>
      </p:sp>
      <p:sp>
        <p:nvSpPr>
          <p:cNvPr id="74755" name="Content Placeholder 2"/>
          <p:cNvSpPr>
            <a:spLocks noGrp="1"/>
          </p:cNvSpPr>
          <p:nvPr>
            <p:ph sz="half" idx="1"/>
          </p:nvPr>
        </p:nvSpPr>
        <p:spPr>
          <a:xfrm>
            <a:off x="790575" y="1949450"/>
            <a:ext cx="4038600" cy="4525963"/>
          </a:xfrm>
        </p:spPr>
        <p:txBody>
          <a:bodyPr/>
          <a:lstStyle/>
          <a:p>
            <a:pPr eaLnBrk="1" hangingPunct="1"/>
            <a:r>
              <a:rPr lang="en-US" altLang="en-US"/>
              <a:t>Contains:</a:t>
            </a:r>
          </a:p>
          <a:p>
            <a:pPr lvl="1" eaLnBrk="1" hangingPunct="1"/>
            <a:r>
              <a:rPr lang="en-US" altLang="en-US"/>
              <a:t>Sport information</a:t>
            </a:r>
          </a:p>
          <a:p>
            <a:pPr lvl="1" eaLnBrk="1" hangingPunct="1"/>
            <a:r>
              <a:rPr lang="en-US" altLang="en-US"/>
              <a:t>Rules information</a:t>
            </a:r>
          </a:p>
          <a:p>
            <a:pPr lvl="1" eaLnBrk="1" hangingPunct="1"/>
            <a:r>
              <a:rPr lang="en-US" altLang="en-US"/>
              <a:t>Rules library</a:t>
            </a:r>
          </a:p>
          <a:p>
            <a:pPr lvl="1" eaLnBrk="1" hangingPunct="1"/>
            <a:r>
              <a:rPr lang="en-US" altLang="en-US"/>
              <a:t>Searchable rules book</a:t>
            </a:r>
          </a:p>
          <a:p>
            <a:pPr lvl="1" eaLnBrk="1" hangingPunct="1"/>
            <a:r>
              <a:rPr lang="en-US" altLang="en-US"/>
              <a:t>Video content on officiating sport, competition situations and interpretations</a:t>
            </a:r>
          </a:p>
          <a:p>
            <a:pPr eaLnBrk="1" hangingPunct="1"/>
            <a:endParaRPr lang="en-US" altLang="en-US"/>
          </a:p>
        </p:txBody>
      </p:sp>
      <p:sp>
        <p:nvSpPr>
          <p:cNvPr id="6" name="Footer Placeholder 3">
            <a:extLst>
              <a:ext uri="{FF2B5EF4-FFF2-40B4-BE49-F238E27FC236}">
                <a16:creationId xmlns:a16="http://schemas.microsoft.com/office/drawing/2014/main" id="{B3E79547-DABD-4097-A498-510D82F07D68}"/>
              </a:ext>
            </a:extLst>
          </p:cNvPr>
          <p:cNvSpPr>
            <a:spLocks noGrp="1"/>
          </p:cNvSpPr>
          <p:nvPr>
            <p:ph type="ftr" sz="quarter" idx="11"/>
          </p:nvPr>
        </p:nvSpPr>
        <p:spPr/>
        <p:txBody>
          <a:bodyPr/>
          <a:lstStyle/>
          <a:p>
            <a:pPr>
              <a:defRPr/>
            </a:pPr>
            <a:r>
              <a:rPr lang="en-US"/>
              <a:t>www.nfhs.org</a:t>
            </a:r>
            <a:endParaRPr lang="en-US" dirty="0"/>
          </a:p>
        </p:txBody>
      </p:sp>
      <p:sp>
        <p:nvSpPr>
          <p:cNvPr id="74757" name="TextBox 9"/>
          <p:cNvSpPr txBox="1">
            <a:spLocks noChangeArrowheads="1"/>
          </p:cNvSpPr>
          <p:nvPr/>
        </p:nvSpPr>
        <p:spPr bwMode="auto">
          <a:xfrm>
            <a:off x="1501775" y="1547813"/>
            <a:ext cx="7543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eaLnBrk="1" hangingPunct="1">
              <a:buFontTx/>
              <a:buNone/>
            </a:pPr>
            <a:r>
              <a:rPr lang="en-US" altLang="en-US" sz="1800">
                <a:latin typeface="Arial" charset="0"/>
              </a:rPr>
              <a:t>https://nfhs-softball.arbitersports.com/front/105414/Site</a:t>
            </a:r>
          </a:p>
        </p:txBody>
      </p:sp>
      <p:pic>
        <p:nvPicPr>
          <p:cNvPr id="747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7088" y="1917700"/>
            <a:ext cx="4064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CED3-B56A-4B0E-A31A-6D732F71282E}"/>
              </a:ext>
            </a:extLst>
          </p:cNvPr>
          <p:cNvSpPr>
            <a:spLocks noGrp="1"/>
          </p:cNvSpPr>
          <p:nvPr>
            <p:ph type="title"/>
          </p:nvPr>
        </p:nvSpPr>
        <p:spPr/>
        <p:txBody>
          <a:bodyPr/>
          <a:lstStyle/>
          <a:p>
            <a:pPr eaLnBrk="1" hangingPunct="1">
              <a:defRPr/>
            </a:pPr>
            <a:r>
              <a:rPr lang="en-US"/>
              <a:t>NFHS Officials education</a:t>
            </a:r>
            <a:br>
              <a:rPr lang="en-US"/>
            </a:br>
            <a:r>
              <a:rPr lang="en-US"/>
              <a:t>Course and videos</a:t>
            </a:r>
            <a:endParaRPr lang="en-US" dirty="0"/>
          </a:p>
        </p:txBody>
      </p:sp>
      <p:sp>
        <p:nvSpPr>
          <p:cNvPr id="76803" name="Content Placeholder 2"/>
          <p:cNvSpPr>
            <a:spLocks noGrp="1"/>
          </p:cNvSpPr>
          <p:nvPr>
            <p:ph sz="half" idx="1"/>
          </p:nvPr>
        </p:nvSpPr>
        <p:spPr>
          <a:xfrm>
            <a:off x="790575" y="1949450"/>
            <a:ext cx="4038600" cy="4525963"/>
          </a:xfrm>
        </p:spPr>
        <p:txBody>
          <a:bodyPr/>
          <a:lstStyle/>
          <a:p>
            <a:pPr eaLnBrk="1" hangingPunct="1"/>
            <a:r>
              <a:rPr lang="en-US" altLang="en-US" sz="1800"/>
              <a:t>Ideal for new officials or those in first few years of officiating</a:t>
            </a:r>
          </a:p>
          <a:p>
            <a:pPr eaLnBrk="1" hangingPunct="1"/>
            <a:r>
              <a:rPr lang="en-US" altLang="en-US" sz="1800"/>
              <a:t>30-45 minutes to complete</a:t>
            </a:r>
          </a:p>
          <a:p>
            <a:pPr eaLnBrk="1" hangingPunct="1"/>
            <a:r>
              <a:rPr lang="en-US" altLang="en-US" sz="1800"/>
              <a:t>Topics include: Basics of Becoming and Staying an Official, Science of Officiating, Art of Officiating</a:t>
            </a:r>
          </a:p>
          <a:p>
            <a:pPr eaLnBrk="1" hangingPunct="1"/>
            <a:r>
              <a:rPr lang="en-US" altLang="en-US" sz="1800"/>
              <a:t>Course is FREE to NFHS Officials Association members, non-members fee is $20</a:t>
            </a:r>
          </a:p>
          <a:p>
            <a:pPr eaLnBrk="1" hangingPunct="1"/>
            <a:r>
              <a:rPr lang="en-US" altLang="en-US" sz="1800"/>
              <a:t>NFHSLearn.com</a:t>
            </a:r>
          </a:p>
          <a:p>
            <a:pPr eaLnBrk="1" hangingPunct="1"/>
            <a:endParaRPr lang="en-US" altLang="en-US"/>
          </a:p>
        </p:txBody>
      </p:sp>
      <p:sp>
        <p:nvSpPr>
          <p:cNvPr id="76804" name="Content Placeholder 3"/>
          <p:cNvSpPr>
            <a:spLocks noGrp="1"/>
          </p:cNvSpPr>
          <p:nvPr>
            <p:ph sz="half" idx="2"/>
          </p:nvPr>
        </p:nvSpPr>
        <p:spPr>
          <a:xfrm>
            <a:off x="4981575" y="1949450"/>
            <a:ext cx="4038600" cy="4525963"/>
          </a:xfrm>
        </p:spPr>
        <p:txBody>
          <a:bodyPr/>
          <a:lstStyle/>
          <a:p>
            <a:pPr eaLnBrk="1" hangingPunct="1"/>
            <a:r>
              <a:rPr lang="en-US" altLang="en-US" sz="1800"/>
              <a:t>Sports such as soccer, basketball and baseball offer direct illustrations of the rules book, including rules references and officials signals</a:t>
            </a:r>
          </a:p>
          <a:p>
            <a:pPr eaLnBrk="1" hangingPunct="1"/>
            <a:r>
              <a:rPr lang="en-US" altLang="en-US" sz="1800"/>
              <a:t>Animated mechanics videos for softball and baseball umpires</a:t>
            </a:r>
          </a:p>
          <a:p>
            <a:pPr eaLnBrk="1" hangingPunct="1"/>
            <a:r>
              <a:rPr lang="en-US" altLang="en-US" sz="1800"/>
              <a:t>Video interpretation of the NFHS Basketball Rules Book created through a partnership with the International Association of Approved Basketball Officials</a:t>
            </a:r>
          </a:p>
        </p:txBody>
      </p:sp>
      <p:sp>
        <p:nvSpPr>
          <p:cNvPr id="6" name="Footer Placeholder 3">
            <a:extLst>
              <a:ext uri="{FF2B5EF4-FFF2-40B4-BE49-F238E27FC236}">
                <a16:creationId xmlns:a16="http://schemas.microsoft.com/office/drawing/2014/main" id="{E63805D5-1243-49E5-B767-24814D278C3F}"/>
              </a:ext>
            </a:extLst>
          </p:cNvPr>
          <p:cNvSpPr>
            <a:spLocks noGrp="1"/>
          </p:cNvSpPr>
          <p:nvPr>
            <p:ph type="ftr" sz="quarter" idx="11"/>
          </p:nvPr>
        </p:nvSpPr>
        <p:spPr/>
        <p:txBody>
          <a:bodyPr/>
          <a:lstStyle/>
          <a:p>
            <a:pPr>
              <a:defRPr/>
            </a:pPr>
            <a:r>
              <a:rPr lang="en-US"/>
              <a:t>www.nfhs.org</a:t>
            </a:r>
            <a:endParaRPr lang="en-US" dirty="0"/>
          </a:p>
        </p:txBody>
      </p:sp>
      <p:pic>
        <p:nvPicPr>
          <p:cNvPr id="768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663" y="5167313"/>
            <a:ext cx="2405062" cy="134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76807" name="Picture 2" descr="Picture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69182">
            <a:off x="2859088" y="4478338"/>
            <a:ext cx="1889125"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A77DE521-E1A3-46AF-9B2B-815FF6E7525C}"/>
              </a:ext>
            </a:extLst>
          </p:cNvPr>
          <p:cNvSpPr>
            <a:spLocks noGrp="1"/>
          </p:cNvSpPr>
          <p:nvPr>
            <p:ph type="ctrTitle"/>
          </p:nvPr>
        </p:nvSpPr>
        <p:spPr>
          <a:xfrm>
            <a:off x="457200" y="3092450"/>
            <a:ext cx="8474075" cy="1241425"/>
          </a:xfrm>
        </p:spPr>
        <p:txBody>
          <a:bodyPr/>
          <a:lstStyle/>
          <a:p>
            <a:pPr>
              <a:defRPr/>
            </a:pPr>
            <a:endParaRPr lang="en-US" altLang="en-US"/>
          </a:p>
        </p:txBody>
      </p:sp>
      <p:sp>
        <p:nvSpPr>
          <p:cNvPr id="78851" name="Subtitle 2"/>
          <p:cNvSpPr>
            <a:spLocks noGrp="1"/>
          </p:cNvSpPr>
          <p:nvPr>
            <p:ph type="subTitle" idx="1"/>
          </p:nvPr>
        </p:nvSpPr>
        <p:spPr>
          <a:xfrm>
            <a:off x="2384425" y="5033963"/>
            <a:ext cx="6623050" cy="1709737"/>
          </a:xfrm>
        </p:spPr>
        <p:txBody>
          <a:bodyPr/>
          <a:lstStyle/>
          <a:p>
            <a:endParaRPr lang="en-US" altLang="en-US"/>
          </a:p>
        </p:txBody>
      </p:sp>
      <p:pic>
        <p:nvPicPr>
          <p:cNvPr id="788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050"/>
            <a:ext cx="9144000"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E7E9-007D-4FBE-849B-FE41308E17F6}"/>
              </a:ext>
            </a:extLst>
          </p:cNvPr>
          <p:cNvSpPr>
            <a:spLocks noGrp="1"/>
          </p:cNvSpPr>
          <p:nvPr>
            <p:ph type="title"/>
          </p:nvPr>
        </p:nvSpPr>
        <p:spPr>
          <a:xfrm>
            <a:off x="722313" y="4791075"/>
            <a:ext cx="6651625" cy="1362075"/>
          </a:xfrm>
        </p:spPr>
        <p:txBody>
          <a:bodyPr/>
          <a:lstStyle/>
          <a:p>
            <a:pPr eaLnBrk="1" hangingPunct="1">
              <a:defRPr/>
            </a:pPr>
            <a:r>
              <a:rPr lang="en-US" dirty="0"/>
              <a:t>NFHS Learning Center</a:t>
            </a:r>
          </a:p>
        </p:txBody>
      </p:sp>
      <p:sp>
        <p:nvSpPr>
          <p:cNvPr id="80899" name="Text Placeholder 2"/>
          <p:cNvSpPr>
            <a:spLocks noGrp="1"/>
          </p:cNvSpPr>
          <p:nvPr>
            <p:ph type="body" idx="1"/>
          </p:nvPr>
        </p:nvSpPr>
        <p:spPr/>
        <p:txBody>
          <a:bodyPr/>
          <a:lstStyle/>
          <a:p>
            <a:pPr eaLnBrk="1" hangingPunct="1"/>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405C-B216-49FD-B8AA-85E2BE42E9ED}"/>
              </a:ext>
            </a:extLst>
          </p:cNvPr>
          <p:cNvSpPr>
            <a:spLocks noGrp="1"/>
          </p:cNvSpPr>
          <p:nvPr>
            <p:ph type="title"/>
          </p:nvPr>
        </p:nvSpPr>
        <p:spPr/>
        <p:txBody>
          <a:bodyPr/>
          <a:lstStyle/>
          <a:p>
            <a:pPr eaLnBrk="1" hangingPunct="1">
              <a:defRPr/>
            </a:pPr>
            <a:r>
              <a:rPr lang="en-US"/>
              <a:t>The NFHS Learning Center</a:t>
            </a:r>
            <a:endParaRPr lang="en-US" dirty="0"/>
          </a:p>
        </p:txBody>
      </p:sp>
      <p:sp>
        <p:nvSpPr>
          <p:cNvPr id="82947" name="Content Placeholder 2"/>
          <p:cNvSpPr>
            <a:spLocks noGrp="1"/>
          </p:cNvSpPr>
          <p:nvPr>
            <p:ph sz="half" idx="1"/>
          </p:nvPr>
        </p:nvSpPr>
        <p:spPr>
          <a:xfrm>
            <a:off x="790575" y="1949450"/>
            <a:ext cx="8185150" cy="4525963"/>
          </a:xfrm>
        </p:spPr>
        <p:txBody>
          <a:bodyPr/>
          <a:lstStyle/>
          <a:p>
            <a:pPr eaLnBrk="1" hangingPunct="1"/>
            <a:r>
              <a:rPr lang="en-US" altLang="en-US" b="1"/>
              <a:t>Mission: </a:t>
            </a:r>
            <a:r>
              <a:rPr lang="en-US" altLang="en-US"/>
              <a:t>Provide ongoing professional development for Coaches, Administrators, Students, Parents and Officials on the role they play within interscholastic athletics and activities.</a:t>
            </a:r>
          </a:p>
        </p:txBody>
      </p:sp>
      <p:pic>
        <p:nvPicPr>
          <p:cNvPr id="82948"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4507" t="10953" r="9904" b="6667"/>
          <a:stretch>
            <a:fillRect/>
          </a:stretch>
        </p:blipFill>
        <p:spPr>
          <a:xfrm>
            <a:off x="2305050" y="3816350"/>
            <a:ext cx="5156200" cy="2635250"/>
          </a:xfrm>
        </p:spPr>
      </p:pic>
      <p:sp>
        <p:nvSpPr>
          <p:cNvPr id="9" name="Footer Placeholder 3">
            <a:extLst>
              <a:ext uri="{FF2B5EF4-FFF2-40B4-BE49-F238E27FC236}">
                <a16:creationId xmlns:a16="http://schemas.microsoft.com/office/drawing/2014/main" id="{56407A86-5F9C-4CDB-8E6A-11A968C9112C}"/>
              </a:ext>
            </a:extLst>
          </p:cNvPr>
          <p:cNvSpPr>
            <a:spLocks noGrp="1"/>
          </p:cNvSpPr>
          <p:nvPr>
            <p:ph type="ftr" sz="quarter" idx="11"/>
          </p:nvPr>
        </p:nvSpPr>
        <p:spPr>
          <a:xfrm>
            <a:off x="7021513" y="6516688"/>
            <a:ext cx="1970087" cy="303212"/>
          </a:xfrm>
        </p:spPr>
        <p:txBody>
          <a:bodyPr/>
          <a:lstStyle/>
          <a:p>
            <a:pPr>
              <a:defRPr/>
            </a:pPr>
            <a:r>
              <a:rPr lang="en-US" dirty="0"/>
              <a:t>www.nfhslearn.com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D1DCD-BB1B-43F9-97E5-7B5E84809054}"/>
              </a:ext>
            </a:extLst>
          </p:cNvPr>
          <p:cNvSpPr>
            <a:spLocks noGrp="1"/>
          </p:cNvSpPr>
          <p:nvPr>
            <p:ph type="title"/>
          </p:nvPr>
        </p:nvSpPr>
        <p:spPr/>
        <p:txBody>
          <a:bodyPr/>
          <a:lstStyle/>
          <a:p>
            <a:pPr eaLnBrk="1" hangingPunct="1">
              <a:defRPr/>
            </a:pPr>
            <a:r>
              <a:rPr lang="en-US"/>
              <a:t>www.NFHSLearn.com</a:t>
            </a:r>
            <a:endParaRPr lang="en-US" dirty="0"/>
          </a:p>
        </p:txBody>
      </p:sp>
      <p:sp>
        <p:nvSpPr>
          <p:cNvPr id="84995" name="Content Placeholder 2"/>
          <p:cNvSpPr>
            <a:spLocks noGrp="1"/>
          </p:cNvSpPr>
          <p:nvPr>
            <p:ph sz="half" idx="1"/>
          </p:nvPr>
        </p:nvSpPr>
        <p:spPr>
          <a:xfrm>
            <a:off x="790575" y="1949450"/>
            <a:ext cx="8185150" cy="4525963"/>
          </a:xfrm>
        </p:spPr>
        <p:txBody>
          <a:bodyPr/>
          <a:lstStyle/>
          <a:p>
            <a:pPr eaLnBrk="1" hangingPunct="1"/>
            <a:r>
              <a:rPr lang="en-US" altLang="en-US"/>
              <a:t>Register on </a:t>
            </a:r>
            <a:br>
              <a:rPr lang="en-US" altLang="en-US"/>
            </a:br>
            <a:r>
              <a:rPr lang="en-US" altLang="en-US"/>
              <a:t>NFHSLearn.com and </a:t>
            </a:r>
            <a:br>
              <a:rPr lang="en-US" altLang="en-US"/>
            </a:br>
            <a:r>
              <a:rPr lang="en-US" altLang="en-US"/>
              <a:t>receive the following </a:t>
            </a:r>
            <a:br>
              <a:rPr lang="en-US" altLang="en-US"/>
            </a:br>
            <a:r>
              <a:rPr lang="en-US" altLang="en-US"/>
              <a:t>great benefits:</a:t>
            </a:r>
          </a:p>
          <a:p>
            <a:pPr lvl="1" eaLnBrk="1" hangingPunct="1"/>
            <a:r>
              <a:rPr lang="en-US" altLang="en-US"/>
              <a:t>Immediate access to all 18 NFHS free courses</a:t>
            </a:r>
          </a:p>
          <a:p>
            <a:pPr lvl="1" eaLnBrk="1" hangingPunct="1"/>
            <a:r>
              <a:rPr lang="en-US" altLang="en-US"/>
              <a:t>Opportunity to receive email updates on your sport, upcoming courses and much more</a:t>
            </a:r>
          </a:p>
          <a:p>
            <a:pPr lvl="1" eaLnBrk="1" hangingPunct="1"/>
            <a:r>
              <a:rPr lang="en-US" altLang="en-US"/>
              <a:t>Access coursework 24/7/365</a:t>
            </a:r>
          </a:p>
          <a:p>
            <a:pPr lvl="1" eaLnBrk="1" hangingPunct="1"/>
            <a:r>
              <a:rPr lang="en-US" altLang="en-US"/>
              <a:t>Access completion certificates 24/7/365</a:t>
            </a:r>
          </a:p>
        </p:txBody>
      </p:sp>
      <p:sp>
        <p:nvSpPr>
          <p:cNvPr id="9" name="Footer Placeholder 3">
            <a:extLst>
              <a:ext uri="{FF2B5EF4-FFF2-40B4-BE49-F238E27FC236}">
                <a16:creationId xmlns:a16="http://schemas.microsoft.com/office/drawing/2014/main" id="{3E95416E-61B9-4950-A520-D1D685B9AB51}"/>
              </a:ext>
            </a:extLst>
          </p:cNvPr>
          <p:cNvSpPr>
            <a:spLocks noGrp="1"/>
          </p:cNvSpPr>
          <p:nvPr>
            <p:ph type="ftr" sz="quarter" idx="11"/>
          </p:nvPr>
        </p:nvSpPr>
        <p:spPr>
          <a:xfrm>
            <a:off x="7021513" y="6516688"/>
            <a:ext cx="1970087" cy="303212"/>
          </a:xfrm>
        </p:spPr>
        <p:txBody>
          <a:bodyPr/>
          <a:lstStyle/>
          <a:p>
            <a:pPr>
              <a:defRPr/>
            </a:pPr>
            <a:r>
              <a:rPr lang="en-US" dirty="0"/>
              <a:t>www.nfhslearn.com</a:t>
            </a:r>
          </a:p>
        </p:txBody>
      </p:sp>
      <p:pic>
        <p:nvPicPr>
          <p:cNvPr id="84997" name="Picture 4"/>
          <p:cNvPicPr>
            <a:picLocks noChangeAspect="1"/>
          </p:cNvPicPr>
          <p:nvPr/>
        </p:nvPicPr>
        <p:blipFill>
          <a:blip r:embed="rId3">
            <a:extLst>
              <a:ext uri="{28A0092B-C50C-407E-A947-70E740481C1C}">
                <a14:useLocalDpi xmlns:a14="http://schemas.microsoft.com/office/drawing/2010/main" val="0"/>
              </a:ext>
            </a:extLst>
          </a:blip>
          <a:srcRect r="11818"/>
          <a:stretch>
            <a:fillRect/>
          </a:stretch>
        </p:blipFill>
        <p:spPr bwMode="auto">
          <a:xfrm>
            <a:off x="5195888" y="1876425"/>
            <a:ext cx="3948112"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371E8-3149-4315-A8F0-B0453BE56BCE}"/>
              </a:ext>
            </a:extLst>
          </p:cNvPr>
          <p:cNvSpPr>
            <a:spLocks noGrp="1"/>
          </p:cNvSpPr>
          <p:nvPr>
            <p:ph type="title"/>
          </p:nvPr>
        </p:nvSpPr>
        <p:spPr/>
        <p:txBody>
          <a:bodyPr/>
          <a:lstStyle/>
          <a:p>
            <a:pPr eaLnBrk="1" hangingPunct="1">
              <a:defRPr/>
            </a:pPr>
            <a:r>
              <a:rPr lang="en-US" dirty="0"/>
              <a:t>NFHS FREE Courses</a:t>
            </a:r>
          </a:p>
        </p:txBody>
      </p:sp>
      <p:sp>
        <p:nvSpPr>
          <p:cNvPr id="87043" name="Content Placeholder 2"/>
          <p:cNvSpPr>
            <a:spLocks noGrp="1"/>
          </p:cNvSpPr>
          <p:nvPr>
            <p:ph sz="half" idx="1"/>
          </p:nvPr>
        </p:nvSpPr>
        <p:spPr>
          <a:xfrm>
            <a:off x="790575" y="1949450"/>
            <a:ext cx="4038600" cy="4525963"/>
          </a:xfrm>
        </p:spPr>
        <p:txBody>
          <a:bodyPr/>
          <a:lstStyle/>
          <a:p>
            <a:pPr eaLnBrk="1" hangingPunct="1"/>
            <a:r>
              <a:rPr lang="en-US" altLang="en-US" sz="1700"/>
              <a:t>Concussion in Sports</a:t>
            </a:r>
          </a:p>
          <a:p>
            <a:pPr eaLnBrk="1" hangingPunct="1"/>
            <a:r>
              <a:rPr lang="en-US" altLang="en-US" sz="1700"/>
              <a:t>Coaching Pole Vault</a:t>
            </a:r>
          </a:p>
          <a:p>
            <a:pPr eaLnBrk="1" hangingPunct="1"/>
            <a:r>
              <a:rPr lang="en-US" altLang="en-US" sz="1700"/>
              <a:t>NCAA Eligibility</a:t>
            </a:r>
          </a:p>
          <a:p>
            <a:pPr eaLnBrk="1" hangingPunct="1"/>
            <a:r>
              <a:rPr lang="en-US" altLang="en-US" sz="1700"/>
              <a:t>Positive Sport Parenting</a:t>
            </a:r>
          </a:p>
          <a:p>
            <a:pPr eaLnBrk="1" hangingPunct="1"/>
            <a:r>
              <a:rPr lang="en-US" altLang="en-US" sz="1700"/>
              <a:t>Sportsmanship</a:t>
            </a:r>
          </a:p>
          <a:p>
            <a:pPr eaLnBrk="1" hangingPunct="1"/>
            <a:r>
              <a:rPr lang="en-US" altLang="en-US" sz="1700"/>
              <a:t>Sports Nutrition</a:t>
            </a:r>
          </a:p>
          <a:p>
            <a:pPr eaLnBrk="1" hangingPunct="1"/>
            <a:r>
              <a:rPr lang="en-US" altLang="en-US" sz="1700"/>
              <a:t>Heat Illness Prevention</a:t>
            </a:r>
          </a:p>
          <a:p>
            <a:pPr eaLnBrk="1" hangingPunct="1"/>
            <a:r>
              <a:rPr lang="en-US" altLang="en-US" sz="1700"/>
              <a:t>Introduction to Music Adjudication</a:t>
            </a:r>
          </a:p>
          <a:p>
            <a:pPr eaLnBrk="1" hangingPunct="1"/>
            <a:r>
              <a:rPr lang="en-US" altLang="en-US" sz="1700"/>
              <a:t>Introduction to Pitch Smart</a:t>
            </a:r>
          </a:p>
        </p:txBody>
      </p:sp>
      <p:sp>
        <p:nvSpPr>
          <p:cNvPr id="87044" name="Content Placeholder 3"/>
          <p:cNvSpPr>
            <a:spLocks noGrp="1"/>
          </p:cNvSpPr>
          <p:nvPr>
            <p:ph sz="half" idx="2"/>
          </p:nvPr>
        </p:nvSpPr>
        <p:spPr>
          <a:xfrm>
            <a:off x="4981575" y="1949450"/>
            <a:ext cx="4038600" cy="4525963"/>
          </a:xfrm>
        </p:spPr>
        <p:txBody>
          <a:bodyPr/>
          <a:lstStyle/>
          <a:p>
            <a:pPr eaLnBrk="1" hangingPunct="1"/>
            <a:r>
              <a:rPr lang="en-US" altLang="en-US" sz="1700"/>
              <a:t>Learning Pro – Suite of 4 courses</a:t>
            </a:r>
          </a:p>
          <a:p>
            <a:pPr eaLnBrk="1" hangingPunct="1"/>
            <a:r>
              <a:rPr lang="en-US" altLang="en-US" sz="1700"/>
              <a:t>Coaching Unified Sports</a:t>
            </a:r>
          </a:p>
          <a:p>
            <a:pPr eaLnBrk="1" hangingPunct="1"/>
            <a:r>
              <a:rPr lang="en-US" altLang="en-US" sz="1700"/>
              <a:t>Creating a Safe and Respectful Environment</a:t>
            </a:r>
          </a:p>
          <a:p>
            <a:pPr eaLnBrk="1" hangingPunct="1"/>
            <a:r>
              <a:rPr lang="en-US" altLang="en-US" sz="1700"/>
              <a:t>Engaging Effectively with Parents</a:t>
            </a:r>
          </a:p>
          <a:p>
            <a:pPr eaLnBrk="1" hangingPunct="1"/>
            <a:r>
              <a:rPr lang="en-US" altLang="en-US" sz="1700"/>
              <a:t>Sudden Cardiac Arrest</a:t>
            </a:r>
          </a:p>
          <a:p>
            <a:pPr eaLnBrk="1" hangingPunct="1"/>
            <a:r>
              <a:rPr lang="en-US" altLang="en-US" sz="1700"/>
              <a:t>Captains Course</a:t>
            </a:r>
          </a:p>
          <a:p>
            <a:pPr eaLnBrk="1" hangingPunct="1"/>
            <a:r>
              <a:rPr lang="en-US" altLang="en-US" sz="1700"/>
              <a:t>Interscholastic Officiating</a:t>
            </a:r>
          </a:p>
        </p:txBody>
      </p:sp>
      <p:pic>
        <p:nvPicPr>
          <p:cNvPr id="87045" name="Picture 2" descr="Aic_coaching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5813" y="5864225"/>
            <a:ext cx="8699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6" name="Picture 4" descr="Cic_coaching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163" y="5864225"/>
            <a:ext cx="8699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7" name="TextBox 1"/>
          <p:cNvSpPr txBox="1">
            <a:spLocks noChangeArrowheads="1"/>
          </p:cNvSpPr>
          <p:nvPr/>
        </p:nvSpPr>
        <p:spPr bwMode="auto">
          <a:xfrm>
            <a:off x="1289050" y="6034088"/>
            <a:ext cx="4510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algn="r" eaLnBrk="1" hangingPunct="1">
              <a:buFontTx/>
              <a:buNone/>
            </a:pPr>
            <a:r>
              <a:rPr lang="en-US" altLang="en-US" sz="1800" b="1">
                <a:solidFill>
                  <a:schemeClr val="accent2"/>
                </a:solidFill>
                <a:latin typeface="Arial" charset="0"/>
              </a:rPr>
              <a:t>National Coach Certification Program</a:t>
            </a:r>
          </a:p>
        </p:txBody>
      </p:sp>
      <p:sp>
        <p:nvSpPr>
          <p:cNvPr id="17" name="Footer Placeholder 3">
            <a:extLst>
              <a:ext uri="{FF2B5EF4-FFF2-40B4-BE49-F238E27FC236}">
                <a16:creationId xmlns:a16="http://schemas.microsoft.com/office/drawing/2014/main" id="{3763A2B6-157D-4534-AE68-B5BED4B842A0}"/>
              </a:ext>
            </a:extLst>
          </p:cNvPr>
          <p:cNvSpPr>
            <a:spLocks noGrp="1"/>
          </p:cNvSpPr>
          <p:nvPr>
            <p:ph type="ftr" sz="quarter" idx="11"/>
          </p:nvPr>
        </p:nvSpPr>
        <p:spPr>
          <a:xfrm>
            <a:off x="7324725" y="6516688"/>
            <a:ext cx="1666875" cy="303212"/>
          </a:xfrm>
        </p:spPr>
        <p:txBody>
          <a:bodyPr/>
          <a:lstStyle/>
          <a:p>
            <a:pPr>
              <a:defRPr/>
            </a:pPr>
            <a:r>
              <a:rPr lang="en-US" dirty="0"/>
              <a:t>www.nfhslearn.com</a:t>
            </a:r>
          </a:p>
        </p:txBody>
      </p:sp>
      <p:pic>
        <p:nvPicPr>
          <p:cNvPr id="8704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16488" y="4427538"/>
            <a:ext cx="205263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0"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02463" y="4429125"/>
            <a:ext cx="205105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1" name="Picture 3"/>
          <p:cNvPicPr>
            <a:picLocks noChangeAspect="1"/>
          </p:cNvPicPr>
          <p:nvPr/>
        </p:nvPicPr>
        <p:blipFill>
          <a:blip r:embed="rId7">
            <a:extLst>
              <a:ext uri="{28A0092B-C50C-407E-A947-70E740481C1C}">
                <a14:useLocalDpi xmlns:a14="http://schemas.microsoft.com/office/drawing/2010/main" val="0"/>
              </a:ext>
            </a:extLst>
          </a:blip>
          <a:srcRect r="3430"/>
          <a:stretch>
            <a:fillRect/>
          </a:stretch>
        </p:blipFill>
        <p:spPr bwMode="auto">
          <a:xfrm>
            <a:off x="2911475" y="4427538"/>
            <a:ext cx="19812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2" name="Picture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1850" y="4427538"/>
            <a:ext cx="20510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025B-BB80-415F-A3ED-0CBC4FEC05AE}"/>
              </a:ext>
            </a:extLst>
          </p:cNvPr>
          <p:cNvSpPr>
            <a:spLocks noGrp="1"/>
          </p:cNvSpPr>
          <p:nvPr>
            <p:ph type="title"/>
          </p:nvPr>
        </p:nvSpPr>
        <p:spPr>
          <a:xfrm>
            <a:off x="722313" y="4843463"/>
            <a:ext cx="6651625" cy="1362075"/>
          </a:xfrm>
        </p:spPr>
        <p:txBody>
          <a:bodyPr/>
          <a:lstStyle/>
          <a:p>
            <a:pPr eaLnBrk="1" hangingPunct="1">
              <a:defRPr/>
            </a:pPr>
            <a:r>
              <a:rPr lang="en-US" dirty="0"/>
              <a:t>NFHS Network</a:t>
            </a:r>
          </a:p>
        </p:txBody>
      </p:sp>
      <p:sp>
        <p:nvSpPr>
          <p:cNvPr id="89091" name="Text Placeholder 2"/>
          <p:cNvSpPr>
            <a:spLocks noGrp="1"/>
          </p:cNvSpPr>
          <p:nvPr>
            <p:ph type="body" idx="1"/>
          </p:nvPr>
        </p:nvSpPr>
        <p:spPr/>
        <p:txBody>
          <a:bodyPr/>
          <a:lstStyle/>
          <a:p>
            <a:pPr eaLnBrk="1" hangingPunct="1"/>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A7D0D-893D-4D41-AC83-8F5351BB14CB}"/>
              </a:ext>
            </a:extLst>
          </p:cNvPr>
          <p:cNvSpPr>
            <a:spLocks noGrp="1"/>
          </p:cNvSpPr>
          <p:nvPr>
            <p:ph type="title"/>
          </p:nvPr>
        </p:nvSpPr>
        <p:spPr/>
        <p:txBody>
          <a:bodyPr/>
          <a:lstStyle/>
          <a:p>
            <a:pPr eaLnBrk="1" hangingPunct="1">
              <a:defRPr/>
            </a:pPr>
            <a:r>
              <a:rPr lang="en-US"/>
              <a:t>NFHS Network</a:t>
            </a:r>
            <a:endParaRPr lang="en-US" dirty="0"/>
          </a:p>
        </p:txBody>
      </p:sp>
      <p:sp>
        <p:nvSpPr>
          <p:cNvPr id="91139" name="Content Placeholder 2"/>
          <p:cNvSpPr>
            <a:spLocks noGrp="1"/>
          </p:cNvSpPr>
          <p:nvPr>
            <p:ph sz="half" idx="1"/>
          </p:nvPr>
        </p:nvSpPr>
        <p:spPr>
          <a:xfrm>
            <a:off x="790575" y="1949450"/>
            <a:ext cx="4478338" cy="4525963"/>
          </a:xfrm>
        </p:spPr>
        <p:txBody>
          <a:bodyPr/>
          <a:lstStyle/>
          <a:p>
            <a:pPr eaLnBrk="1" hangingPunct="1"/>
            <a:r>
              <a:rPr lang="en-US" altLang="en-US"/>
              <a:t>By 2020, every high school sporting event in America will be streamed live. </a:t>
            </a:r>
          </a:p>
          <a:p>
            <a:pPr eaLnBrk="1" hangingPunct="1"/>
            <a:r>
              <a:rPr lang="en-US" altLang="en-US"/>
              <a:t>The NFHS Network will be THE DESTINATION for fans to view these broadcasts. </a:t>
            </a:r>
          </a:p>
        </p:txBody>
      </p:sp>
      <p:pic>
        <p:nvPicPr>
          <p:cNvPr id="91140" name="Picture 2" descr="Q:\~Logos\NFHS Network\PrimaryLogos\Full-Color\NFHS_gradient.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951538" y="2092325"/>
            <a:ext cx="2498725" cy="3168650"/>
          </a:xfrm>
        </p:spPr>
      </p:pic>
      <p:sp>
        <p:nvSpPr>
          <p:cNvPr id="5" name="Footer Placeholder 4">
            <a:extLst>
              <a:ext uri="{FF2B5EF4-FFF2-40B4-BE49-F238E27FC236}">
                <a16:creationId xmlns:a16="http://schemas.microsoft.com/office/drawing/2014/main" id="{228816E7-C9EE-4897-BA9C-0228DACE60CC}"/>
              </a:ext>
            </a:extLst>
          </p:cNvPr>
          <p:cNvSpPr>
            <a:spLocks noGrp="1"/>
          </p:cNvSpPr>
          <p:nvPr>
            <p:ph type="ftr" sz="quarter" idx="11"/>
          </p:nvPr>
        </p:nvSpPr>
        <p:spPr>
          <a:xfrm>
            <a:off x="6862763" y="6516688"/>
            <a:ext cx="2128837" cy="303212"/>
          </a:xfrm>
        </p:spPr>
        <p:txBody>
          <a:bodyPr/>
          <a:lstStyle/>
          <a:p>
            <a:pPr>
              <a:defRPr/>
            </a:pPr>
            <a:r>
              <a:rPr lang="en-US" dirty="0"/>
              <a:t>www.NFHSnetwork.com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Picture 1" descr="Slide12.png"/>
          <p:cNvPicPr>
            <a:picLocks noChangeAspect="1"/>
          </p:cNvPicPr>
          <p:nvPr/>
        </p:nvPicPr>
        <p:blipFill>
          <a:blip r:embed="rId4">
            <a:extLst>
              <a:ext uri="{28A0092B-C50C-407E-A947-70E740481C1C}">
                <a14:useLocalDpi xmlns:a14="http://schemas.microsoft.com/office/drawing/2010/main" val="0"/>
              </a:ext>
            </a:extLst>
          </a:blip>
          <a:srcRect l="275" t="4192" r="1048" b="75618"/>
          <a:stretch>
            <a:fillRect/>
          </a:stretch>
        </p:blipFill>
        <p:spPr bwMode="auto">
          <a:xfrm>
            <a:off x="0" y="5472113"/>
            <a:ext cx="9144000" cy="139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FBB59-2932-47DD-BBDD-330478E8C0CF}"/>
              </a:ext>
            </a:extLst>
          </p:cNvPr>
          <p:cNvSpPr>
            <a:spLocks noGrp="1"/>
          </p:cNvSpPr>
          <p:nvPr>
            <p:ph type="title"/>
          </p:nvPr>
        </p:nvSpPr>
        <p:spPr/>
        <p:txBody>
          <a:bodyPr/>
          <a:lstStyle/>
          <a:p>
            <a:pPr eaLnBrk="1" hangingPunct="1">
              <a:defRPr/>
            </a:pPr>
            <a:r>
              <a:rPr lang="en-US" dirty="0"/>
              <a:t>NFHS Network</a:t>
            </a:r>
          </a:p>
        </p:txBody>
      </p:sp>
      <p:sp>
        <p:nvSpPr>
          <p:cNvPr id="95235" name="Content Placeholder 2"/>
          <p:cNvSpPr>
            <a:spLocks noGrp="1"/>
          </p:cNvSpPr>
          <p:nvPr>
            <p:ph sz="half" idx="1"/>
          </p:nvPr>
        </p:nvSpPr>
        <p:spPr>
          <a:xfrm>
            <a:off x="790575" y="1949450"/>
            <a:ext cx="8242300" cy="2270125"/>
          </a:xfrm>
        </p:spPr>
        <p:txBody>
          <a:bodyPr/>
          <a:lstStyle/>
          <a:p>
            <a:pPr eaLnBrk="1" hangingPunct="1"/>
            <a:r>
              <a:rPr lang="en-US" altLang="en-US"/>
              <a:t>View from mobile…</a:t>
            </a:r>
          </a:p>
          <a:p>
            <a:pPr eaLnBrk="1" hangingPunct="1"/>
            <a:endParaRPr lang="en-US" altLang="en-US"/>
          </a:p>
        </p:txBody>
      </p:sp>
      <p:sp>
        <p:nvSpPr>
          <p:cNvPr id="7" name="Footer Placeholder 4">
            <a:extLst>
              <a:ext uri="{FF2B5EF4-FFF2-40B4-BE49-F238E27FC236}">
                <a16:creationId xmlns:a16="http://schemas.microsoft.com/office/drawing/2014/main" id="{7E4F0F4E-4485-4332-B151-B73B533BB8D7}"/>
              </a:ext>
            </a:extLst>
          </p:cNvPr>
          <p:cNvSpPr>
            <a:spLocks noGrp="1"/>
          </p:cNvSpPr>
          <p:nvPr>
            <p:ph type="ftr" sz="quarter" idx="11"/>
          </p:nvPr>
        </p:nvSpPr>
        <p:spPr>
          <a:xfrm>
            <a:off x="7023100" y="6516688"/>
            <a:ext cx="1968500" cy="303212"/>
          </a:xfrm>
        </p:spPr>
        <p:txBody>
          <a:bodyPr/>
          <a:lstStyle/>
          <a:p>
            <a:pPr>
              <a:defRPr/>
            </a:pPr>
            <a:r>
              <a:rPr lang="en-US" dirty="0"/>
              <a:t>www.NFHSnetwork.com</a:t>
            </a:r>
          </a:p>
        </p:txBody>
      </p:sp>
      <p:pic>
        <p:nvPicPr>
          <p:cNvPr id="95237" name="Picture 7" descr="VideoPlayer.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274763" y="2509838"/>
            <a:ext cx="7586662" cy="4006850"/>
          </a:xfr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D0BB2-056A-4018-946E-A344F4F0FF01}"/>
              </a:ext>
            </a:extLst>
          </p:cNvPr>
          <p:cNvSpPr>
            <a:spLocks noGrp="1"/>
          </p:cNvSpPr>
          <p:nvPr>
            <p:ph type="title"/>
          </p:nvPr>
        </p:nvSpPr>
        <p:spPr>
          <a:xfrm>
            <a:off x="722313" y="4751388"/>
            <a:ext cx="6651625" cy="1362075"/>
          </a:xfrm>
        </p:spPr>
        <p:txBody>
          <a:bodyPr/>
          <a:lstStyle/>
          <a:p>
            <a:pPr eaLnBrk="1" hangingPunct="1">
              <a:defRPr/>
            </a:pPr>
            <a:r>
              <a:rPr lang="en-US" dirty="0"/>
              <a:t>Thank You and have a great season!</a:t>
            </a:r>
          </a:p>
        </p:txBody>
      </p:sp>
      <p:sp>
        <p:nvSpPr>
          <p:cNvPr id="97283" name="Content Placeholder 4"/>
          <p:cNvSpPr>
            <a:spLocks noGrp="1"/>
          </p:cNvSpPr>
          <p:nvPr>
            <p:ph type="body" idx="1"/>
          </p:nvPr>
        </p:nvSpPr>
        <p:spPr/>
        <p:txBody>
          <a:bodyPr/>
          <a:lstStyle/>
          <a:p>
            <a:pPr algn="ctr" eaLnBrk="1" hangingPunct="1"/>
            <a:endParaRPr lang="en-US" altLang="en-US"/>
          </a:p>
        </p:txBody>
      </p:sp>
      <p:sp>
        <p:nvSpPr>
          <p:cNvPr id="97284" name="TextBox 2"/>
          <p:cNvSpPr txBox="1">
            <a:spLocks noChangeArrowheads="1"/>
          </p:cNvSpPr>
          <p:nvPr/>
        </p:nvSpPr>
        <p:spPr bwMode="auto">
          <a:xfrm>
            <a:off x="877888" y="5853113"/>
            <a:ext cx="47228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charset="2"/>
              <a:buChar char="§"/>
              <a:defRPr sz="2600">
                <a:solidFill>
                  <a:schemeClr val="tx1"/>
                </a:solidFill>
                <a:latin typeface="Calibri" charset="0"/>
              </a:defRPr>
            </a:lvl1pPr>
            <a:lvl2pPr marL="742950" indent="-285750">
              <a:buFont typeface="Arial" charset="0"/>
              <a:buChar char="•"/>
              <a:defRPr sz="2400">
                <a:solidFill>
                  <a:schemeClr val="tx1"/>
                </a:solidFill>
                <a:latin typeface="Calibri" charset="0"/>
              </a:defRPr>
            </a:lvl2pPr>
            <a:lvl3pPr marL="1143000" indent="-228600">
              <a:buFont typeface="Calibri" charset="0"/>
              <a:buChar char="–"/>
              <a:defRPr sz="2000">
                <a:solidFill>
                  <a:schemeClr val="tx1"/>
                </a:solidFill>
                <a:latin typeface="Calibri" charset="0"/>
              </a:defRPr>
            </a:lvl3pPr>
            <a:lvl4pPr marL="1600200" indent="-228600">
              <a:buFont typeface="Courier New" charset="0"/>
              <a:buChar char="o"/>
              <a:defRPr sz="2000">
                <a:solidFill>
                  <a:schemeClr val="tx1"/>
                </a:solidFill>
                <a:latin typeface="Calibri" charset="0"/>
              </a:defRPr>
            </a:lvl4pPr>
            <a:lvl5pPr marL="2057400" indent="-228600">
              <a:buFont typeface="Arial" charset="0"/>
              <a:buChar char="»"/>
              <a:defRPr sz="2000">
                <a:solidFill>
                  <a:schemeClr val="tx1"/>
                </a:solidFill>
                <a:latin typeface="Calibri" charset="0"/>
              </a:defRPr>
            </a:lvl5pPr>
            <a:lvl6pPr marL="2514600" indent="-228600" eaLnBrk="0" fontAlgn="base" hangingPunct="0">
              <a:spcBef>
                <a:spcPct val="0"/>
              </a:spcBef>
              <a:spcAft>
                <a:spcPct val="0"/>
              </a:spcAft>
              <a:buFont typeface="Arial" charset="0"/>
              <a:buChar char="»"/>
              <a:defRPr sz="2000">
                <a:solidFill>
                  <a:schemeClr val="tx1"/>
                </a:solidFill>
                <a:latin typeface="Calibri" charset="0"/>
              </a:defRPr>
            </a:lvl6pPr>
            <a:lvl7pPr marL="2971800" indent="-228600" eaLnBrk="0" fontAlgn="base" hangingPunct="0">
              <a:spcBef>
                <a:spcPct val="0"/>
              </a:spcBef>
              <a:spcAft>
                <a:spcPct val="0"/>
              </a:spcAft>
              <a:buFont typeface="Arial" charset="0"/>
              <a:buChar char="»"/>
              <a:defRPr sz="2000">
                <a:solidFill>
                  <a:schemeClr val="tx1"/>
                </a:solidFill>
                <a:latin typeface="Calibri" charset="0"/>
              </a:defRPr>
            </a:lvl7pPr>
            <a:lvl8pPr marL="3429000" indent="-228600" eaLnBrk="0" fontAlgn="base" hangingPunct="0">
              <a:spcBef>
                <a:spcPct val="0"/>
              </a:spcBef>
              <a:spcAft>
                <a:spcPct val="0"/>
              </a:spcAft>
              <a:buFont typeface="Arial" charset="0"/>
              <a:buChar char="»"/>
              <a:defRPr sz="2000">
                <a:solidFill>
                  <a:schemeClr val="tx1"/>
                </a:solidFill>
                <a:latin typeface="Calibri" charset="0"/>
              </a:defRPr>
            </a:lvl8pPr>
            <a:lvl9pPr marL="3886200" indent="-228600" eaLnBrk="0" fontAlgn="base" hangingPunct="0">
              <a:spcBef>
                <a:spcPct val="0"/>
              </a:spcBef>
              <a:spcAft>
                <a:spcPct val="0"/>
              </a:spcAft>
              <a:buFont typeface="Arial" charset="0"/>
              <a:buChar char="»"/>
              <a:defRPr sz="2000">
                <a:solidFill>
                  <a:schemeClr val="tx1"/>
                </a:solidFill>
                <a:latin typeface="Calibri" charset="0"/>
              </a:defRPr>
            </a:lvl9pPr>
          </a:lstStyle>
          <a:p>
            <a:pPr eaLnBrk="1" hangingPunct="1">
              <a:buFontTx/>
              <a:buNone/>
            </a:pPr>
            <a:r>
              <a:rPr lang="en-US" altLang="en-US" sz="2800">
                <a:solidFill>
                  <a:schemeClr val="bg1"/>
                </a:solidFill>
              </a:rPr>
              <a:t>www.nfhs.org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42396" y="1907653"/>
            <a:ext cx="7769505" cy="1441048"/>
          </a:xfrm>
        </p:spPr>
        <p:txBody>
          <a:bodyPr>
            <a:normAutofit/>
          </a:bodyPr>
          <a:lstStyle/>
          <a:p>
            <a:pPr>
              <a:defRPr/>
            </a:pPr>
            <a:r>
              <a:rPr lang="en-US" b="1" dirty="0">
                <a:latin typeface="+mn-lt"/>
              </a:rPr>
              <a:t>NCHSAA </a:t>
            </a:r>
            <a:br>
              <a:rPr lang="en-US" b="1" dirty="0">
                <a:latin typeface="+mn-lt"/>
              </a:rPr>
            </a:br>
            <a:r>
              <a:rPr lang="en-US" b="1" dirty="0">
                <a:latin typeface="+mn-lt"/>
              </a:rPr>
              <a:t>RULES &amp; REGULATIONS</a:t>
            </a:r>
          </a:p>
        </p:txBody>
      </p:sp>
    </p:spTree>
    <p:extLst>
      <p:ext uri="{BB962C8B-B14F-4D97-AF65-F5344CB8AC3E}">
        <p14:creationId xmlns:p14="http://schemas.microsoft.com/office/powerpoint/2010/main" val="18845975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Amateur Rule</a:t>
            </a:r>
          </a:p>
          <a:p>
            <a:r>
              <a:rPr lang="en-US" dirty="0"/>
              <a:t>Increase allowable merchandise to be received from $20.00 to $250.00 per sports season</a:t>
            </a:r>
          </a:p>
          <a:p>
            <a:endParaRPr lang="en-US" dirty="0"/>
          </a:p>
          <a:p>
            <a:r>
              <a:rPr lang="en-US" dirty="0"/>
              <a:t>Acceptance of money or a forbidden award will cause an athlete to lose athletic eligibility for the semester in which the violation occurred, and the following semester.</a:t>
            </a:r>
          </a:p>
          <a:p>
            <a:endParaRPr lang="en-US" dirty="0"/>
          </a:p>
        </p:txBody>
      </p:sp>
    </p:spTree>
    <p:extLst>
      <p:ext uri="{BB962C8B-B14F-4D97-AF65-F5344CB8AC3E}">
        <p14:creationId xmlns:p14="http://schemas.microsoft.com/office/powerpoint/2010/main" val="14208686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Senior Exceptions</a:t>
            </a:r>
          </a:p>
          <a:p>
            <a:r>
              <a:rPr lang="en-US" dirty="0"/>
              <a:t>Students may be allowed to wear school uniforms, including protective equipment, in outside organization competition, so long as the student has exhausted athletic eligibility in that sport and received permission from the member school. Approval from the LEA is strongly recommended.</a:t>
            </a:r>
          </a:p>
          <a:p>
            <a:endParaRPr lang="en-US" dirty="0"/>
          </a:p>
          <a:p>
            <a:r>
              <a:rPr lang="en-US" dirty="0"/>
              <a:t>Exception to the numbers restrictions for students who have exhausted their eligibility in that sport. Dead period rules will remain.</a:t>
            </a:r>
          </a:p>
          <a:p>
            <a:endParaRPr lang="en-US" dirty="0"/>
          </a:p>
        </p:txBody>
      </p:sp>
    </p:spTree>
    <p:extLst>
      <p:ext uri="{BB962C8B-B14F-4D97-AF65-F5344CB8AC3E}">
        <p14:creationId xmlns:p14="http://schemas.microsoft.com/office/powerpoint/2010/main" val="520842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normAutofit/>
          </a:bodyPr>
          <a:lstStyle/>
          <a:p>
            <a:pPr marL="0" indent="0">
              <a:buNone/>
            </a:pPr>
            <a:r>
              <a:rPr lang="en-US" sz="2400" b="1" dirty="0"/>
              <a:t>Transfer Rule</a:t>
            </a:r>
          </a:p>
          <a:p>
            <a:r>
              <a:rPr lang="en-US" dirty="0"/>
              <a:t>Students transferring to a member school where the student’s coach has relocated to within a year will be deemed ineligible for a period of 365 days LEA to LEA</a:t>
            </a:r>
          </a:p>
          <a:p>
            <a:endParaRPr lang="en-US" dirty="0"/>
          </a:p>
          <a:p>
            <a:r>
              <a:rPr lang="en-US" dirty="0"/>
              <a:t>A student’s first transfer after initial entry into the 9th grade is not subject to the NCHSAA transfer rule (LEA to LEA). For any transfer thereafter, the student must sit out for 2 consecutive semesters (at least 50% of the current semester + following semester) or 365-days, whichever is less. </a:t>
            </a:r>
          </a:p>
          <a:p>
            <a:endParaRPr lang="en-US" dirty="0"/>
          </a:p>
        </p:txBody>
      </p:sp>
    </p:spTree>
    <p:extLst>
      <p:ext uri="{BB962C8B-B14F-4D97-AF65-F5344CB8AC3E}">
        <p14:creationId xmlns:p14="http://schemas.microsoft.com/office/powerpoint/2010/main" val="657258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normAutofit lnSpcReduction="10000"/>
          </a:bodyPr>
          <a:lstStyle/>
          <a:p>
            <a:pPr marL="0" indent="0">
              <a:buNone/>
            </a:pPr>
            <a:r>
              <a:rPr lang="en-US" sz="2625" b="1" dirty="0"/>
              <a:t>Transfer Rule</a:t>
            </a:r>
          </a:p>
          <a:p>
            <a:r>
              <a:rPr lang="en-US" sz="2250" dirty="0"/>
              <a:t>NCHSAA Transfer Committee will be composed of the NCHSAA Executive Committee and at least one (1) non-district affiliated member.</a:t>
            </a:r>
          </a:p>
          <a:p>
            <a:endParaRPr lang="en-US" sz="2250" dirty="0"/>
          </a:p>
          <a:p>
            <a:r>
              <a:rPr lang="en-US" sz="2250" dirty="0"/>
              <a:t>Modify initial entry interpretation for non-district affiliated schools (Charter and Non-Boarding Parochial) –Rule 1.2.1(a)(2): boundary criteria shall only apply after initial entry into ninth grade.</a:t>
            </a:r>
          </a:p>
          <a:p>
            <a:endParaRPr lang="en-US" sz="2250" dirty="0"/>
          </a:p>
          <a:p>
            <a:r>
              <a:rPr lang="en-US" sz="2250" dirty="0"/>
              <a:t>Students who want to participate in cheerleading are not subject to the transfer policy, however all current eligibility requirements would remain applicable.</a:t>
            </a:r>
          </a:p>
          <a:p>
            <a:endParaRPr lang="en-US" dirty="0"/>
          </a:p>
        </p:txBody>
      </p:sp>
    </p:spTree>
    <p:extLst>
      <p:ext uri="{BB962C8B-B14F-4D97-AF65-F5344CB8AC3E}">
        <p14:creationId xmlns:p14="http://schemas.microsoft.com/office/powerpoint/2010/main" val="2030540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Residence Rule</a:t>
            </a:r>
          </a:p>
          <a:p>
            <a:r>
              <a:rPr lang="en-US" dirty="0"/>
              <a:t>No Custody</a:t>
            </a:r>
          </a:p>
          <a:p>
            <a:pPr lvl="1"/>
            <a:r>
              <a:rPr lang="en-US" dirty="0"/>
              <a:t>Residency shall be deemed to be with the parent with whom the student begins the school year (i.e. 1st semester).</a:t>
            </a:r>
          </a:p>
          <a:p>
            <a:endParaRPr lang="en-US" dirty="0"/>
          </a:p>
          <a:p>
            <a:r>
              <a:rPr lang="en-US" dirty="0"/>
              <a:t>Bona Fide Change: The change must not be solely made for athletics purposes.</a:t>
            </a:r>
          </a:p>
          <a:p>
            <a:endParaRPr lang="en-US" dirty="0"/>
          </a:p>
        </p:txBody>
      </p:sp>
    </p:spTree>
    <p:extLst>
      <p:ext uri="{BB962C8B-B14F-4D97-AF65-F5344CB8AC3E}">
        <p14:creationId xmlns:p14="http://schemas.microsoft.com/office/powerpoint/2010/main" val="16337843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Endowment Games</a:t>
            </a:r>
          </a:p>
          <a:p>
            <a:r>
              <a:rPr lang="en-US" dirty="0"/>
              <a:t>The home team will remit twenty-five (25) percent of the gross revenue to the NCHSAA’s endowment fund.  If a member school plays an endowment game against a non-member school, the member school is responsible for remitting payment to the NCHSAA regardless of where the game is played.  </a:t>
            </a:r>
          </a:p>
        </p:txBody>
      </p:sp>
    </p:spTree>
    <p:extLst>
      <p:ext uri="{BB962C8B-B14F-4D97-AF65-F5344CB8AC3E}">
        <p14:creationId xmlns:p14="http://schemas.microsoft.com/office/powerpoint/2010/main" val="1287727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normAutofit/>
          </a:bodyPr>
          <a:lstStyle/>
          <a:p>
            <a:pPr marL="0" indent="0">
              <a:buNone/>
            </a:pPr>
            <a:r>
              <a:rPr lang="en-US" sz="2400" b="1" dirty="0"/>
              <a:t>Wet Bulb Globe Temperature</a:t>
            </a:r>
          </a:p>
          <a:p>
            <a:r>
              <a:rPr lang="en-US" dirty="0"/>
              <a:t>Add language to the WBGT Index and Athletic Activity Chart in the 90 or Above category for Athletic Activity Guidelines: SUSPEND PRACTICE/MUST INCLUDE MANDATORY BREAKS AS DIRECTED BY GAMEDAY ADMINISTRATOR DURING CONTEST.</a:t>
            </a:r>
          </a:p>
          <a:p>
            <a:pPr marL="0" indent="0">
              <a:buNone/>
            </a:pPr>
            <a:endParaRPr lang="en-US" sz="2400" b="1" dirty="0"/>
          </a:p>
          <a:p>
            <a:pPr marL="0" indent="0">
              <a:buNone/>
            </a:pPr>
            <a:r>
              <a:rPr lang="en-US" sz="2400" b="1" dirty="0"/>
              <a:t>Facilities</a:t>
            </a:r>
          </a:p>
          <a:p>
            <a:r>
              <a:rPr lang="en-US" dirty="0"/>
              <a:t>The NCHSAA has the right to require host teams to find an adequate facility based on expected game/contest attendance and/or quality of venue.</a:t>
            </a:r>
          </a:p>
          <a:p>
            <a:endParaRPr lang="en-US" dirty="0"/>
          </a:p>
        </p:txBody>
      </p:sp>
    </p:spTree>
    <p:extLst>
      <p:ext uri="{BB962C8B-B14F-4D97-AF65-F5344CB8AC3E}">
        <p14:creationId xmlns:p14="http://schemas.microsoft.com/office/powerpoint/2010/main" val="4897802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Coaches Education</a:t>
            </a:r>
          </a:p>
          <a:p>
            <a:r>
              <a:rPr lang="en-US" dirty="0"/>
              <a:t>Annual requirements must be completed after June 1, 2017 and before the first date of practice.</a:t>
            </a:r>
          </a:p>
          <a:p>
            <a:endParaRPr lang="en-US" dirty="0"/>
          </a:p>
          <a:p>
            <a:r>
              <a:rPr lang="en-US" dirty="0"/>
              <a:t>NFHS Sudden Cardiac Arrest</a:t>
            </a:r>
          </a:p>
          <a:p>
            <a:pPr lvl="1"/>
            <a:r>
              <a:rPr lang="en-US" dirty="0"/>
              <a:t>To require all non-paid coaches to complete the NFHS Sudden Cardiac Arrest Course annually and prior to the first contest.  Effective Date: August 1, 2017</a:t>
            </a:r>
          </a:p>
          <a:p>
            <a:endParaRPr lang="en-US" dirty="0"/>
          </a:p>
        </p:txBody>
      </p:sp>
    </p:spTree>
    <p:extLst>
      <p:ext uri="{BB962C8B-B14F-4D97-AF65-F5344CB8AC3E}">
        <p14:creationId xmlns:p14="http://schemas.microsoft.com/office/powerpoint/2010/main" val="4324478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Eligibility Summary Submission Dates</a:t>
            </a:r>
          </a:p>
          <a:p>
            <a:pPr lvl="0"/>
            <a:r>
              <a:rPr lang="en-US" dirty="0"/>
              <a:t>Fall – September 15th</a:t>
            </a:r>
          </a:p>
          <a:p>
            <a:pPr lvl="0"/>
            <a:r>
              <a:rPr lang="en-US" dirty="0"/>
              <a:t>Winter – December 15th</a:t>
            </a:r>
          </a:p>
          <a:p>
            <a:pPr lvl="0"/>
            <a:r>
              <a:rPr lang="en-US" dirty="0"/>
              <a:t>Spring – April 1st</a:t>
            </a:r>
          </a:p>
          <a:p>
            <a:endParaRPr lang="en-US" dirty="0"/>
          </a:p>
        </p:txBody>
      </p:sp>
    </p:spTree>
    <p:extLst>
      <p:ext uri="{BB962C8B-B14F-4D97-AF65-F5344CB8AC3E}">
        <p14:creationId xmlns:p14="http://schemas.microsoft.com/office/powerpoint/2010/main" val="1066370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a:xfrm>
            <a:off x="628650" y="2345702"/>
            <a:ext cx="8164286" cy="3165192"/>
          </a:xfrm>
        </p:spPr>
        <p:txBody>
          <a:bodyPr>
            <a:normAutofit/>
          </a:bodyPr>
          <a:lstStyle/>
          <a:p>
            <a:pPr marL="0" indent="0">
              <a:buNone/>
            </a:pPr>
            <a:r>
              <a:rPr lang="en-US" sz="3075" b="1" dirty="0"/>
              <a:t>Skill Development/Dead Periods</a:t>
            </a:r>
          </a:p>
          <a:p>
            <a:pPr lvl="0"/>
            <a:r>
              <a:rPr lang="en-US" sz="2250" dirty="0"/>
              <a:t>Change In-season dead periods from 6 weeks to 3 weeks</a:t>
            </a:r>
          </a:p>
          <a:p>
            <a:pPr lvl="0"/>
            <a:r>
              <a:rPr lang="en-US" sz="2250" dirty="0"/>
              <a:t>Add new dead period:  </a:t>
            </a:r>
          </a:p>
          <a:p>
            <a:pPr lvl="1"/>
            <a:r>
              <a:rPr lang="en-US" sz="2250" dirty="0"/>
              <a:t>Last 10 student days of the school year</a:t>
            </a:r>
          </a:p>
          <a:p>
            <a:pPr lvl="2"/>
            <a:r>
              <a:rPr lang="en-US" sz="2250" dirty="0"/>
              <a:t>Effective 2017-2018</a:t>
            </a:r>
          </a:p>
          <a:p>
            <a:endParaRPr lang="en-US" dirty="0"/>
          </a:p>
        </p:txBody>
      </p:sp>
    </p:spTree>
    <p:extLst>
      <p:ext uri="{BB962C8B-B14F-4D97-AF65-F5344CB8AC3E}">
        <p14:creationId xmlns:p14="http://schemas.microsoft.com/office/powerpoint/2010/main" val="1734749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Playoff Bracket Size</a:t>
            </a:r>
          </a:p>
          <a:p>
            <a:pPr lvl="0"/>
            <a:r>
              <a:rPr lang="en-US" dirty="0"/>
              <a:t>Change bracket sizes for baseball, basketball, football, soccer, softball and volleyball to:</a:t>
            </a:r>
          </a:p>
          <a:p>
            <a:pPr lvl="1"/>
            <a:r>
              <a:rPr lang="en-US" dirty="0"/>
              <a:t>1A – 48 teams</a:t>
            </a:r>
          </a:p>
          <a:p>
            <a:pPr lvl="1"/>
            <a:r>
              <a:rPr lang="en-US" dirty="0"/>
              <a:t>2A – 64 teams</a:t>
            </a:r>
          </a:p>
          <a:p>
            <a:pPr lvl="1"/>
            <a:r>
              <a:rPr lang="en-US" dirty="0"/>
              <a:t>3A – 64 teams</a:t>
            </a:r>
          </a:p>
          <a:p>
            <a:pPr lvl="1"/>
            <a:r>
              <a:rPr lang="en-US" dirty="0"/>
              <a:t>4A – 48 teams</a:t>
            </a:r>
          </a:p>
          <a:p>
            <a:endParaRPr lang="en-US" dirty="0"/>
          </a:p>
        </p:txBody>
      </p:sp>
    </p:spTree>
    <p:extLst>
      <p:ext uri="{BB962C8B-B14F-4D97-AF65-F5344CB8AC3E}">
        <p14:creationId xmlns:p14="http://schemas.microsoft.com/office/powerpoint/2010/main" val="16909387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Playoff Qualification Process</a:t>
            </a:r>
          </a:p>
          <a:p>
            <a:pPr lvl="0"/>
            <a:r>
              <a:rPr lang="en-US" dirty="0"/>
              <a:t>Conference automatic qualifiers are determined by the number of teams from a given classification in each conference as follows:</a:t>
            </a:r>
          </a:p>
          <a:p>
            <a:pPr lvl="1"/>
            <a:r>
              <a:rPr lang="en-US" dirty="0"/>
              <a:t>1 – 4 teams = 1 automatic qualifier</a:t>
            </a:r>
          </a:p>
          <a:p>
            <a:pPr lvl="1"/>
            <a:r>
              <a:rPr lang="en-US" dirty="0"/>
              <a:t>5 – 8 teams = 2 automatic qualifiers</a:t>
            </a:r>
          </a:p>
          <a:p>
            <a:pPr lvl="1"/>
            <a:r>
              <a:rPr lang="en-US" dirty="0"/>
              <a:t>9 or more teams = 3 automatic qualifiers</a:t>
            </a:r>
          </a:p>
        </p:txBody>
      </p:sp>
    </p:spTree>
    <p:extLst>
      <p:ext uri="{BB962C8B-B14F-4D97-AF65-F5344CB8AC3E}">
        <p14:creationId xmlns:p14="http://schemas.microsoft.com/office/powerpoint/2010/main" val="1956705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endParaRPr lang="en-US" dirty="0">
              <a:latin typeface="+mn-lt"/>
            </a:endParaRPr>
          </a:p>
        </p:txBody>
      </p:sp>
      <p:sp>
        <p:nvSpPr>
          <p:cNvPr id="3" name="Content Placeholder 2"/>
          <p:cNvSpPr>
            <a:spLocks noGrp="1"/>
          </p:cNvSpPr>
          <p:nvPr>
            <p:ph idx="1"/>
          </p:nvPr>
        </p:nvSpPr>
        <p:spPr/>
        <p:txBody>
          <a:bodyPr/>
          <a:lstStyle/>
          <a:p>
            <a:pPr marL="0" indent="0">
              <a:buNone/>
            </a:pPr>
            <a:r>
              <a:rPr lang="en-US" sz="2400" b="1" dirty="0"/>
              <a:t>Playoff Qualification Process</a:t>
            </a:r>
          </a:p>
          <a:p>
            <a:pPr lvl="0"/>
            <a:r>
              <a:rPr lang="en-US" dirty="0"/>
              <a:t>Conference tournament champions automatically qualify</a:t>
            </a:r>
          </a:p>
          <a:p>
            <a:pPr lvl="1"/>
            <a:r>
              <a:rPr lang="en-US" dirty="0"/>
              <a:t>If the regular season champion also wins the tournament, no additional berth will be awarded.</a:t>
            </a:r>
          </a:p>
          <a:p>
            <a:pPr lvl="1"/>
            <a:r>
              <a:rPr lang="en-US" dirty="0"/>
              <a:t>If a team other than the regular season champion wins the tournament, it will automatically qualify for the playoffs. The team will be seeded as an at-large berth in the playoffs unless already automatically qualified based upon their regular season conference finish.</a:t>
            </a:r>
          </a:p>
          <a:p>
            <a:endParaRPr lang="en-US" dirty="0"/>
          </a:p>
        </p:txBody>
      </p:sp>
    </p:spTree>
    <p:extLst>
      <p:ext uri="{BB962C8B-B14F-4D97-AF65-F5344CB8AC3E}">
        <p14:creationId xmlns:p14="http://schemas.microsoft.com/office/powerpoint/2010/main" val="1937243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Playoff Qualification Process</a:t>
            </a:r>
          </a:p>
          <a:p>
            <a:pPr lvl="0"/>
            <a:r>
              <a:rPr lang="en-US" dirty="0"/>
              <a:t>Split conference application</a:t>
            </a:r>
          </a:p>
          <a:p>
            <a:pPr lvl="1"/>
            <a:r>
              <a:rPr lang="en-US" dirty="0"/>
              <a:t>The highest finishing team from a given classification will automatically qualify, regardless of overall conference finish.</a:t>
            </a:r>
          </a:p>
          <a:p>
            <a:pPr lvl="1"/>
            <a:r>
              <a:rPr lang="en-US" dirty="0"/>
              <a:t>Two teams that finish 1st and 2nd overall in the conference from the same classification will automatically qualify regardless of rule 4.1.18(a) (1-3).</a:t>
            </a:r>
          </a:p>
          <a:p>
            <a:pPr lvl="1"/>
            <a:r>
              <a:rPr lang="en-US" dirty="0"/>
              <a:t>**Ties for 1</a:t>
            </a:r>
            <a:r>
              <a:rPr lang="en-US" baseline="30000" dirty="0"/>
              <a:t>st</a:t>
            </a:r>
            <a:r>
              <a:rPr lang="en-US" dirty="0"/>
              <a:t> place in the overall conference or for highest finisher in a classification must be broken using the established tie-breaking procedure [rule 4.1.13].</a:t>
            </a:r>
          </a:p>
          <a:p>
            <a:endParaRPr lang="en-US" dirty="0"/>
          </a:p>
        </p:txBody>
      </p:sp>
    </p:spTree>
    <p:extLst>
      <p:ext uri="{BB962C8B-B14F-4D97-AF65-F5344CB8AC3E}">
        <p14:creationId xmlns:p14="http://schemas.microsoft.com/office/powerpoint/2010/main" val="12547559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p:txBody>
          <a:bodyPr/>
          <a:lstStyle/>
          <a:p>
            <a:pPr marL="0" indent="0">
              <a:buNone/>
            </a:pPr>
            <a:r>
              <a:rPr lang="en-US" sz="2400" b="1" dirty="0"/>
              <a:t>Playoff Qualification Process</a:t>
            </a:r>
          </a:p>
          <a:p>
            <a:pPr lvl="0"/>
            <a:r>
              <a:rPr lang="en-US" dirty="0"/>
              <a:t>If too many teams qualify using the above criteria, adjustments to the established bracket size will be made to accommodate the automatic qualifiers.</a:t>
            </a:r>
          </a:p>
          <a:p>
            <a:pPr lvl="0"/>
            <a:r>
              <a:rPr lang="en-US" dirty="0"/>
              <a:t>If not enough teams qualify using the above criteria, the bracket will be filled by non-automatic qualifiers in that classification</a:t>
            </a:r>
          </a:p>
          <a:p>
            <a:pPr lvl="1"/>
            <a:r>
              <a:rPr lang="en-US" dirty="0"/>
              <a:t>Teams in their classification will be selected to fill the remaining slots in the bracket based upon conference finish then the highest Adjusted </a:t>
            </a:r>
            <a:r>
              <a:rPr lang="en-US" dirty="0" err="1"/>
              <a:t>MaxPreps</a:t>
            </a:r>
            <a:r>
              <a:rPr lang="en-US" dirty="0"/>
              <a:t> ranking (or other NCHSAA selected ranking system) will be selected to fill the remaining slots in the bracket.</a:t>
            </a:r>
          </a:p>
          <a:p>
            <a:endParaRPr lang="en-US" dirty="0"/>
          </a:p>
        </p:txBody>
      </p:sp>
    </p:spTree>
    <p:extLst>
      <p:ext uri="{BB962C8B-B14F-4D97-AF65-F5344CB8AC3E}">
        <p14:creationId xmlns:p14="http://schemas.microsoft.com/office/powerpoint/2010/main" val="3931490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Board Changes 2017-18</a:t>
            </a:r>
          </a:p>
        </p:txBody>
      </p:sp>
      <p:sp>
        <p:nvSpPr>
          <p:cNvPr id="3" name="Content Placeholder 2"/>
          <p:cNvSpPr>
            <a:spLocks noGrp="1"/>
          </p:cNvSpPr>
          <p:nvPr>
            <p:ph idx="1"/>
          </p:nvPr>
        </p:nvSpPr>
        <p:spPr>
          <a:xfrm>
            <a:off x="628650" y="2125266"/>
            <a:ext cx="7886700" cy="3243420"/>
          </a:xfrm>
        </p:spPr>
        <p:txBody>
          <a:bodyPr>
            <a:normAutofit fontScale="32500" lnSpcReduction="20000"/>
          </a:bodyPr>
          <a:lstStyle/>
          <a:p>
            <a:pPr marL="0" indent="0">
              <a:buNone/>
            </a:pPr>
            <a:r>
              <a:rPr lang="en-US" sz="6000" b="1" dirty="0"/>
              <a:t>Playoff Seeding</a:t>
            </a:r>
          </a:p>
          <a:p>
            <a:pPr lvl="0"/>
            <a:r>
              <a:rPr lang="en-US" sz="3825" dirty="0"/>
              <a:t>Once the qualifying teams in each classification are determined, they will be divided into two regions of equal size (East and West) based on the longitude of each school.</a:t>
            </a:r>
          </a:p>
          <a:p>
            <a:pPr lvl="0"/>
            <a:r>
              <a:rPr lang="en-US" sz="3825" dirty="0"/>
              <a:t>The teams in each region will be seeded as follows:</a:t>
            </a:r>
          </a:p>
          <a:p>
            <a:pPr lvl="1"/>
            <a:r>
              <a:rPr lang="en-US" sz="3825" dirty="0"/>
              <a:t>Seed all 1st place automatic berths by Adjusted </a:t>
            </a:r>
            <a:r>
              <a:rPr lang="en-US" sz="3825" dirty="0" err="1"/>
              <a:t>MaxPreps</a:t>
            </a:r>
            <a:r>
              <a:rPr lang="en-US" sz="3825" dirty="0"/>
              <a:t> ranking (or other NCHSAA selected ranking system); then</a:t>
            </a:r>
          </a:p>
          <a:p>
            <a:pPr lvl="2"/>
            <a:r>
              <a:rPr lang="en-US" sz="3525" dirty="0"/>
              <a:t>NOTE: The highest finishing team in its half of a split conference must finish in 1</a:t>
            </a:r>
            <a:r>
              <a:rPr lang="en-US" sz="3525" baseline="30000" dirty="0"/>
              <a:t>st</a:t>
            </a:r>
            <a:r>
              <a:rPr lang="en-US" sz="3525" dirty="0"/>
              <a:t>, 2</a:t>
            </a:r>
            <a:r>
              <a:rPr lang="en-US" sz="3525" baseline="30000" dirty="0"/>
              <a:t>nd</a:t>
            </a:r>
            <a:r>
              <a:rPr lang="en-US" sz="3525" dirty="0"/>
              <a:t>, or 3</a:t>
            </a:r>
            <a:r>
              <a:rPr lang="en-US" sz="3525" baseline="30000" dirty="0"/>
              <a:t>rd</a:t>
            </a:r>
            <a:r>
              <a:rPr lang="en-US" sz="3525" dirty="0"/>
              <a:t> place overall and/or have an overall winning percentage of .500 or higher in order to be seeded as a #1.  Otherwise, the team will be seeded with all other at-large teams.</a:t>
            </a:r>
          </a:p>
          <a:p>
            <a:pPr lvl="1"/>
            <a:r>
              <a:rPr lang="en-US" sz="3825" dirty="0"/>
              <a:t>Seed all 2nd place automatic berths by Adjusted </a:t>
            </a:r>
            <a:r>
              <a:rPr lang="en-US" sz="3825" dirty="0" err="1"/>
              <a:t>MaxPreps</a:t>
            </a:r>
            <a:r>
              <a:rPr lang="en-US" sz="3825" dirty="0"/>
              <a:t> ranking (or other NCHSAA selected ranking system); then</a:t>
            </a:r>
          </a:p>
          <a:p>
            <a:pPr lvl="1"/>
            <a:r>
              <a:rPr lang="en-US" sz="3825" dirty="0"/>
              <a:t>Seed all 3rd place automatic berths by Adjusted </a:t>
            </a:r>
            <a:r>
              <a:rPr lang="en-US" sz="3825" dirty="0" err="1"/>
              <a:t>MaxPreps</a:t>
            </a:r>
            <a:r>
              <a:rPr lang="en-US" sz="3825" dirty="0"/>
              <a:t> ranking (or other NCHSAA selected ranking system); then</a:t>
            </a:r>
          </a:p>
          <a:p>
            <a:pPr lvl="1"/>
            <a:r>
              <a:rPr lang="en-US" sz="3825" dirty="0"/>
              <a:t>Seed all conference tournament champions and at-large berths by Adjusted </a:t>
            </a:r>
            <a:r>
              <a:rPr lang="en-US" sz="3825" dirty="0" err="1"/>
              <a:t>MaxPreps</a:t>
            </a:r>
            <a:r>
              <a:rPr lang="en-US" sz="3825" dirty="0"/>
              <a:t> ranking (or other NCHSAA selected ranking system).</a:t>
            </a:r>
          </a:p>
          <a:p>
            <a:pPr lvl="0"/>
            <a:r>
              <a:rPr lang="en-US" sz="3825" dirty="0"/>
              <a:t>Once seeding is complete:</a:t>
            </a:r>
          </a:p>
          <a:p>
            <a:pPr lvl="1"/>
            <a:r>
              <a:rPr lang="en-US" sz="3825" dirty="0"/>
              <a:t>Existing byes will be awarded to the highest seeds possible.</a:t>
            </a:r>
          </a:p>
          <a:p>
            <a:pPr lvl="1"/>
            <a:r>
              <a:rPr lang="en-US" sz="3825" dirty="0"/>
              <a:t>The higher seed is the home team unless otherwise determined by the NCHSAA.</a:t>
            </a:r>
          </a:p>
          <a:p>
            <a:endParaRPr lang="en-US" dirty="0"/>
          </a:p>
        </p:txBody>
      </p:sp>
    </p:spTree>
    <p:extLst>
      <p:ext uri="{BB962C8B-B14F-4D97-AF65-F5344CB8AC3E}">
        <p14:creationId xmlns:p14="http://schemas.microsoft.com/office/powerpoint/2010/main" val="19959313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3675" b="1" dirty="0">
                <a:latin typeface="+mn-lt"/>
              </a:rPr>
              <a:t>Important Dates</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a:defRPr/>
            </a:pPr>
            <a:r>
              <a:rPr lang="en-US" dirty="0"/>
              <a:t>Date of 1</a:t>
            </a:r>
            <a:r>
              <a:rPr lang="en-US" baseline="30000" dirty="0"/>
              <a:t>st</a:t>
            </a:r>
            <a:r>
              <a:rPr lang="en-US" dirty="0"/>
              <a:t> Practice:	February 14, 2018</a:t>
            </a:r>
          </a:p>
          <a:p>
            <a:pPr>
              <a:defRPr/>
            </a:pPr>
            <a:r>
              <a:rPr lang="en-US" dirty="0"/>
              <a:t>Date of 1</a:t>
            </a:r>
            <a:r>
              <a:rPr lang="en-US" baseline="30000" dirty="0"/>
              <a:t>st</a:t>
            </a:r>
            <a:r>
              <a:rPr lang="en-US" dirty="0"/>
              <a:t> Contest:	February 28, 2018</a:t>
            </a:r>
          </a:p>
          <a:p>
            <a:pPr>
              <a:defRPr/>
            </a:pPr>
            <a:endParaRPr lang="en-US" dirty="0"/>
          </a:p>
          <a:p>
            <a:pPr>
              <a:defRPr/>
            </a:pPr>
            <a:r>
              <a:rPr lang="en-US" dirty="0"/>
              <a:t>Reporting Deadline:	May 5, 2018 at 11:59pm								</a:t>
            </a:r>
            <a:r>
              <a:rPr lang="en-US" i="1" dirty="0"/>
              <a:t>(MaxPreps entries)</a:t>
            </a:r>
          </a:p>
          <a:p>
            <a:pPr>
              <a:defRPr/>
            </a:pPr>
            <a:endParaRPr lang="en-US" i="1" dirty="0"/>
          </a:p>
          <a:p>
            <a:pPr>
              <a:defRPr/>
            </a:pPr>
            <a:r>
              <a:rPr lang="en-US" b="1" i="1" dirty="0"/>
              <a:t>NOTE:  The reporting deadline is incorrect in the printed copy of the Handbook but has been updated on-line and on this PPT.</a:t>
            </a:r>
          </a:p>
          <a:p>
            <a:pPr>
              <a:defRPr/>
            </a:pPr>
            <a:endParaRPr lang="en-US" i="1" dirty="0"/>
          </a:p>
          <a:p>
            <a:pPr marL="397764" indent="-397764">
              <a:buFont typeface="Wingdings" charset="2"/>
              <a:buChar char=""/>
              <a:defRPr/>
            </a:pPr>
            <a:endParaRPr lang="en-US" dirty="0">
              <a:latin typeface="Calibri" charset="0"/>
            </a:endParaRPr>
          </a:p>
        </p:txBody>
      </p:sp>
    </p:spTree>
    <p:extLst>
      <p:ext uri="{BB962C8B-B14F-4D97-AF65-F5344CB8AC3E}">
        <p14:creationId xmlns:p14="http://schemas.microsoft.com/office/powerpoint/2010/main" val="1924288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3675" b="1" dirty="0">
                <a:latin typeface="+mn-lt"/>
              </a:rPr>
              <a:t>Playoff Dates</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marL="0" indent="0">
              <a:lnSpc>
                <a:spcPct val="100000"/>
              </a:lnSpc>
              <a:spcBef>
                <a:spcPts val="0"/>
              </a:spcBef>
              <a:buNone/>
              <a:defRPr/>
            </a:pPr>
            <a:r>
              <a:rPr lang="en-US" dirty="0"/>
              <a:t>Seeding:				May 7</a:t>
            </a:r>
            <a:r>
              <a:rPr lang="en-US" baseline="30000" dirty="0"/>
              <a:t>th</a:t>
            </a:r>
            <a:r>
              <a:rPr lang="en-US" dirty="0"/>
              <a:t> </a:t>
            </a:r>
          </a:p>
          <a:p>
            <a:pPr marL="0" indent="0">
              <a:lnSpc>
                <a:spcPct val="100000"/>
              </a:lnSpc>
              <a:spcBef>
                <a:spcPts val="0"/>
              </a:spcBef>
              <a:buNone/>
              <a:defRPr/>
            </a:pPr>
            <a:r>
              <a:rPr lang="en-US" dirty="0">
                <a:latin typeface="Calibri" charset="0"/>
              </a:rPr>
              <a:t>1</a:t>
            </a:r>
            <a:r>
              <a:rPr lang="en-US" baseline="30000" dirty="0">
                <a:latin typeface="Calibri" charset="0"/>
              </a:rPr>
              <a:t>st</a:t>
            </a:r>
            <a:r>
              <a:rPr lang="en-US" dirty="0">
                <a:latin typeface="Calibri" charset="0"/>
              </a:rPr>
              <a:t> Round:				May 9</a:t>
            </a:r>
            <a:r>
              <a:rPr lang="en-US" baseline="30000" dirty="0">
                <a:latin typeface="Calibri" charset="0"/>
              </a:rPr>
              <a:t>th</a:t>
            </a:r>
            <a:r>
              <a:rPr lang="en-US" dirty="0">
                <a:latin typeface="Calibri" charset="0"/>
              </a:rPr>
              <a:t> </a:t>
            </a:r>
          </a:p>
          <a:p>
            <a:pPr marL="0" indent="0">
              <a:lnSpc>
                <a:spcPct val="100000"/>
              </a:lnSpc>
              <a:spcBef>
                <a:spcPts val="0"/>
              </a:spcBef>
              <a:buNone/>
              <a:defRPr/>
            </a:pPr>
            <a:r>
              <a:rPr lang="en-US" dirty="0">
                <a:latin typeface="Calibri" charset="0"/>
              </a:rPr>
              <a:t>2</a:t>
            </a:r>
            <a:r>
              <a:rPr lang="en-US" baseline="30000" dirty="0">
                <a:latin typeface="Calibri" charset="0"/>
              </a:rPr>
              <a:t>nd</a:t>
            </a:r>
            <a:r>
              <a:rPr lang="en-US" dirty="0">
                <a:latin typeface="Calibri" charset="0"/>
              </a:rPr>
              <a:t> Round:				May 12</a:t>
            </a:r>
            <a:r>
              <a:rPr lang="en-US" baseline="30000" dirty="0">
                <a:latin typeface="Calibri" charset="0"/>
              </a:rPr>
              <a:t>th</a:t>
            </a:r>
            <a:r>
              <a:rPr lang="en-US" dirty="0">
                <a:latin typeface="Calibri" charset="0"/>
              </a:rPr>
              <a:t> </a:t>
            </a:r>
          </a:p>
          <a:p>
            <a:pPr marL="0" indent="0">
              <a:lnSpc>
                <a:spcPct val="100000"/>
              </a:lnSpc>
              <a:spcBef>
                <a:spcPts val="0"/>
              </a:spcBef>
              <a:buNone/>
              <a:defRPr/>
            </a:pPr>
            <a:r>
              <a:rPr lang="en-US" dirty="0">
                <a:latin typeface="Calibri" charset="0"/>
              </a:rPr>
              <a:t>3</a:t>
            </a:r>
            <a:r>
              <a:rPr lang="en-US" baseline="30000" dirty="0">
                <a:latin typeface="Calibri" charset="0"/>
              </a:rPr>
              <a:t>rd</a:t>
            </a:r>
            <a:r>
              <a:rPr lang="en-US" dirty="0">
                <a:latin typeface="Calibri" charset="0"/>
              </a:rPr>
              <a:t> Round:				May 15</a:t>
            </a:r>
            <a:r>
              <a:rPr lang="en-US" baseline="30000" dirty="0">
                <a:latin typeface="Calibri" charset="0"/>
              </a:rPr>
              <a:t>th</a:t>
            </a:r>
            <a:r>
              <a:rPr lang="en-US" dirty="0">
                <a:latin typeface="Calibri" charset="0"/>
              </a:rPr>
              <a:t> </a:t>
            </a:r>
          </a:p>
          <a:p>
            <a:pPr marL="0" indent="0">
              <a:lnSpc>
                <a:spcPct val="100000"/>
              </a:lnSpc>
              <a:spcBef>
                <a:spcPts val="0"/>
              </a:spcBef>
              <a:buNone/>
              <a:defRPr/>
            </a:pPr>
            <a:r>
              <a:rPr lang="en-US" dirty="0">
                <a:latin typeface="Calibri" charset="0"/>
              </a:rPr>
              <a:t>4</a:t>
            </a:r>
            <a:r>
              <a:rPr lang="en-US" baseline="30000" dirty="0">
                <a:latin typeface="Calibri" charset="0"/>
              </a:rPr>
              <a:t>th</a:t>
            </a:r>
            <a:r>
              <a:rPr lang="en-US" dirty="0">
                <a:latin typeface="Calibri" charset="0"/>
              </a:rPr>
              <a:t> Round:				May 18</a:t>
            </a:r>
            <a:r>
              <a:rPr lang="en-US" baseline="30000" dirty="0">
                <a:latin typeface="Calibri" charset="0"/>
              </a:rPr>
              <a:t>th</a:t>
            </a:r>
            <a:r>
              <a:rPr lang="en-US" dirty="0">
                <a:latin typeface="Calibri" charset="0"/>
              </a:rPr>
              <a:t> </a:t>
            </a:r>
          </a:p>
          <a:p>
            <a:pPr marL="0" indent="0">
              <a:lnSpc>
                <a:spcPct val="100000"/>
              </a:lnSpc>
              <a:spcBef>
                <a:spcPts val="0"/>
              </a:spcBef>
              <a:buNone/>
              <a:defRPr/>
            </a:pPr>
            <a:r>
              <a:rPr lang="en-US" dirty="0">
                <a:latin typeface="Calibri" charset="0"/>
              </a:rPr>
              <a:t>Regional:				May 22</a:t>
            </a:r>
            <a:r>
              <a:rPr lang="en-US" baseline="30000" dirty="0">
                <a:latin typeface="Calibri" charset="0"/>
              </a:rPr>
              <a:t>nd</a:t>
            </a:r>
            <a:r>
              <a:rPr lang="en-US" dirty="0">
                <a:latin typeface="Calibri" charset="0"/>
              </a:rPr>
              <a:t> - 26</a:t>
            </a:r>
            <a:r>
              <a:rPr lang="en-US" baseline="30000" dirty="0">
                <a:latin typeface="Calibri" charset="0"/>
              </a:rPr>
              <a:t>th</a:t>
            </a:r>
            <a:r>
              <a:rPr lang="en-US" dirty="0">
                <a:latin typeface="Calibri" charset="0"/>
              </a:rPr>
              <a:t> </a:t>
            </a:r>
          </a:p>
          <a:p>
            <a:pPr marL="0" indent="0">
              <a:lnSpc>
                <a:spcPct val="100000"/>
              </a:lnSpc>
              <a:spcBef>
                <a:spcPts val="0"/>
              </a:spcBef>
              <a:buNone/>
              <a:defRPr/>
            </a:pPr>
            <a:r>
              <a:rPr lang="en-US" dirty="0">
                <a:latin typeface="Calibri" charset="0"/>
              </a:rPr>
              <a:t>State Championship:		June 1-2, 2018</a:t>
            </a:r>
          </a:p>
          <a:p>
            <a:pPr marL="0" indent="0">
              <a:lnSpc>
                <a:spcPct val="100000"/>
              </a:lnSpc>
              <a:spcBef>
                <a:spcPts val="0"/>
              </a:spcBef>
              <a:buNone/>
              <a:defRPr/>
            </a:pPr>
            <a:endParaRPr lang="en-US" dirty="0">
              <a:latin typeface="Calibri" charset="0"/>
            </a:endParaRPr>
          </a:p>
          <a:p>
            <a:pPr marL="0" indent="0">
              <a:lnSpc>
                <a:spcPct val="100000"/>
              </a:lnSpc>
              <a:spcBef>
                <a:spcPts val="0"/>
              </a:spcBef>
              <a:buNone/>
              <a:defRPr/>
            </a:pPr>
            <a:r>
              <a:rPr lang="en-US" b="1" i="1" dirty="0">
                <a:latin typeface="Calibri" charset="0"/>
              </a:rPr>
              <a:t>(Note:  Discuss facility seating capacity)</a:t>
            </a:r>
            <a:r>
              <a:rPr lang="en-US" dirty="0">
                <a:latin typeface="Calibri" charset="0"/>
              </a:rPr>
              <a:t>			</a:t>
            </a:r>
          </a:p>
        </p:txBody>
      </p:sp>
    </p:spTree>
    <p:extLst>
      <p:ext uri="{BB962C8B-B14F-4D97-AF65-F5344CB8AC3E}">
        <p14:creationId xmlns:p14="http://schemas.microsoft.com/office/powerpoint/2010/main" val="5680635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3675" b="1" dirty="0">
                <a:latin typeface="+mn-lt"/>
              </a:rPr>
              <a:t>Dead Periods</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marL="397764" indent="-397764">
              <a:lnSpc>
                <a:spcPct val="100000"/>
              </a:lnSpc>
              <a:spcBef>
                <a:spcPts val="0"/>
              </a:spcBef>
              <a:buNone/>
              <a:defRPr/>
            </a:pPr>
            <a:endParaRPr lang="en-US" dirty="0">
              <a:latin typeface="Calibri" charset="0"/>
            </a:endParaRPr>
          </a:p>
        </p:txBody>
      </p:sp>
      <p:graphicFrame>
        <p:nvGraphicFramePr>
          <p:cNvPr id="4" name="Table 3"/>
          <p:cNvGraphicFramePr>
            <a:graphicFrameLocks noGrp="1"/>
          </p:cNvGraphicFramePr>
          <p:nvPr>
            <p:extLst/>
          </p:nvPr>
        </p:nvGraphicFramePr>
        <p:xfrm>
          <a:off x="628650" y="2226469"/>
          <a:ext cx="7886700" cy="3081528"/>
        </p:xfrm>
        <a:graphic>
          <a:graphicData uri="http://schemas.openxmlformats.org/drawingml/2006/table">
            <a:tbl>
              <a:tblPr bandRow="1">
                <a:tableStyleId>{284E427A-3D55-4303-BF80-6455036E1DE7}</a:tableStyleId>
              </a:tblPr>
              <a:tblGrid>
                <a:gridCol w="3412672">
                  <a:extLst>
                    <a:ext uri="{9D8B030D-6E8A-4147-A177-3AD203B41FA5}">
                      <a16:colId xmlns:a16="http://schemas.microsoft.com/office/drawing/2014/main" val="20000"/>
                    </a:ext>
                  </a:extLst>
                </a:gridCol>
                <a:gridCol w="4474028">
                  <a:extLst>
                    <a:ext uri="{9D8B030D-6E8A-4147-A177-3AD203B41FA5}">
                      <a16:colId xmlns:a16="http://schemas.microsoft.com/office/drawing/2014/main" val="20001"/>
                    </a:ext>
                  </a:extLst>
                </a:gridCol>
              </a:tblGrid>
              <a:tr h="525780">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t>Summer 2017</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t>July 3-July 9 </a:t>
                      </a:r>
                    </a:p>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t>July 17-23</a:t>
                      </a:r>
                    </a:p>
                  </a:txBody>
                  <a:tcPr marL="68580" marR="68580" marT="34290" marB="34290"/>
                </a:tc>
                <a:extLst>
                  <a:ext uri="{0D108BD9-81ED-4DB2-BD59-A6C34878D82A}">
                    <a16:rowId xmlns:a16="http://schemas.microsoft.com/office/drawing/2014/main" val="10000"/>
                  </a:ext>
                </a:extLst>
              </a:tr>
              <a:tr h="50749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t>Fall 2017</a:t>
                      </a:r>
                      <a:endParaRPr lang="en-US" sz="1500" b="1" dirty="0">
                        <a:ea typeface="+mn-ea"/>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ea typeface="+mn-ea"/>
                        </a:rPr>
                        <a:t>July</a:t>
                      </a:r>
                      <a:r>
                        <a:rPr lang="en-US" sz="1500" b="1" baseline="0" dirty="0">
                          <a:ea typeface="+mn-ea"/>
                        </a:rPr>
                        <a:t> 31-August 19</a:t>
                      </a:r>
                      <a:endParaRPr lang="en-US" sz="1500" b="1" dirty="0">
                        <a:ea typeface="+mn-ea"/>
                      </a:endParaRPr>
                    </a:p>
                  </a:txBody>
                  <a:tcPr marL="68580" marR="68580" marT="34290" marB="34290"/>
                </a:tc>
                <a:extLst>
                  <a:ext uri="{0D108BD9-81ED-4DB2-BD59-A6C34878D82A}">
                    <a16:rowId xmlns:a16="http://schemas.microsoft.com/office/drawing/2014/main" val="10002"/>
                  </a:ext>
                </a:extLst>
              </a:tr>
              <a:tr h="525780">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ea typeface="+mn-ea"/>
                        </a:rPr>
                        <a:t>Winter 2017</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ea typeface="+mn-ea"/>
                        </a:rPr>
                        <a:t>Oct 30 (Oct 16 for non-football schools) through</a:t>
                      </a:r>
                      <a:r>
                        <a:rPr lang="en-US" sz="1500" b="1" baseline="0" dirty="0">
                          <a:ea typeface="+mn-ea"/>
                        </a:rPr>
                        <a:t> November 18</a:t>
                      </a:r>
                      <a:endParaRPr lang="en-US" sz="1500" b="1" dirty="0">
                        <a:ea typeface="+mn-ea"/>
                      </a:endParaRPr>
                    </a:p>
                  </a:txBody>
                  <a:tcPr marL="68580" marR="68580" marT="34290" marB="34290"/>
                </a:tc>
                <a:extLst>
                  <a:ext uri="{0D108BD9-81ED-4DB2-BD59-A6C34878D82A}">
                    <a16:rowId xmlns:a16="http://schemas.microsoft.com/office/drawing/2014/main" val="10005"/>
                  </a:ext>
                </a:extLst>
              </a:tr>
              <a:tr h="50749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ea typeface="+mn-ea"/>
                          <a:cs typeface="+mn-cs"/>
                        </a:rPr>
                        <a:t>Last</a:t>
                      </a:r>
                      <a:r>
                        <a:rPr lang="en-US" sz="1500" b="1" baseline="0" dirty="0">
                          <a:ea typeface="+mn-ea"/>
                          <a:cs typeface="+mn-cs"/>
                        </a:rPr>
                        <a:t> five (5) days of the first semester</a:t>
                      </a:r>
                      <a:endParaRPr lang="en-US" sz="1500" b="1" dirty="0">
                        <a:ea typeface="+mn-ea"/>
                        <a:cs typeface="+mn-cs"/>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endParaRPr lang="en-US" sz="1500" b="1" dirty="0">
                        <a:ea typeface="+mn-ea"/>
                        <a:cs typeface="+mn-cs"/>
                      </a:endParaRPr>
                    </a:p>
                  </a:txBody>
                  <a:tcPr marL="68580" marR="68580" marT="34290" marB="34290"/>
                </a:tc>
                <a:extLst>
                  <a:ext uri="{0D108BD9-81ED-4DB2-BD59-A6C34878D82A}">
                    <a16:rowId xmlns:a16="http://schemas.microsoft.com/office/drawing/2014/main" val="10003"/>
                  </a:ext>
                </a:extLst>
              </a:tr>
              <a:tr h="50749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ea typeface="+mn-ea"/>
                          <a:cs typeface="+mn-cs"/>
                        </a:rPr>
                        <a:t>Last ten (10) days of the second semester</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endParaRPr lang="en-US" sz="1500" b="1" dirty="0">
                        <a:ea typeface="+mn-ea"/>
                        <a:cs typeface="+mn-cs"/>
                      </a:endParaRPr>
                    </a:p>
                  </a:txBody>
                  <a:tcPr marL="68580" marR="68580" marT="34290" marB="34290"/>
                </a:tc>
                <a:extLst>
                  <a:ext uri="{0D108BD9-81ED-4DB2-BD59-A6C34878D82A}">
                    <a16:rowId xmlns:a16="http://schemas.microsoft.com/office/drawing/2014/main" val="10006"/>
                  </a:ext>
                </a:extLst>
              </a:tr>
              <a:tr h="507492">
                <a:tc>
                  <a: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500" b="1" dirty="0"/>
                        <a:t>Summer 2018</a:t>
                      </a:r>
                    </a:p>
                  </a:txBody>
                  <a:tcPr marL="68580" marR="68580" marT="34290" marB="34290"/>
                </a:tc>
                <a:tc>
                  <a:txBody>
                    <a:bodyPr/>
                    <a:lstStyle/>
                    <a:p>
                      <a:pPr eaLnBrk="1" fontAlgn="auto" hangingPunct="1">
                        <a:spcAft>
                          <a:spcPts val="0"/>
                        </a:spcAft>
                        <a:buFont typeface="Arial"/>
                        <a:buNone/>
                        <a:defRPr/>
                      </a:pPr>
                      <a:r>
                        <a:rPr lang="en-US" sz="1500" b="1" dirty="0"/>
                        <a:t>July 2-July 8 and July 16-July 22</a:t>
                      </a:r>
                      <a:endParaRPr lang="en-US" sz="1500" b="1" dirty="0">
                        <a:ea typeface="+mn-ea"/>
                      </a:endParaRPr>
                    </a:p>
                  </a:txBody>
                  <a:tcPr marL="68580" marR="68580" marT="34290" marB="3429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03345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3675" b="1" dirty="0">
                <a:latin typeface="+mn-lt"/>
              </a:rPr>
              <a:t>Season Limitation</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a:defRPr/>
            </a:pPr>
            <a:r>
              <a:rPr lang="en-US" dirty="0"/>
              <a:t>No more than 23 games, or 24 with one being an approved Endowment Game</a:t>
            </a:r>
          </a:p>
          <a:p>
            <a:pPr>
              <a:defRPr/>
            </a:pPr>
            <a:endParaRPr lang="en-US" dirty="0"/>
          </a:p>
          <a:p>
            <a:pPr>
              <a:defRPr/>
            </a:pPr>
            <a:r>
              <a:rPr lang="en-US" dirty="0">
                <a:solidFill>
                  <a:srgbClr val="000000"/>
                </a:solidFill>
              </a:rPr>
              <a:t>Teams and individuals are limited to two games on a school day.  The limitation extends to four games, if on a non-school day.</a:t>
            </a:r>
            <a:endParaRPr lang="en-US" dirty="0"/>
          </a:p>
          <a:p>
            <a:pPr>
              <a:defRPr/>
            </a:pPr>
            <a:endParaRPr lang="en-US" dirty="0"/>
          </a:p>
          <a:p>
            <a:pPr>
              <a:defRPr/>
            </a:pPr>
            <a:r>
              <a:rPr lang="en-US" dirty="0"/>
              <a:t>Conference tournaments are not included</a:t>
            </a:r>
          </a:p>
        </p:txBody>
      </p:sp>
    </p:spTree>
    <p:extLst>
      <p:ext uri="{BB962C8B-B14F-4D97-AF65-F5344CB8AC3E}">
        <p14:creationId xmlns:p14="http://schemas.microsoft.com/office/powerpoint/2010/main" val="3993271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MaxPreps</a:t>
            </a:r>
          </a:p>
        </p:txBody>
      </p:sp>
      <p:sp>
        <p:nvSpPr>
          <p:cNvPr id="4" name="Content Placeholder 3"/>
          <p:cNvSpPr>
            <a:spLocks noGrp="1"/>
          </p:cNvSpPr>
          <p:nvPr>
            <p:ph idx="1"/>
          </p:nvPr>
        </p:nvSpPr>
        <p:spPr/>
        <p:txBody>
          <a:bodyPr>
            <a:normAutofit/>
          </a:bodyPr>
          <a:lstStyle/>
          <a:p>
            <a:pPr marL="0" indent="0">
              <a:buNone/>
              <a:defRPr/>
            </a:pPr>
            <a:r>
              <a:rPr lang="en-US" dirty="0">
                <a:solidFill>
                  <a:srgbClr val="000000"/>
                </a:solidFill>
              </a:rPr>
              <a:t>Official Statistics Provider</a:t>
            </a:r>
          </a:p>
          <a:p>
            <a:pPr marL="244078" indent="-257175">
              <a:defRPr/>
            </a:pPr>
            <a:r>
              <a:rPr lang="en-US" dirty="0">
                <a:solidFill>
                  <a:srgbClr val="000000"/>
                </a:solidFill>
              </a:rPr>
              <a:t>Records and standings for post-season qualifications</a:t>
            </a:r>
          </a:p>
          <a:p>
            <a:pPr marL="908447" lvl="1" indent="-257175">
              <a:defRPr/>
            </a:pPr>
            <a:r>
              <a:rPr lang="en-US" dirty="0">
                <a:solidFill>
                  <a:srgbClr val="000000"/>
                </a:solidFill>
              </a:rPr>
              <a:t>2017-18: MaxPreps Record = Official Record</a:t>
            </a:r>
          </a:p>
          <a:p>
            <a:pPr marL="908447" lvl="1" indent="-257175">
              <a:defRPr/>
            </a:pPr>
            <a:r>
              <a:rPr lang="en-US" dirty="0">
                <a:solidFill>
                  <a:srgbClr val="000000"/>
                </a:solidFill>
              </a:rPr>
              <a:t>Incorrect record subject to DQ from playoffs</a:t>
            </a:r>
          </a:p>
          <a:p>
            <a:pPr marL="244078" indent="-257175">
              <a:defRPr/>
            </a:pPr>
            <a:r>
              <a:rPr lang="en-US" dirty="0">
                <a:solidFill>
                  <a:srgbClr val="000000"/>
                </a:solidFill>
              </a:rPr>
              <a:t>All game results MUST be entered by May 5</a:t>
            </a:r>
            <a:r>
              <a:rPr lang="en-US" baseline="30000" dirty="0">
                <a:solidFill>
                  <a:srgbClr val="000000"/>
                </a:solidFill>
              </a:rPr>
              <a:t>th</a:t>
            </a:r>
            <a:r>
              <a:rPr lang="en-US" dirty="0">
                <a:solidFill>
                  <a:srgbClr val="000000"/>
                </a:solidFill>
              </a:rPr>
              <a:t> at 11:59 p.m.</a:t>
            </a:r>
          </a:p>
          <a:p>
            <a:pPr marL="908447" lvl="1" indent="-257175">
              <a:defRPr/>
            </a:pPr>
            <a:r>
              <a:rPr lang="en-US" dirty="0">
                <a:solidFill>
                  <a:srgbClr val="000000"/>
                </a:solidFill>
              </a:rPr>
              <a:t>Triple check your record!</a:t>
            </a:r>
          </a:p>
          <a:p>
            <a:pPr marL="244078" indent="-257175">
              <a:defRPr/>
            </a:pPr>
            <a:r>
              <a:rPr lang="en-US" dirty="0">
                <a:solidFill>
                  <a:srgbClr val="000000"/>
                </a:solidFill>
              </a:rPr>
              <a:t>Instructions can be found on the NCHSAA website</a:t>
            </a:r>
          </a:p>
          <a:p>
            <a:r>
              <a:rPr lang="en-US" b="1" i="1" dirty="0"/>
              <a:t>NOTE:  The reporting deadline is incorrect in the printed copy of the Handbook but has been updated on-line and on this PPT.</a:t>
            </a:r>
          </a:p>
        </p:txBody>
      </p:sp>
    </p:spTree>
    <p:extLst>
      <p:ext uri="{BB962C8B-B14F-4D97-AF65-F5344CB8AC3E}">
        <p14:creationId xmlns:p14="http://schemas.microsoft.com/office/powerpoint/2010/main" val="18128564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eaLnBrk="1" hangingPunct="1">
              <a:defRPr/>
            </a:pPr>
            <a:r>
              <a:rPr lang="en-US" b="1" dirty="0">
                <a:latin typeface="+mn-lt"/>
              </a:rPr>
              <a:t>Sportsmanship</a:t>
            </a:r>
          </a:p>
        </p:txBody>
      </p:sp>
      <p:sp>
        <p:nvSpPr>
          <p:cNvPr id="3" name="Content Placeholder 2"/>
          <p:cNvSpPr>
            <a:spLocks noGrp="1"/>
          </p:cNvSpPr>
          <p:nvPr>
            <p:ph idx="1"/>
          </p:nvPr>
        </p:nvSpPr>
        <p:spPr>
          <a:xfrm>
            <a:off x="628650" y="2343151"/>
            <a:ext cx="7886700" cy="2888456"/>
          </a:xfrm>
        </p:spPr>
        <p:txBody>
          <a:bodyPr rtlCol="0">
            <a:normAutofit lnSpcReduction="10000"/>
          </a:bodyPr>
          <a:lstStyle/>
          <a:p>
            <a:pPr marL="0" indent="0">
              <a:buNone/>
              <a:defRPr/>
            </a:pPr>
            <a:r>
              <a:rPr lang="en-US" dirty="0">
                <a:ea typeface="+mn-ea"/>
                <a:cs typeface="+mn-cs"/>
              </a:rPr>
              <a:t>The quality of responsible behavior characterized by a spirit of generosity and a genuine concern for opponents, officials and teammates.</a:t>
            </a:r>
          </a:p>
          <a:p>
            <a:pPr marL="397764" indent="-397764">
              <a:defRPr/>
            </a:pPr>
            <a:r>
              <a:rPr lang="en-US" dirty="0">
                <a:ea typeface="+mn-ea"/>
                <a:cs typeface="+mn-cs"/>
              </a:rPr>
              <a:t>Wholesome athletic environment</a:t>
            </a:r>
          </a:p>
          <a:p>
            <a:pPr marL="397764" indent="-397764">
              <a:defRPr/>
            </a:pPr>
            <a:r>
              <a:rPr lang="en-US" dirty="0">
                <a:ea typeface="+mn-ea"/>
                <a:cs typeface="+mn-cs"/>
              </a:rPr>
              <a:t>Good Sportsmanship &gt; Victory</a:t>
            </a:r>
          </a:p>
          <a:p>
            <a:pPr marL="397764" indent="-397764">
              <a:defRPr/>
            </a:pPr>
            <a:r>
              <a:rPr lang="en-US" dirty="0">
                <a:ea typeface="+mn-ea"/>
                <a:cs typeface="+mn-cs"/>
              </a:rPr>
              <a:t>Modest in victory, gracious in defeat</a:t>
            </a:r>
          </a:p>
          <a:p>
            <a:pPr marL="397764" indent="-397764">
              <a:defRPr/>
            </a:pPr>
            <a:r>
              <a:rPr lang="en-US" dirty="0">
                <a:ea typeface="+mn-ea"/>
                <a:cs typeface="+mn-cs"/>
              </a:rPr>
              <a:t>Respecting judgment and integrity of game officials</a:t>
            </a:r>
          </a:p>
          <a:p>
            <a:pPr marL="397764" indent="-397764">
              <a:defRPr/>
            </a:pPr>
            <a:r>
              <a:rPr lang="en-US" dirty="0">
                <a:ea typeface="+mn-ea"/>
                <a:cs typeface="+mn-cs"/>
              </a:rPr>
              <a:t>Role modeling good behavior	</a:t>
            </a:r>
          </a:p>
        </p:txBody>
      </p:sp>
    </p:spTree>
    <p:extLst>
      <p:ext uri="{BB962C8B-B14F-4D97-AF65-F5344CB8AC3E}">
        <p14:creationId xmlns:p14="http://schemas.microsoft.com/office/powerpoint/2010/main" val="1795479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pPr eaLnBrk="1" hangingPunct="1">
              <a:defRPr/>
            </a:pPr>
            <a:r>
              <a:rPr lang="en-US" b="1" dirty="0">
                <a:latin typeface="+mn-lt"/>
              </a:rPr>
              <a:t>Ejection Policy</a:t>
            </a:r>
          </a:p>
        </p:txBody>
      </p:sp>
      <p:sp>
        <p:nvSpPr>
          <p:cNvPr id="3" name="Content Placeholder 2"/>
          <p:cNvSpPr>
            <a:spLocks noGrp="1"/>
          </p:cNvSpPr>
          <p:nvPr>
            <p:ph idx="1"/>
          </p:nvPr>
        </p:nvSpPr>
        <p:spPr/>
        <p:txBody>
          <a:bodyPr rtlCol="0">
            <a:normAutofit/>
          </a:bodyPr>
          <a:lstStyle/>
          <a:p>
            <a:pPr>
              <a:buFont typeface="Arial" charset="0"/>
              <a:buChar char="•"/>
              <a:defRPr/>
            </a:pPr>
            <a:r>
              <a:rPr lang="en-US" dirty="0">
                <a:ea typeface="+mn-ea"/>
                <a:cs typeface="+mn-cs"/>
              </a:rPr>
              <a:t>Fighting</a:t>
            </a:r>
          </a:p>
          <a:p>
            <a:pPr>
              <a:buFont typeface="Arial" charset="0"/>
              <a:buChar char="•"/>
              <a:defRPr/>
            </a:pPr>
            <a:r>
              <a:rPr lang="en-US" dirty="0">
                <a:ea typeface="+mn-ea"/>
                <a:cs typeface="+mn-cs"/>
              </a:rPr>
              <a:t>Leaving the bench area</a:t>
            </a:r>
          </a:p>
          <a:p>
            <a:pPr>
              <a:buFont typeface="Arial" charset="0"/>
              <a:buChar char="•"/>
              <a:defRPr/>
            </a:pPr>
            <a:r>
              <a:rPr lang="en-US" dirty="0">
                <a:ea typeface="+mn-ea"/>
                <a:cs typeface="+mn-cs"/>
              </a:rPr>
              <a:t>Flagrant contact</a:t>
            </a:r>
          </a:p>
          <a:p>
            <a:pPr>
              <a:buFont typeface="Arial" charset="0"/>
              <a:buChar char="•"/>
              <a:defRPr/>
            </a:pPr>
            <a:r>
              <a:rPr lang="en-US" dirty="0">
                <a:ea typeface="+mn-ea"/>
                <a:cs typeface="+mn-cs"/>
              </a:rPr>
              <a:t>Biting</a:t>
            </a:r>
          </a:p>
          <a:p>
            <a:pPr>
              <a:buFont typeface="Arial" charset="0"/>
              <a:buChar char="•"/>
              <a:defRPr/>
            </a:pPr>
            <a:r>
              <a:rPr lang="en-US" dirty="0">
                <a:ea typeface="+mn-ea"/>
                <a:cs typeface="+mn-cs"/>
              </a:rPr>
              <a:t>Taunting, baiting or spitting toward an opponent or official</a:t>
            </a:r>
          </a:p>
          <a:p>
            <a:pPr>
              <a:buFont typeface="Arial" charset="0"/>
              <a:buChar char="•"/>
              <a:defRPr/>
            </a:pPr>
            <a:r>
              <a:rPr lang="en-US" dirty="0">
                <a:ea typeface="+mn-ea"/>
                <a:cs typeface="+mn-cs"/>
              </a:rPr>
              <a:t>Profanity</a:t>
            </a:r>
          </a:p>
          <a:p>
            <a:pPr>
              <a:buFont typeface="Arial" charset="0"/>
              <a:buChar char="•"/>
              <a:defRPr/>
            </a:pPr>
            <a:r>
              <a:rPr lang="en-US" dirty="0">
                <a:ea typeface="+mn-ea"/>
                <a:cs typeface="+mn-cs"/>
              </a:rPr>
              <a:t>Obscene gestures</a:t>
            </a:r>
          </a:p>
          <a:p>
            <a:pPr>
              <a:buFont typeface="Arial" charset="0"/>
              <a:buChar char="•"/>
              <a:defRPr/>
            </a:pPr>
            <a:r>
              <a:rPr lang="en-US" dirty="0">
                <a:ea typeface="+mn-ea"/>
                <a:cs typeface="+mn-cs"/>
              </a:rPr>
              <a:t>Disrespectfully addressing an official</a:t>
            </a:r>
          </a:p>
        </p:txBody>
      </p:sp>
    </p:spTree>
    <p:extLst>
      <p:ext uri="{BB962C8B-B14F-4D97-AF65-F5344CB8AC3E}">
        <p14:creationId xmlns:p14="http://schemas.microsoft.com/office/powerpoint/2010/main" val="4482245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p:cNvSpPr>
          <p:nvPr>
            <p:ph type="title"/>
          </p:nvPr>
        </p:nvSpPr>
        <p:spPr/>
        <p:txBody>
          <a:bodyPr/>
          <a:lstStyle/>
          <a:p>
            <a:pPr eaLnBrk="1" hangingPunct="1"/>
            <a:r>
              <a:rPr lang="en-US" b="1" dirty="0">
                <a:latin typeface="+mn-lt"/>
              </a:rPr>
              <a:t>Ejection Follow-Up</a:t>
            </a:r>
          </a:p>
        </p:txBody>
      </p:sp>
      <p:sp>
        <p:nvSpPr>
          <p:cNvPr id="14338" name="Content Placeholder 1"/>
          <p:cNvSpPr>
            <a:spLocks noGrp="1"/>
          </p:cNvSpPr>
          <p:nvPr>
            <p:ph idx="1"/>
          </p:nvPr>
        </p:nvSpPr>
        <p:spPr/>
        <p:txBody>
          <a:bodyPr>
            <a:normAutofit/>
          </a:bodyPr>
          <a:lstStyle/>
          <a:p>
            <a:pPr>
              <a:buFont typeface="Arial" charset="0"/>
              <a:buChar char="•"/>
              <a:defRPr/>
            </a:pPr>
            <a:r>
              <a:rPr lang="en-US" altLang="en-US" dirty="0">
                <a:latin typeface="+mj-lt"/>
                <a:ea typeface="+mn-ea"/>
              </a:rPr>
              <a:t>Teaching &amp; Modeling Behavior Course</a:t>
            </a:r>
          </a:p>
          <a:p>
            <a:pPr marL="822960" lvl="1" indent="-411480">
              <a:buFont typeface="Arial" charset="0"/>
              <a:buChar char="•"/>
              <a:defRPr/>
            </a:pPr>
            <a:r>
              <a:rPr lang="en-US" altLang="en-US" dirty="0">
                <a:latin typeface="+mj-lt"/>
              </a:rPr>
              <a:t>Required for any coach ejected during a contest</a:t>
            </a:r>
          </a:p>
          <a:p>
            <a:pPr marL="822960" lvl="1" indent="-411480">
              <a:buFont typeface="Arial" charset="0"/>
              <a:buChar char="•"/>
              <a:defRPr/>
            </a:pPr>
            <a:r>
              <a:rPr lang="en-US" altLang="en-US" dirty="0">
                <a:latin typeface="+mj-lt"/>
              </a:rPr>
              <a:t>Required for any coach who has player (s) ejected for fighting</a:t>
            </a:r>
          </a:p>
          <a:p>
            <a:pPr>
              <a:buFont typeface="Arial" charset="0"/>
              <a:buChar char="•"/>
              <a:defRPr/>
            </a:pPr>
            <a:r>
              <a:rPr lang="en-US" altLang="en-US" dirty="0">
                <a:latin typeface="+mj-lt"/>
                <a:ea typeface="+mn-ea"/>
              </a:rPr>
              <a:t>NFHS Sportsmanship Course</a:t>
            </a:r>
          </a:p>
          <a:p>
            <a:pPr marL="822960" lvl="1" indent="-411480">
              <a:buFont typeface="Arial" charset="0"/>
              <a:buChar char="•"/>
              <a:defRPr/>
            </a:pPr>
            <a:r>
              <a:rPr lang="en-US" altLang="en-US" dirty="0">
                <a:latin typeface="+mj-lt"/>
              </a:rPr>
              <a:t>For any ejected/disqualified player</a:t>
            </a:r>
          </a:p>
          <a:p>
            <a:pPr marL="822960" lvl="1" indent="-411480">
              <a:buFont typeface="Arial" charset="0"/>
              <a:buChar char="•"/>
              <a:defRPr/>
            </a:pPr>
            <a:r>
              <a:rPr lang="en-US" altLang="en-US" dirty="0">
                <a:latin typeface="+mj-lt"/>
              </a:rPr>
              <a:t>Free, on-line course (nfhslearn.com)</a:t>
            </a:r>
          </a:p>
          <a:p>
            <a:pPr>
              <a:buFont typeface="Arial" charset="0"/>
              <a:buChar char="•"/>
              <a:defRPr/>
            </a:pPr>
            <a:r>
              <a:rPr lang="en-US" altLang="en-US" dirty="0">
                <a:latin typeface="+mj-lt"/>
                <a:ea typeface="+mn-ea"/>
              </a:rPr>
              <a:t>All certificates must be sent to NCHSAA</a:t>
            </a:r>
          </a:p>
        </p:txBody>
      </p:sp>
    </p:spTree>
    <p:extLst>
      <p:ext uri="{BB962C8B-B14F-4D97-AF65-F5344CB8AC3E}">
        <p14:creationId xmlns:p14="http://schemas.microsoft.com/office/powerpoint/2010/main" val="20850635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pPr eaLnBrk="1" hangingPunct="1">
              <a:defRPr/>
            </a:pPr>
            <a:r>
              <a:rPr lang="en-US" b="1" dirty="0">
                <a:latin typeface="+mn-lt"/>
              </a:rPr>
              <a:t>Inclement/Hot Weather Guidelines</a:t>
            </a:r>
          </a:p>
        </p:txBody>
      </p:sp>
      <p:sp>
        <p:nvSpPr>
          <p:cNvPr id="139267" name="Content Placeholder 2"/>
          <p:cNvSpPr>
            <a:spLocks noGrp="1"/>
          </p:cNvSpPr>
          <p:nvPr>
            <p:ph idx="1"/>
          </p:nvPr>
        </p:nvSpPr>
        <p:spPr>
          <a:xfrm>
            <a:off x="628650" y="2379890"/>
            <a:ext cx="7886700" cy="3000375"/>
          </a:xfrm>
          <a:extLst/>
        </p:spPr>
        <p:txBody>
          <a:bodyPr numCol="2">
            <a:noAutofit/>
          </a:bodyPr>
          <a:lstStyle/>
          <a:p>
            <a:pPr marL="52388" indent="0">
              <a:lnSpc>
                <a:spcPct val="120000"/>
              </a:lnSpc>
              <a:buNone/>
              <a:defRPr/>
            </a:pPr>
            <a:r>
              <a:rPr lang="en-US" sz="1650" b="1" dirty="0">
                <a:solidFill>
                  <a:srgbClr val="000000"/>
                </a:solidFill>
              </a:rPr>
              <a:t>The following should be considered when scheduling practice:</a:t>
            </a:r>
          </a:p>
          <a:p>
            <a:pPr>
              <a:lnSpc>
                <a:spcPct val="120000"/>
              </a:lnSpc>
              <a:defRPr/>
            </a:pPr>
            <a:r>
              <a:rPr lang="en-US" sz="1650" dirty="0">
                <a:solidFill>
                  <a:srgbClr val="000000"/>
                </a:solidFill>
              </a:rPr>
              <a:t>Time of day</a:t>
            </a:r>
          </a:p>
          <a:p>
            <a:pPr>
              <a:lnSpc>
                <a:spcPct val="120000"/>
              </a:lnSpc>
              <a:defRPr/>
            </a:pPr>
            <a:r>
              <a:rPr lang="en-US" sz="1650" dirty="0">
                <a:solidFill>
                  <a:srgbClr val="000000"/>
                </a:solidFill>
              </a:rPr>
              <a:t>Intensity level of practice</a:t>
            </a:r>
          </a:p>
          <a:p>
            <a:pPr>
              <a:lnSpc>
                <a:spcPct val="120000"/>
              </a:lnSpc>
              <a:defRPr/>
            </a:pPr>
            <a:r>
              <a:rPr lang="en-US" sz="1650" dirty="0">
                <a:solidFill>
                  <a:srgbClr val="000000"/>
                </a:solidFill>
              </a:rPr>
              <a:t>Equipment worn</a:t>
            </a:r>
          </a:p>
          <a:p>
            <a:pPr>
              <a:lnSpc>
                <a:spcPct val="120000"/>
              </a:lnSpc>
              <a:defRPr/>
            </a:pPr>
            <a:r>
              <a:rPr lang="en-US" sz="1650" dirty="0">
                <a:solidFill>
                  <a:srgbClr val="000000"/>
                </a:solidFill>
              </a:rPr>
              <a:t>Environmental conditions</a:t>
            </a:r>
          </a:p>
          <a:p>
            <a:pPr>
              <a:lnSpc>
                <a:spcPct val="120000"/>
              </a:lnSpc>
              <a:defRPr/>
            </a:pPr>
            <a:r>
              <a:rPr lang="en-US" sz="1650" dirty="0">
                <a:solidFill>
                  <a:srgbClr val="000000"/>
                </a:solidFill>
              </a:rPr>
              <a:t>High Temperature and high humidity create a dangerous situation for athletes. High humidity and low temperature can also cause serious heat-related problems.</a:t>
            </a:r>
          </a:p>
          <a:p>
            <a:pPr>
              <a:lnSpc>
                <a:spcPct val="120000"/>
              </a:lnSpc>
              <a:defRPr/>
            </a:pPr>
            <a:r>
              <a:rPr lang="en-US" sz="1650" dirty="0">
                <a:solidFill>
                  <a:srgbClr val="000000"/>
                </a:solidFill>
              </a:rPr>
              <a:t>Water/fluid replacement breaks recommended each 20 or 30 minutes. (depending on practice conditions)</a:t>
            </a:r>
          </a:p>
          <a:p>
            <a:pPr>
              <a:lnSpc>
                <a:spcPct val="120000"/>
              </a:lnSpc>
              <a:defRPr/>
            </a:pPr>
            <a:r>
              <a:rPr lang="en-US" sz="1650" dirty="0">
                <a:solidFill>
                  <a:srgbClr val="000000"/>
                </a:solidFill>
              </a:rPr>
              <a:t>Check with your AD on your LEA</a:t>
            </a:r>
            <a:r>
              <a:rPr lang="ja-JP" altLang="en-US" sz="1650" dirty="0">
                <a:solidFill>
                  <a:srgbClr val="000000"/>
                </a:solidFill>
              </a:rPr>
              <a:t>’</a:t>
            </a:r>
            <a:r>
              <a:rPr lang="en-US" altLang="ja-JP" sz="1650" dirty="0">
                <a:solidFill>
                  <a:srgbClr val="000000"/>
                </a:solidFill>
              </a:rPr>
              <a:t>s and school</a:t>
            </a:r>
            <a:r>
              <a:rPr lang="ja-JP" altLang="en-US" sz="1650" dirty="0">
                <a:solidFill>
                  <a:srgbClr val="000000"/>
                </a:solidFill>
              </a:rPr>
              <a:t>’</a:t>
            </a:r>
            <a:r>
              <a:rPr lang="en-US" altLang="ja-JP" sz="1650" dirty="0">
                <a:solidFill>
                  <a:srgbClr val="000000"/>
                </a:solidFill>
              </a:rPr>
              <a:t>s policy pertaining to practice on days of extreme heat.  </a:t>
            </a:r>
          </a:p>
        </p:txBody>
      </p:sp>
    </p:spTree>
    <p:extLst>
      <p:ext uri="{BB962C8B-B14F-4D97-AF65-F5344CB8AC3E}">
        <p14:creationId xmlns:p14="http://schemas.microsoft.com/office/powerpoint/2010/main" val="12578620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42396" y="1907653"/>
            <a:ext cx="7769505" cy="1441048"/>
          </a:xfrm>
        </p:spPr>
        <p:txBody>
          <a:bodyPr>
            <a:normAutofit/>
          </a:bodyPr>
          <a:lstStyle/>
          <a:p>
            <a:pPr>
              <a:defRPr/>
            </a:pPr>
            <a:r>
              <a:rPr lang="en-US" b="1" dirty="0">
                <a:latin typeface="+mn-lt"/>
              </a:rPr>
              <a:t>ELIGIBILITY &amp; COMPLIANCE</a:t>
            </a:r>
          </a:p>
        </p:txBody>
      </p:sp>
    </p:spTree>
    <p:extLst>
      <p:ext uri="{BB962C8B-B14F-4D97-AF65-F5344CB8AC3E}">
        <p14:creationId xmlns:p14="http://schemas.microsoft.com/office/powerpoint/2010/main" val="10579154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a:defRPr/>
            </a:pPr>
            <a:br>
              <a:rPr lang="en-US" b="1" u="sng" dirty="0">
                <a:ea typeface="+mj-ea"/>
              </a:rPr>
            </a:br>
            <a:r>
              <a:rPr lang="en-US" sz="3675" b="1" dirty="0">
                <a:latin typeface="+mn-lt"/>
              </a:rPr>
              <a:t>Eligibility</a:t>
            </a:r>
            <a:r>
              <a:rPr lang="en-US" dirty="0">
                <a:ea typeface="+mj-ea"/>
              </a:rPr>
              <a:t> </a:t>
            </a:r>
            <a:br>
              <a:rPr lang="en-US" dirty="0">
                <a:ea typeface="+mj-ea"/>
              </a:rPr>
            </a:br>
            <a:endParaRPr lang="en-US" dirty="0">
              <a:ea typeface="+mj-ea"/>
            </a:endParaRPr>
          </a:p>
        </p:txBody>
      </p:sp>
      <p:sp>
        <p:nvSpPr>
          <p:cNvPr id="4098" name="Content Placeholder 1"/>
          <p:cNvSpPr>
            <a:spLocks noGrp="1"/>
          </p:cNvSpPr>
          <p:nvPr>
            <p:ph idx="1"/>
          </p:nvPr>
        </p:nvSpPr>
        <p:spPr/>
        <p:txBody>
          <a:bodyPr/>
          <a:lstStyle/>
          <a:p>
            <a:pPr marL="52388" indent="0">
              <a:buNone/>
              <a:defRPr/>
            </a:pPr>
            <a:r>
              <a:rPr lang="en-US" dirty="0"/>
              <a:t>PowerPoint</a:t>
            </a:r>
          </a:p>
          <a:p>
            <a:pPr>
              <a:defRPr/>
            </a:pPr>
            <a:r>
              <a:rPr lang="en-US" dirty="0"/>
              <a:t>Required viewing for all coaches</a:t>
            </a:r>
          </a:p>
          <a:p>
            <a:pPr>
              <a:defRPr/>
            </a:pPr>
            <a:r>
              <a:rPr lang="en-US" dirty="0"/>
              <a:t>Should be done with the athletic director</a:t>
            </a:r>
          </a:p>
          <a:p>
            <a:pPr>
              <a:defRPr/>
            </a:pPr>
            <a:r>
              <a:rPr lang="en-US" dirty="0"/>
              <a:t>Includes opportunities to discuss concussions/sudden cardiac arrests/sickle cell, etc.</a:t>
            </a:r>
          </a:p>
          <a:p>
            <a:pPr marL="397764" indent="-397764">
              <a:buFont typeface="Wingdings" charset="2"/>
              <a:buChar char=""/>
              <a:defRPr/>
            </a:pPr>
            <a:endParaRPr lang="en-US" dirty="0">
              <a:latin typeface="Calibri" charset="0"/>
            </a:endParaRPr>
          </a:p>
        </p:txBody>
      </p:sp>
    </p:spTree>
    <p:extLst>
      <p:ext uri="{BB962C8B-B14F-4D97-AF65-F5344CB8AC3E}">
        <p14:creationId xmlns:p14="http://schemas.microsoft.com/office/powerpoint/2010/main" val="8327612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p:txBody>
          <a:bodyPr/>
          <a:lstStyle/>
          <a:p>
            <a:pPr>
              <a:defRPr/>
            </a:pPr>
            <a:r>
              <a:rPr lang="en-US" b="1" dirty="0">
                <a:latin typeface="+mn-lt"/>
              </a:rPr>
              <a:t>Eligibility</a:t>
            </a:r>
          </a:p>
        </p:txBody>
      </p:sp>
      <p:sp>
        <p:nvSpPr>
          <p:cNvPr id="5122" name="Content Placeholder 1"/>
          <p:cNvSpPr>
            <a:spLocks noGrp="1"/>
          </p:cNvSpPr>
          <p:nvPr>
            <p:ph idx="1"/>
          </p:nvPr>
        </p:nvSpPr>
        <p:spPr/>
        <p:txBody>
          <a:bodyPr>
            <a:normAutofit/>
          </a:bodyPr>
          <a:lstStyle/>
          <a:p>
            <a:pPr marL="0" indent="0">
              <a:buNone/>
              <a:defRPr/>
            </a:pPr>
            <a:r>
              <a:rPr lang="en-US" dirty="0"/>
              <a:t>Preseason Meeting</a:t>
            </a:r>
          </a:p>
          <a:p>
            <a:pPr>
              <a:defRPr/>
            </a:pPr>
            <a:r>
              <a:rPr lang="en-US" dirty="0"/>
              <a:t>Required attendance by all parents</a:t>
            </a:r>
          </a:p>
          <a:p>
            <a:pPr>
              <a:defRPr/>
            </a:pPr>
            <a:r>
              <a:rPr lang="en-US" dirty="0"/>
              <a:t>Time to share rules, regulations, expectations, philosophy etc.</a:t>
            </a:r>
          </a:p>
          <a:p>
            <a:pPr>
              <a:defRPr/>
            </a:pPr>
            <a:r>
              <a:rPr lang="en-US" dirty="0"/>
              <a:t>Time to get all required signatures--pledges, Gfeller-Waller information, etc.</a:t>
            </a:r>
          </a:p>
          <a:p>
            <a:pPr>
              <a:defRPr/>
            </a:pPr>
            <a:r>
              <a:rPr lang="en-US" dirty="0"/>
              <a:t>Eligibility and Authorization</a:t>
            </a:r>
          </a:p>
        </p:txBody>
      </p:sp>
    </p:spTree>
    <p:extLst>
      <p:ext uri="{BB962C8B-B14F-4D97-AF65-F5344CB8AC3E}">
        <p14:creationId xmlns:p14="http://schemas.microsoft.com/office/powerpoint/2010/main" val="8065009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p:txBody>
          <a:bodyPr/>
          <a:lstStyle/>
          <a:p>
            <a:pPr>
              <a:defRPr/>
            </a:pPr>
            <a:endParaRPr lang="en-US" dirty="0">
              <a:latin typeface="+mj-lt"/>
            </a:endParaRPr>
          </a:p>
          <a:p>
            <a:pPr>
              <a:defRPr/>
            </a:pPr>
            <a:r>
              <a:rPr lang="en-US" dirty="0"/>
              <a:t>Eligibility Checklist</a:t>
            </a:r>
          </a:p>
          <a:p>
            <a:pPr lvl="1">
              <a:defRPr/>
            </a:pPr>
            <a:r>
              <a:rPr lang="en-US" dirty="0"/>
              <a:t>Use to ensure school has done its due diligence</a:t>
            </a:r>
          </a:p>
          <a:p>
            <a:pPr marL="397764" indent="-397764">
              <a:buFont typeface="Wingdings" charset="2"/>
              <a:buChar char=""/>
              <a:defRPr/>
            </a:pPr>
            <a:endParaRPr lang="en-US" dirty="0">
              <a:latin typeface="+mj-lt"/>
            </a:endParaRPr>
          </a:p>
        </p:txBody>
      </p:sp>
      <p:sp>
        <p:nvSpPr>
          <p:cNvPr id="28674" name="Title 2"/>
          <p:cNvSpPr>
            <a:spLocks noGrp="1"/>
          </p:cNvSpPr>
          <p:nvPr>
            <p:ph type="title"/>
          </p:nvPr>
        </p:nvSpPr>
        <p:spPr/>
        <p:txBody>
          <a:bodyPr/>
          <a:lstStyle/>
          <a:p>
            <a:r>
              <a:rPr lang="en-US" b="1" dirty="0">
                <a:latin typeface="+mn-lt"/>
              </a:rPr>
              <a:t>Eligibility</a:t>
            </a:r>
          </a:p>
        </p:txBody>
      </p:sp>
    </p:spTree>
    <p:extLst>
      <p:ext uri="{BB962C8B-B14F-4D97-AF65-F5344CB8AC3E}">
        <p14:creationId xmlns:p14="http://schemas.microsoft.com/office/powerpoint/2010/main" val="19060829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b="1" dirty="0">
                <a:latin typeface="+mn-lt"/>
              </a:rPr>
              <a:t>Clinic Attendance</a:t>
            </a:r>
          </a:p>
        </p:txBody>
      </p:sp>
      <p:sp>
        <p:nvSpPr>
          <p:cNvPr id="2" name="Content Placeholder 1"/>
          <p:cNvSpPr>
            <a:spLocks noGrp="1"/>
          </p:cNvSpPr>
          <p:nvPr>
            <p:ph idx="1"/>
          </p:nvPr>
        </p:nvSpPr>
        <p:spPr/>
        <p:txBody>
          <a:bodyPr>
            <a:normAutofit/>
          </a:bodyPr>
          <a:lstStyle/>
          <a:p>
            <a:pPr marL="52388" indent="0">
              <a:lnSpc>
                <a:spcPct val="120000"/>
              </a:lnSpc>
              <a:spcBef>
                <a:spcPts val="0"/>
              </a:spcBef>
              <a:buNone/>
              <a:defRPr/>
            </a:pPr>
            <a:r>
              <a:rPr lang="en-US" b="1" dirty="0"/>
              <a:t>Head</a:t>
            </a:r>
            <a:r>
              <a:rPr lang="en-US" dirty="0"/>
              <a:t> coaches in </a:t>
            </a:r>
            <a:r>
              <a:rPr lang="en-US" u="sng" dirty="0"/>
              <a:t>baseball, basketball, cheerleading, football, golf, lacrosse, soccer, softball, swimming, tennis, track &amp; field, volleyball and wrestling </a:t>
            </a:r>
            <a:r>
              <a:rPr lang="en-US" dirty="0"/>
              <a:t>must attend an NCHSAA approved State Rules Clinic.  </a:t>
            </a:r>
          </a:p>
          <a:p>
            <a:pPr>
              <a:lnSpc>
                <a:spcPct val="120000"/>
              </a:lnSpc>
              <a:spcBef>
                <a:spcPts val="0"/>
              </a:spcBef>
              <a:defRPr/>
            </a:pPr>
            <a:r>
              <a:rPr lang="en-US" dirty="0"/>
              <a:t>Must be completed prior to coaching in the first contest; subject to $400 fine, in addition to a $500 fine if he/she actually coaches in the contest </a:t>
            </a:r>
          </a:p>
          <a:p>
            <a:pPr>
              <a:lnSpc>
                <a:spcPct val="120000"/>
              </a:lnSpc>
              <a:spcBef>
                <a:spcPts val="0"/>
              </a:spcBef>
              <a:defRPr/>
            </a:pPr>
            <a:r>
              <a:rPr lang="en-US" dirty="0"/>
              <a:t>Can be satisfied at the NC Coaches</a:t>
            </a:r>
            <a:r>
              <a:rPr lang="ja-JP" altLang="en-US" dirty="0"/>
              <a:t>’</a:t>
            </a:r>
            <a:r>
              <a:rPr lang="en-US" dirty="0"/>
              <a:t> Association Clinic being held here in Greensboro—July 17-20</a:t>
            </a:r>
          </a:p>
        </p:txBody>
      </p:sp>
    </p:spTree>
    <p:extLst>
      <p:ext uri="{BB962C8B-B14F-4D97-AF65-F5344CB8AC3E}">
        <p14:creationId xmlns:p14="http://schemas.microsoft.com/office/powerpoint/2010/main" val="18592655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p:cNvSpPr>
          <p:nvPr>
            <p:ph type="title"/>
          </p:nvPr>
        </p:nvSpPr>
        <p:spPr/>
        <p:txBody>
          <a:bodyPr/>
          <a:lstStyle/>
          <a:p>
            <a:r>
              <a:rPr lang="en-US" b="1" dirty="0">
                <a:latin typeface="+mn-lt"/>
              </a:rPr>
              <a:t>Clinic Attendance</a:t>
            </a:r>
          </a:p>
        </p:txBody>
      </p:sp>
      <p:sp>
        <p:nvSpPr>
          <p:cNvPr id="8194" name="Content Placeholder 1"/>
          <p:cNvSpPr>
            <a:spLocks noGrp="1"/>
          </p:cNvSpPr>
          <p:nvPr>
            <p:ph idx="1"/>
          </p:nvPr>
        </p:nvSpPr>
        <p:spPr/>
        <p:txBody>
          <a:bodyPr>
            <a:normAutofit/>
          </a:bodyPr>
          <a:lstStyle/>
          <a:p>
            <a:pPr>
              <a:lnSpc>
                <a:spcPct val="110000"/>
              </a:lnSpc>
              <a:defRPr/>
            </a:pPr>
            <a:r>
              <a:rPr lang="en-US" dirty="0"/>
              <a:t>If the head coach cannot attend the NCCA clinic or is not hired until afterwards, the requirement can also be met at one of the statewide officials</a:t>
            </a:r>
            <a:r>
              <a:rPr lang="ja-JP" altLang="en-US"/>
              <a:t>’</a:t>
            </a:r>
            <a:r>
              <a:rPr lang="en-US" dirty="0"/>
              <a:t> clinics, which are posted on the NCHSAA Website under clinics. </a:t>
            </a:r>
            <a:r>
              <a:rPr lang="en-US" u="sng" dirty="0"/>
              <a:t>Please note that several volleyball and soccer clinics for officials occur prior to the NCCA Clinic.</a:t>
            </a:r>
            <a:br>
              <a:rPr lang="en-US" u="sng" dirty="0"/>
            </a:br>
            <a:endParaRPr lang="en-US" dirty="0"/>
          </a:p>
          <a:p>
            <a:pPr>
              <a:lnSpc>
                <a:spcPct val="110000"/>
              </a:lnSpc>
              <a:defRPr/>
            </a:pPr>
            <a:r>
              <a:rPr lang="en-US" b="1" dirty="0"/>
              <a:t>Athletic directors cannot satisfy this requirement by attending a rules</a:t>
            </a:r>
            <a:r>
              <a:rPr lang="ja-JP" altLang="en-US" b="1"/>
              <a:t>’</a:t>
            </a:r>
            <a:r>
              <a:rPr lang="en-US" b="1" dirty="0"/>
              <a:t> session in place of the head coach</a:t>
            </a:r>
          </a:p>
          <a:p>
            <a:pPr marL="397764" indent="-397764">
              <a:buFont typeface="Wingdings" charset="2"/>
              <a:buChar char=""/>
              <a:defRPr/>
            </a:pPr>
            <a:endParaRPr lang="en-US" dirty="0">
              <a:latin typeface="+mj-lt"/>
            </a:endParaRPr>
          </a:p>
        </p:txBody>
      </p:sp>
    </p:spTree>
    <p:extLst>
      <p:ext uri="{BB962C8B-B14F-4D97-AF65-F5344CB8AC3E}">
        <p14:creationId xmlns:p14="http://schemas.microsoft.com/office/powerpoint/2010/main" val="2117139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1"/>
          </p:nvPr>
        </p:nvSpPr>
        <p:spPr/>
        <p:txBody>
          <a:bodyPr/>
          <a:lstStyle/>
          <a:p>
            <a:pPr marL="0" indent="0">
              <a:buNone/>
              <a:defRPr/>
            </a:pPr>
            <a:r>
              <a:rPr lang="en-US" b="1" dirty="0"/>
              <a:t>NFHS </a:t>
            </a:r>
            <a:r>
              <a:rPr lang="en-US" b="1" u="sng" dirty="0"/>
              <a:t>Fundamentals of Coaching</a:t>
            </a:r>
            <a:r>
              <a:rPr lang="en-US" b="1" dirty="0"/>
              <a:t> Course </a:t>
            </a:r>
          </a:p>
          <a:p>
            <a:pPr>
              <a:defRPr/>
            </a:pPr>
            <a:r>
              <a:rPr lang="en-US" b="1" u="sng" dirty="0"/>
              <a:t>All</a:t>
            </a:r>
            <a:r>
              <a:rPr lang="en-US" dirty="0"/>
              <a:t> coaches must satisfy the requirement prior to first contest.</a:t>
            </a:r>
          </a:p>
          <a:p>
            <a:pPr>
              <a:defRPr/>
            </a:pPr>
            <a:r>
              <a:rPr lang="en-US" dirty="0"/>
              <a:t>Complete prior to first contest; subject to a $500 fine; continuing to coach without completion = another $500.</a:t>
            </a:r>
          </a:p>
          <a:p>
            <a:pPr marL="342900" lvl="1" indent="0">
              <a:buNone/>
              <a:defRPr/>
            </a:pPr>
            <a:endParaRPr lang="en-US" b="1" dirty="0">
              <a:latin typeface="Calibri" charset="0"/>
            </a:endParaRPr>
          </a:p>
          <a:p>
            <a:pPr marL="822960" lvl="1" indent="-411480">
              <a:defRPr/>
            </a:pPr>
            <a:endParaRPr lang="en-US" sz="1500" b="1" dirty="0">
              <a:latin typeface="Calibri" charset="0"/>
            </a:endParaRPr>
          </a:p>
          <a:p>
            <a:pPr marL="397764" indent="-397764">
              <a:buFont typeface="Wingdings" charset="2"/>
              <a:buChar char=""/>
              <a:defRPr/>
            </a:pPr>
            <a:endParaRPr lang="en-US" dirty="0">
              <a:latin typeface="Calibri" charset="0"/>
            </a:endParaRPr>
          </a:p>
        </p:txBody>
      </p:sp>
      <p:sp>
        <p:nvSpPr>
          <p:cNvPr id="3174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3199075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defRPr/>
            </a:pPr>
            <a:r>
              <a:rPr lang="en-US" b="1" dirty="0"/>
              <a:t>Concussion Management Certification</a:t>
            </a:r>
            <a:endParaRPr lang="en-US" dirty="0"/>
          </a:p>
          <a:p>
            <a:pPr>
              <a:defRPr/>
            </a:pPr>
            <a:r>
              <a:rPr lang="en-US" dirty="0"/>
              <a:t>The </a:t>
            </a:r>
            <a:r>
              <a:rPr lang="en-US" b="1" dirty="0"/>
              <a:t>NFHS </a:t>
            </a:r>
            <a:r>
              <a:rPr lang="en-US" b="1" u="sng" dirty="0"/>
              <a:t>Concussion in Sports </a:t>
            </a:r>
            <a:r>
              <a:rPr lang="en-US" b="1" dirty="0"/>
              <a:t>Course </a:t>
            </a:r>
            <a:r>
              <a:rPr lang="en-US" dirty="0"/>
              <a:t>(free on-line course) or an equivalent course must be completed annually (</a:t>
            </a:r>
            <a:r>
              <a:rPr lang="en-US" i="1" dirty="0"/>
              <a:t>after June 1, 2017 and before the first date of practice</a:t>
            </a:r>
            <a:r>
              <a:rPr lang="en-US" dirty="0"/>
              <a:t>) by all coaches.</a:t>
            </a:r>
          </a:p>
          <a:p>
            <a:pPr>
              <a:defRPr/>
            </a:pPr>
            <a:r>
              <a:rPr lang="en-US" b="1" dirty="0"/>
              <a:t>Prior to the first date of practice for that sport</a:t>
            </a:r>
            <a:r>
              <a:rPr lang="en-US" dirty="0"/>
              <a:t>; subsequently, the certificate of completion must be on file at the individual school; subject to $500 fine.</a:t>
            </a:r>
          </a:p>
        </p:txBody>
      </p:sp>
    </p:spTree>
    <p:extLst>
      <p:ext uri="{BB962C8B-B14F-4D97-AF65-F5344CB8AC3E}">
        <p14:creationId xmlns:p14="http://schemas.microsoft.com/office/powerpoint/2010/main" val="3064158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0242" name="Content Placeholder 1"/>
          <p:cNvSpPr>
            <a:spLocks noGrp="1"/>
          </p:cNvSpPr>
          <p:nvPr>
            <p:ph idx="1"/>
          </p:nvPr>
        </p:nvSpPr>
        <p:spPr/>
        <p:txBody>
          <a:bodyPr>
            <a:normAutofit/>
          </a:bodyPr>
          <a:lstStyle/>
          <a:p>
            <a:pPr marL="0" indent="0">
              <a:buNone/>
            </a:pPr>
            <a:r>
              <a:rPr lang="en-US" b="1" dirty="0"/>
              <a:t>CPR/AED Certification</a:t>
            </a:r>
            <a:endParaRPr lang="en-US" dirty="0"/>
          </a:p>
          <a:p>
            <a:r>
              <a:rPr lang="en-US" dirty="0"/>
              <a:t>All head and paid coaches must be CPR/AED certified</a:t>
            </a:r>
          </a:p>
          <a:p>
            <a:pPr lvl="1"/>
            <a:r>
              <a:rPr lang="en-US" dirty="0"/>
              <a:t>Effective August 1, 2017</a:t>
            </a:r>
          </a:p>
          <a:p>
            <a:pPr marL="0" indent="0">
              <a:buNone/>
            </a:pPr>
            <a:endParaRPr lang="en-US" b="1" dirty="0"/>
          </a:p>
          <a:p>
            <a:pPr marL="0" indent="0">
              <a:buNone/>
            </a:pPr>
            <a:r>
              <a:rPr lang="en-US" b="1" dirty="0"/>
              <a:t>NFHS Sudden Cardiac Arrest Course</a:t>
            </a:r>
            <a:endParaRPr lang="en-US" dirty="0"/>
          </a:p>
          <a:p>
            <a:r>
              <a:rPr lang="en-US" dirty="0"/>
              <a:t>All non-paid coaches are required to complete the NFHS </a:t>
            </a:r>
            <a:r>
              <a:rPr lang="en-US" u="sng" dirty="0"/>
              <a:t>Sudden Cardiac Arrest </a:t>
            </a:r>
            <a:r>
              <a:rPr lang="en-US" dirty="0"/>
              <a:t>Course annually (</a:t>
            </a:r>
            <a:r>
              <a:rPr lang="en-US" i="1" dirty="0"/>
              <a:t>after June 1, 2017 and before the first date of practice</a:t>
            </a:r>
            <a:r>
              <a:rPr lang="en-US" dirty="0"/>
              <a:t>).  </a:t>
            </a:r>
          </a:p>
          <a:p>
            <a:pPr lvl="1"/>
            <a:r>
              <a:rPr lang="en-US" dirty="0"/>
              <a:t>Effective August 1, 2017</a:t>
            </a:r>
          </a:p>
          <a:p>
            <a:endParaRPr lang="en-US" dirty="0"/>
          </a:p>
          <a:p>
            <a:pPr marL="342900" lvl="1" indent="0">
              <a:buNone/>
            </a:pPr>
            <a:endParaRPr lang="en-US" dirty="0"/>
          </a:p>
        </p:txBody>
      </p:sp>
    </p:spTree>
    <p:extLst>
      <p:ext uri="{BB962C8B-B14F-4D97-AF65-F5344CB8AC3E}">
        <p14:creationId xmlns:p14="http://schemas.microsoft.com/office/powerpoint/2010/main" val="13633451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defRPr/>
            </a:pPr>
            <a:br>
              <a:rPr lang="en-US" b="1" dirty="0">
                <a:latin typeface="+mn-lt"/>
              </a:rPr>
            </a:br>
            <a:r>
              <a:rPr lang="en-US" b="1" dirty="0">
                <a:latin typeface="+mn-lt"/>
              </a:rPr>
              <a:t>Gfeller-Waller Concussion Law</a:t>
            </a:r>
            <a:br>
              <a:rPr lang="en-US" b="1" dirty="0">
                <a:latin typeface="+mn-lt"/>
              </a:rPr>
            </a:br>
            <a:endParaRPr lang="en-US" b="1" dirty="0">
              <a:latin typeface="+mn-lt"/>
            </a:endParaRPr>
          </a:p>
        </p:txBody>
      </p:sp>
      <p:sp>
        <p:nvSpPr>
          <p:cNvPr id="2" name="Content Placeholder 1"/>
          <p:cNvSpPr>
            <a:spLocks noGrp="1"/>
          </p:cNvSpPr>
          <p:nvPr>
            <p:ph idx="1"/>
          </p:nvPr>
        </p:nvSpPr>
        <p:spPr>
          <a:xfrm>
            <a:off x="628651" y="1829524"/>
            <a:ext cx="7886699" cy="3757730"/>
          </a:xfrm>
        </p:spPr>
        <p:txBody>
          <a:bodyPr>
            <a:noAutofit/>
          </a:bodyPr>
          <a:lstStyle/>
          <a:p>
            <a:pPr marL="0" indent="0">
              <a:lnSpc>
                <a:spcPct val="110000"/>
              </a:lnSpc>
              <a:buNone/>
              <a:defRPr/>
            </a:pPr>
            <a:r>
              <a:rPr lang="en-US" sz="2025" b="1" dirty="0"/>
              <a:t>Requirements of the Law:</a:t>
            </a:r>
          </a:p>
          <a:p>
            <a:pPr>
              <a:lnSpc>
                <a:spcPct val="110000"/>
              </a:lnSpc>
              <a:defRPr/>
            </a:pPr>
            <a:r>
              <a:rPr lang="en-US" sz="2025" u="sng" dirty="0"/>
              <a:t>Concussion signs and symptoms</a:t>
            </a:r>
            <a:endParaRPr lang="en-US" sz="2025" dirty="0"/>
          </a:p>
          <a:p>
            <a:pPr lvl="1">
              <a:lnSpc>
                <a:spcPct val="110000"/>
              </a:lnSpc>
              <a:defRPr/>
            </a:pPr>
            <a:r>
              <a:rPr lang="en-US" sz="1725" dirty="0"/>
              <a:t>Given prior to participation</a:t>
            </a:r>
          </a:p>
          <a:p>
            <a:pPr lvl="1">
              <a:lnSpc>
                <a:spcPct val="110000"/>
              </a:lnSpc>
              <a:defRPr/>
            </a:pPr>
            <a:r>
              <a:rPr lang="en-US" sz="2025" dirty="0"/>
              <a:t>Parents/athletes sign indicating </a:t>
            </a:r>
            <a:r>
              <a:rPr lang="ja-JP" altLang="en-US" sz="2025"/>
              <a:t>“</a:t>
            </a:r>
            <a:r>
              <a:rPr lang="en-US" sz="2025" dirty="0"/>
              <a:t>receipt of</a:t>
            </a:r>
            <a:r>
              <a:rPr lang="ja-JP" altLang="en-US" sz="2025"/>
              <a:t>”</a:t>
            </a:r>
            <a:r>
              <a:rPr lang="en-US" altLang="ja-JP" sz="2025" dirty="0"/>
              <a:t> </a:t>
            </a:r>
            <a:r>
              <a:rPr lang="en-US" sz="2025" u="sng" dirty="0"/>
              <a:t>Return to Play (RTP) form</a:t>
            </a:r>
            <a:r>
              <a:rPr lang="en-US" sz="2025" dirty="0"/>
              <a:t> signed by a physician licensed to practice medicine</a:t>
            </a:r>
          </a:p>
          <a:p>
            <a:pPr lvl="1">
              <a:lnSpc>
                <a:spcPct val="110000"/>
              </a:lnSpc>
              <a:defRPr/>
            </a:pPr>
            <a:r>
              <a:rPr lang="en-US" sz="2025" u="sng" dirty="0"/>
              <a:t>An up-to-date Emergency Action Plan (EAP)</a:t>
            </a:r>
            <a:br>
              <a:rPr lang="en-US" sz="2025" u="sng" dirty="0"/>
            </a:br>
            <a:r>
              <a:rPr lang="en-US" sz="2025" dirty="0"/>
              <a:t>Must be on-file</a:t>
            </a:r>
            <a:br>
              <a:rPr lang="en-US" sz="2025" dirty="0"/>
            </a:br>
            <a:r>
              <a:rPr lang="en-US" sz="2025" dirty="0"/>
              <a:t>Must be posted</a:t>
            </a:r>
            <a:br>
              <a:rPr lang="en-US" sz="2025" dirty="0"/>
            </a:br>
            <a:r>
              <a:rPr lang="en-US" sz="2025" dirty="0"/>
              <a:t>Must be updated annually</a:t>
            </a:r>
          </a:p>
          <a:p>
            <a:pPr>
              <a:lnSpc>
                <a:spcPct val="110000"/>
              </a:lnSpc>
              <a:defRPr/>
            </a:pPr>
            <a:r>
              <a:rPr lang="en-US" sz="2025" b="1" dirty="0"/>
              <a:t>“When in doubt, sit them out”</a:t>
            </a:r>
          </a:p>
        </p:txBody>
      </p:sp>
    </p:spTree>
    <p:extLst>
      <p:ext uri="{BB962C8B-B14F-4D97-AF65-F5344CB8AC3E}">
        <p14:creationId xmlns:p14="http://schemas.microsoft.com/office/powerpoint/2010/main" val="4108894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b="1" dirty="0">
                <a:latin typeface="+mn-lt"/>
              </a:rPr>
              <a:t>Cardiac Safety Program </a:t>
            </a:r>
          </a:p>
        </p:txBody>
      </p:sp>
      <p:sp>
        <p:nvSpPr>
          <p:cNvPr id="3" name="Content Placeholder 2"/>
          <p:cNvSpPr>
            <a:spLocks noGrp="1"/>
          </p:cNvSpPr>
          <p:nvPr>
            <p:ph idx="1"/>
          </p:nvPr>
        </p:nvSpPr>
        <p:spPr/>
        <p:txBody>
          <a:bodyPr>
            <a:normAutofit/>
          </a:bodyPr>
          <a:lstStyle/>
          <a:p>
            <a:pPr marL="52388" indent="0">
              <a:buNone/>
              <a:defRPr/>
            </a:pPr>
            <a:r>
              <a:rPr lang="en-US" dirty="0"/>
              <a:t>All NCHSAA member schools must have a Cardiac Safety Program to include three (3) components:</a:t>
            </a:r>
          </a:p>
          <a:p>
            <a:pPr marL="395288" indent="-342900">
              <a:defRPr/>
            </a:pPr>
            <a:r>
              <a:rPr lang="en-US" dirty="0"/>
              <a:t>Appropriate number of AEDs on Campus</a:t>
            </a:r>
          </a:p>
          <a:p>
            <a:pPr marL="395288" indent="-342900">
              <a:defRPr/>
            </a:pPr>
            <a:r>
              <a:rPr lang="en-US" dirty="0"/>
              <a:t>AED maintenance program (battery checks, maintain, replacement at appropriate intervals)</a:t>
            </a:r>
          </a:p>
          <a:p>
            <a:pPr marL="395288" indent="-342900">
              <a:defRPr/>
            </a:pPr>
            <a:r>
              <a:rPr lang="en-US" dirty="0"/>
              <a:t>Required viewing of short AED/CPR video for all supervising adults (teachers, coaches, administrators)</a:t>
            </a:r>
          </a:p>
        </p:txBody>
      </p:sp>
    </p:spTree>
    <p:extLst>
      <p:ext uri="{BB962C8B-B14F-4D97-AF65-F5344CB8AC3E}">
        <p14:creationId xmlns:p14="http://schemas.microsoft.com/office/powerpoint/2010/main" val="6833152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p:txBody>
          <a:bodyPr/>
          <a:lstStyle/>
          <a:p>
            <a:pPr marL="397764" indent="-397764">
              <a:buFont typeface="Wingdings" charset="2"/>
              <a:buChar char=""/>
              <a:defRPr/>
            </a:pPr>
            <a:endParaRPr lang="en-US" dirty="0"/>
          </a:p>
          <a:p>
            <a:pPr marL="397764" indent="-397764">
              <a:buFont typeface="Wingdings" charset="2"/>
              <a:buChar char=""/>
              <a:defRPr/>
            </a:pPr>
            <a:endParaRPr lang="en-US" dirty="0"/>
          </a:p>
          <a:p>
            <a:pPr marL="52388" indent="0">
              <a:buNone/>
              <a:defRPr/>
            </a:pPr>
            <a:r>
              <a:rPr lang="ja-JP" altLang="en-US"/>
              <a:t>“</a:t>
            </a:r>
            <a:r>
              <a:rPr lang="en-US" dirty="0"/>
              <a:t>Education is a journey, not a destination</a:t>
            </a:r>
            <a:r>
              <a:rPr lang="ja-JP" altLang="en-US"/>
              <a:t>”</a:t>
            </a:r>
            <a:endParaRPr lang="en-US" dirty="0"/>
          </a:p>
          <a:p>
            <a:pPr marL="397764" indent="-397764">
              <a:buFont typeface="Wingdings" charset="2"/>
              <a:buChar char=""/>
              <a:defRPr/>
            </a:pPr>
            <a:endParaRPr lang="en-US" sz="3000" dirty="0"/>
          </a:p>
        </p:txBody>
      </p:sp>
      <p:sp>
        <p:nvSpPr>
          <p:cNvPr id="36866"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8835731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
        <p:nvSpPr>
          <p:cNvPr id="12290" name="Content Placeholder 1"/>
          <p:cNvSpPr>
            <a:spLocks noGrp="1"/>
          </p:cNvSpPr>
          <p:nvPr>
            <p:ph idx="1"/>
          </p:nvPr>
        </p:nvSpPr>
        <p:spPr/>
        <p:txBody>
          <a:bodyPr>
            <a:normAutofit/>
          </a:bodyPr>
          <a:lstStyle/>
          <a:p>
            <a:pPr marL="0" indent="-150161">
              <a:buNone/>
              <a:defRPr/>
            </a:pPr>
            <a:r>
              <a:rPr lang="en-US" dirty="0"/>
              <a:t>Accredited  Interscholastic Coach (AIC)</a:t>
            </a:r>
          </a:p>
          <a:p>
            <a:pPr>
              <a:defRPr/>
            </a:pPr>
            <a:r>
              <a:rPr lang="en-US" dirty="0"/>
              <a:t>Requires completion of 4 courses:</a:t>
            </a:r>
          </a:p>
          <a:p>
            <a:pPr lvl="1">
              <a:defRPr/>
            </a:pPr>
            <a:r>
              <a:rPr lang="en-US" dirty="0"/>
              <a:t>Fundamentals of Coaching</a:t>
            </a:r>
          </a:p>
          <a:p>
            <a:pPr lvl="1">
              <a:defRPr/>
            </a:pPr>
            <a:r>
              <a:rPr lang="en-US" sz="2100" dirty="0"/>
              <a:t>1</a:t>
            </a:r>
            <a:r>
              <a:rPr lang="en-US" sz="2100" baseline="30000" dirty="0"/>
              <a:t>st</a:t>
            </a:r>
            <a:r>
              <a:rPr lang="en-US" sz="2100" dirty="0"/>
              <a:t> Aid, Health &amp; Safety for Coaches</a:t>
            </a:r>
          </a:p>
          <a:p>
            <a:pPr lvl="1">
              <a:defRPr/>
            </a:pPr>
            <a:r>
              <a:rPr lang="en-US" sz="2100" dirty="0"/>
              <a:t>Sport Specific Course or Teaching Sports Skills</a:t>
            </a:r>
          </a:p>
          <a:p>
            <a:pPr lvl="1">
              <a:defRPr/>
            </a:pPr>
            <a:r>
              <a:rPr lang="en-US" sz="2100" dirty="0"/>
              <a:t>Concussion in Sports (Free)</a:t>
            </a:r>
          </a:p>
        </p:txBody>
      </p:sp>
    </p:spTree>
    <p:extLst>
      <p:ext uri="{BB962C8B-B14F-4D97-AF65-F5344CB8AC3E}">
        <p14:creationId xmlns:p14="http://schemas.microsoft.com/office/powerpoint/2010/main" val="18880351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2388" indent="0">
              <a:lnSpc>
                <a:spcPct val="120000"/>
              </a:lnSpc>
              <a:spcBef>
                <a:spcPts val="0"/>
              </a:spcBef>
              <a:buNone/>
              <a:defRPr/>
            </a:pPr>
            <a:r>
              <a:rPr lang="en-US" dirty="0"/>
              <a:t>Certified Interscholastic Coach (CIC)</a:t>
            </a:r>
          </a:p>
          <a:p>
            <a:pPr marL="395288" indent="-342900">
              <a:lnSpc>
                <a:spcPct val="120000"/>
              </a:lnSpc>
              <a:spcBef>
                <a:spcPts val="0"/>
              </a:spcBef>
              <a:defRPr/>
            </a:pPr>
            <a:r>
              <a:rPr lang="en-US" dirty="0"/>
              <a:t>Completion of AIC requirements</a:t>
            </a:r>
          </a:p>
          <a:p>
            <a:pPr marL="395288" indent="-342900">
              <a:lnSpc>
                <a:spcPct val="120000"/>
              </a:lnSpc>
              <a:spcBef>
                <a:spcPts val="0"/>
              </a:spcBef>
              <a:defRPr/>
            </a:pPr>
            <a:r>
              <a:rPr lang="en-US" dirty="0"/>
              <a:t>Plus:</a:t>
            </a:r>
          </a:p>
          <a:p>
            <a:pPr marL="738188" lvl="1" indent="-342900">
              <a:lnSpc>
                <a:spcPct val="120000"/>
              </a:lnSpc>
              <a:spcBef>
                <a:spcPts val="0"/>
              </a:spcBef>
              <a:defRPr/>
            </a:pPr>
            <a:r>
              <a:rPr lang="en-US" dirty="0"/>
              <a:t>Teaching &amp; Modeling Behavior</a:t>
            </a:r>
          </a:p>
          <a:p>
            <a:pPr marL="738188" lvl="1" indent="-342900">
              <a:lnSpc>
                <a:spcPct val="120000"/>
              </a:lnSpc>
              <a:spcBef>
                <a:spcPts val="0"/>
              </a:spcBef>
              <a:defRPr/>
            </a:pPr>
            <a:r>
              <a:rPr lang="en-US" sz="2100" dirty="0"/>
              <a:t>Engaging Effectively with Parents</a:t>
            </a:r>
          </a:p>
          <a:p>
            <a:pPr marL="738188" lvl="1" indent="-342900">
              <a:lnSpc>
                <a:spcPct val="120000"/>
              </a:lnSpc>
              <a:spcBef>
                <a:spcPts val="0"/>
              </a:spcBef>
              <a:defRPr/>
            </a:pPr>
            <a:r>
              <a:rPr lang="en-US" sz="2100" dirty="0"/>
              <a:t>Sportsmanship</a:t>
            </a:r>
          </a:p>
          <a:p>
            <a:pPr marL="738188" lvl="1" indent="-342900">
              <a:lnSpc>
                <a:spcPct val="120000"/>
              </a:lnSpc>
              <a:spcBef>
                <a:spcPts val="0"/>
              </a:spcBef>
              <a:defRPr/>
            </a:pPr>
            <a:r>
              <a:rPr lang="en-US" sz="2100" dirty="0"/>
              <a:t>Creating a Safe and Respectful Environment</a:t>
            </a:r>
          </a:p>
          <a:p>
            <a:pPr marL="738188" lvl="1" indent="-342900">
              <a:lnSpc>
                <a:spcPct val="120000"/>
              </a:lnSpc>
              <a:spcBef>
                <a:spcPts val="0"/>
              </a:spcBef>
              <a:defRPr/>
            </a:pPr>
            <a:r>
              <a:rPr lang="en-US" sz="2100" dirty="0"/>
              <a:t>Strength &amp; Conditioning</a:t>
            </a:r>
          </a:p>
          <a:p>
            <a:pPr marL="738188" lvl="1" indent="-342900">
              <a:lnSpc>
                <a:spcPct val="120000"/>
              </a:lnSpc>
              <a:spcBef>
                <a:spcPts val="0"/>
              </a:spcBef>
              <a:defRPr/>
            </a:pPr>
            <a:r>
              <a:rPr lang="en-US" sz="2100" dirty="0"/>
              <a:t>2 additional courses (User Choice)</a:t>
            </a:r>
          </a:p>
          <a:p>
            <a:pPr lvl="3">
              <a:lnSpc>
                <a:spcPct val="120000"/>
              </a:lnSpc>
              <a:defRPr/>
            </a:pPr>
            <a:endParaRPr lang="en-US" sz="1950" dirty="0">
              <a:latin typeface="Calibri" charset="0"/>
            </a:endParaRPr>
          </a:p>
        </p:txBody>
      </p:sp>
      <p:sp>
        <p:nvSpPr>
          <p:cNvPr id="38914" name="Title 2"/>
          <p:cNvSpPr>
            <a:spLocks noGrp="1"/>
          </p:cNvSpPr>
          <p:nvPr>
            <p:ph type="title"/>
          </p:nvPr>
        </p:nvSpPr>
        <p:spPr/>
        <p:txBody>
          <a:bodyPr/>
          <a:lstStyle/>
          <a:p>
            <a:r>
              <a:rPr lang="en-US" b="1" dirty="0">
                <a:latin typeface="+mn-lt"/>
              </a:rPr>
              <a:t>Coaches</a:t>
            </a:r>
            <a:r>
              <a:rPr lang="ja-JP" altLang="en-US" b="1">
                <a:latin typeface="+mn-lt"/>
              </a:rPr>
              <a:t>’</a:t>
            </a:r>
            <a:r>
              <a:rPr lang="en-US" altLang="ja-JP" b="1" dirty="0">
                <a:latin typeface="+mn-lt"/>
              </a:rPr>
              <a:t> Education</a:t>
            </a:r>
            <a:endParaRPr lang="en-US" b="1" dirty="0">
              <a:latin typeface="+mn-lt"/>
            </a:endParaRPr>
          </a:p>
        </p:txBody>
      </p:sp>
    </p:spTree>
    <p:extLst>
      <p:ext uri="{BB962C8B-B14F-4D97-AF65-F5344CB8AC3E}">
        <p14:creationId xmlns:p14="http://schemas.microsoft.com/office/powerpoint/2010/main" val="11098471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p:txBody>
          <a:bodyPr/>
          <a:lstStyle/>
          <a:p>
            <a:pPr>
              <a:defRPr/>
            </a:pPr>
            <a:r>
              <a:rPr lang="en-US" b="1" dirty="0">
                <a:latin typeface="+mn-lt"/>
              </a:rPr>
              <a:t>Transfer Policy</a:t>
            </a:r>
          </a:p>
        </p:txBody>
      </p:sp>
      <p:sp>
        <p:nvSpPr>
          <p:cNvPr id="40962" name="Content Placeholder 1"/>
          <p:cNvSpPr>
            <a:spLocks noGrp="1"/>
          </p:cNvSpPr>
          <p:nvPr>
            <p:ph idx="1"/>
          </p:nvPr>
        </p:nvSpPr>
        <p:spPr/>
        <p:txBody>
          <a:bodyPr/>
          <a:lstStyle/>
          <a:p>
            <a:r>
              <a:rPr lang="en-US" dirty="0"/>
              <a:t>If a bona fide change of residence—no transfer waiver necessary</a:t>
            </a:r>
          </a:p>
          <a:p>
            <a:r>
              <a:rPr lang="en-US" dirty="0"/>
              <a:t>Transfer packet with forms are on-line; password protected</a:t>
            </a:r>
          </a:p>
          <a:p>
            <a:r>
              <a:rPr lang="en-US" dirty="0"/>
              <a:t>Work with athletic director to ensure students meet residence rule requirements</a:t>
            </a:r>
          </a:p>
        </p:txBody>
      </p:sp>
    </p:spTree>
    <p:extLst>
      <p:ext uri="{BB962C8B-B14F-4D97-AF65-F5344CB8AC3E}">
        <p14:creationId xmlns:p14="http://schemas.microsoft.com/office/powerpoint/2010/main" val="11289392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76AAB5"/>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21639" y="857251"/>
            <a:ext cx="7886700" cy="994172"/>
          </a:xfrm>
        </p:spPr>
        <p:txBody>
          <a:bodyPr/>
          <a:lstStyle/>
          <a:p>
            <a:pPr algn="ctr"/>
            <a:r>
              <a:rPr lang="en-US" dirty="0">
                <a:solidFill>
                  <a:schemeClr val="bg1"/>
                </a:solidFill>
                <a:latin typeface="Stencil" charset="0"/>
                <a:ea typeface="Stencil" charset="0"/>
                <a:cs typeface="Stencil" charset="0"/>
              </a:rPr>
              <a:t>UHC Sidelines Hunger Food Drive </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4741" y="1096504"/>
            <a:ext cx="4340495" cy="4340495"/>
          </a:xfrm>
          <a:prstGeom prst="rect">
            <a:avLst/>
          </a:prstGeom>
        </p:spPr>
      </p:pic>
      <p:sp>
        <p:nvSpPr>
          <p:cNvPr id="11" name="Rectangle 10"/>
          <p:cNvSpPr/>
          <p:nvPr/>
        </p:nvSpPr>
        <p:spPr>
          <a:xfrm>
            <a:off x="1050011" y="4059687"/>
            <a:ext cx="7640664" cy="1754326"/>
          </a:xfrm>
          <a:prstGeom prst="rect">
            <a:avLst/>
          </a:prstGeom>
        </p:spPr>
        <p:txBody>
          <a:bodyPr wrap="square">
            <a:spAutoFit/>
          </a:bodyPr>
          <a:lstStyle/>
          <a:p>
            <a:pPr eaLnBrk="1" fontAlgn="auto" hangingPunct="1">
              <a:spcBef>
                <a:spcPts val="0"/>
              </a:spcBef>
              <a:spcAft>
                <a:spcPts val="0"/>
              </a:spcAft>
            </a:pPr>
            <a:r>
              <a:rPr lang="en-US" dirty="0">
                <a:solidFill>
                  <a:prstClr val="black"/>
                </a:solidFill>
                <a:latin typeface="Calibri" panose="020F0502020204030204"/>
                <a:ea typeface=""/>
                <a:cs typeface=""/>
              </a:rPr>
              <a:t>Bring non-perishable food to the NCHSAA Booth during the coach’s clinic and be entered into a raffle to win money for your school!</a:t>
            </a:r>
          </a:p>
          <a:p>
            <a:pPr eaLnBrk="1" fontAlgn="auto" hangingPunct="1">
              <a:spcBef>
                <a:spcPts val="0"/>
              </a:spcBef>
              <a:spcAft>
                <a:spcPts val="0"/>
              </a:spcAft>
            </a:pPr>
            <a:endParaRPr lang="en-US" dirty="0">
              <a:solidFill>
                <a:prstClr val="black"/>
              </a:solidFill>
              <a:latin typeface="Calibri" panose="020F0502020204030204"/>
              <a:ea typeface=""/>
              <a:cs typeface=""/>
            </a:endParaRPr>
          </a:p>
          <a:p>
            <a:pPr eaLnBrk="1" fontAlgn="auto" hangingPunct="1">
              <a:spcBef>
                <a:spcPts val="0"/>
              </a:spcBef>
              <a:spcAft>
                <a:spcPts val="0"/>
              </a:spcAft>
            </a:pPr>
            <a:r>
              <a:rPr lang="en-US" dirty="0">
                <a:solidFill>
                  <a:prstClr val="black"/>
                </a:solidFill>
                <a:latin typeface="Calibri" panose="020F0502020204030204"/>
                <a:ea typeface=""/>
                <a:cs typeface=""/>
              </a:rPr>
              <a:t>Winners of the raffle will be announced during the East/West Games! Winner does not need to be present to win! First place receives $250, second place- $150, and third place- $100 for their respective athletic programs!  </a:t>
            </a:r>
          </a:p>
        </p:txBody>
      </p:sp>
    </p:spTree>
    <p:extLst>
      <p:ext uri="{BB962C8B-B14F-4D97-AF65-F5344CB8AC3E}">
        <p14:creationId xmlns:p14="http://schemas.microsoft.com/office/powerpoint/2010/main" val="18622063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THANK YOU</a:t>
            </a:r>
          </a:p>
        </p:txBody>
      </p:sp>
      <p:sp>
        <p:nvSpPr>
          <p:cNvPr id="3" name="Content Placeholder 2"/>
          <p:cNvSpPr>
            <a:spLocks noGrp="1"/>
          </p:cNvSpPr>
          <p:nvPr>
            <p:ph idx="1"/>
          </p:nvPr>
        </p:nvSpPr>
        <p:spPr/>
        <p:txBody>
          <a:bodyPr/>
          <a:lstStyle/>
          <a:p>
            <a:pPr lvl="0"/>
            <a:r>
              <a:rPr lang="en-US" dirty="0"/>
              <a:t>Get involved with Student Services Programs</a:t>
            </a:r>
          </a:p>
          <a:p>
            <a:pPr lvl="0"/>
            <a:r>
              <a:rPr lang="en-US" dirty="0"/>
              <a:t>Visit the NCHSAA website often </a:t>
            </a:r>
          </a:p>
          <a:p>
            <a:pPr lvl="0"/>
            <a:r>
              <a:rPr lang="en-US" dirty="0"/>
              <a:t>Pick-up your card as you leave today </a:t>
            </a:r>
          </a:p>
          <a:p>
            <a:pPr lvl="1"/>
            <a:r>
              <a:rPr lang="en-US" sz="2100" dirty="0"/>
              <a:t>Enter your code into the computer immediately to get credit for attendance</a:t>
            </a:r>
          </a:p>
          <a:p>
            <a:pPr lvl="2"/>
            <a:r>
              <a:rPr lang="en-US" dirty="0"/>
              <a:t>Mobile device or computer</a:t>
            </a:r>
          </a:p>
          <a:p>
            <a:pPr lvl="2"/>
            <a:r>
              <a:rPr lang="en-US" dirty="0"/>
              <a:t>All fields required except the comments box</a:t>
            </a:r>
          </a:p>
          <a:p>
            <a:pPr lvl="2"/>
            <a:r>
              <a:rPr lang="en-US" dirty="0"/>
              <a:t>Use same email address that was used for NFHS Courses</a:t>
            </a:r>
          </a:p>
          <a:p>
            <a:pPr lvl="1"/>
            <a:r>
              <a:rPr lang="en-US" sz="2100" dirty="0"/>
              <a:t>Deadline for entry is August 14, 2017</a:t>
            </a:r>
          </a:p>
          <a:p>
            <a:pPr lvl="1"/>
            <a:r>
              <a:rPr lang="en-US" sz="2100" dirty="0"/>
              <a:t>Avoid $400 fine for your school </a:t>
            </a:r>
          </a:p>
          <a:p>
            <a:endParaRPr lang="en-US" dirty="0"/>
          </a:p>
        </p:txBody>
      </p:sp>
    </p:spTree>
    <p:extLst>
      <p:ext uri="{BB962C8B-B14F-4D97-AF65-F5344CB8AC3E}">
        <p14:creationId xmlns:p14="http://schemas.microsoft.com/office/powerpoint/2010/main" val="516586372"/>
      </p:ext>
    </p:extLst>
  </p:cSld>
  <p:clrMapOvr>
    <a:masterClrMapping/>
  </p:clrMapOvr>
</p:sld>
</file>

<file path=ppt/theme/theme1.xml><?xml version="1.0" encoding="utf-8"?>
<a:theme xmlns:a="http://schemas.openxmlformats.org/drawingml/2006/main" name="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NFHS Company PowerPoint_2016</Template>
  <TotalTime>4362</TotalTime>
  <Words>4727</Words>
  <Application>Microsoft Macintosh PowerPoint</Application>
  <PresentationFormat>On-screen Show (4:3)</PresentationFormat>
  <Paragraphs>558</Paragraphs>
  <Slides>84</Slides>
  <Notes>60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84</vt:i4>
      </vt:variant>
    </vt:vector>
  </HeadingPairs>
  <TitlesOfParts>
    <vt:vector size="97" baseType="lpstr">
      <vt:lpstr>ＭＳ Ｐゴシック</vt:lpstr>
      <vt:lpstr>Yu Gothic</vt:lpstr>
      <vt:lpstr>Yu Gothic Light</vt:lpstr>
      <vt:lpstr>Arial</vt:lpstr>
      <vt:lpstr>Calibri</vt:lpstr>
      <vt:lpstr>Calibri Light</vt:lpstr>
      <vt:lpstr>Courier New</vt:lpstr>
      <vt:lpstr>Lucida Calligraphy</vt:lpstr>
      <vt:lpstr>Stencil</vt:lpstr>
      <vt:lpstr>Wingdings</vt:lpstr>
      <vt:lpstr>NFHS Company PowerPoint_2016</vt:lpstr>
      <vt:lpstr>1_Office Theme</vt:lpstr>
      <vt:lpstr>2_Office Theme</vt:lpstr>
      <vt:lpstr>2018 NFHS softball Rules  PowerPoint</vt:lpstr>
      <vt:lpstr>National Federation of  State High School Associations</vt:lpstr>
      <vt:lpstr>National Federation of  State High School Associations</vt:lpstr>
      <vt:lpstr>NFHS Rules Review Committee</vt:lpstr>
      <vt:lpstr>National Federation of  State High School Associations</vt:lpstr>
      <vt:lpstr>NFHS Rules Book as e-Books </vt:lpstr>
      <vt:lpstr>NEW NFHS Rules App</vt:lpstr>
      <vt:lpstr> Guidelines for Schools and state associations for consideration of accommodations </vt:lpstr>
      <vt:lpstr>2018 NFHS softball Rules Changes</vt:lpstr>
      <vt:lpstr>PowerPoint Presentation</vt:lpstr>
      <vt:lpstr> CORRECTIONS</vt:lpstr>
      <vt:lpstr>INTENTIONAL WALK  RULES 2-65-2, 8-1-1c, 8-4-3a</vt:lpstr>
      <vt:lpstr>Equipment Rule 3-2-7c EXCEPTION (NEW)</vt:lpstr>
      <vt:lpstr>equipment Rule 3-2-15 </vt:lpstr>
      <vt:lpstr>CHARGED CONFERENCES rule 3-7-1  NOTE (New)</vt:lpstr>
      <vt:lpstr>Pitching regulations (F.P.) Rule 6-1-2b  </vt:lpstr>
      <vt:lpstr> infractions by pitcher (f.p.) Rule 6-2-5  NOTE 2  </vt:lpstr>
      <vt:lpstr>PITCHER’S RECORD  RULE 9-6-2</vt:lpstr>
      <vt:lpstr>Plate umpire rule 10-2-3a </vt:lpstr>
      <vt:lpstr>2018 NFHS softball Major Editorial changes</vt:lpstr>
      <vt:lpstr>Bench and field conduct rule 3-6-12</vt:lpstr>
      <vt:lpstr>8-1-2 hit by pitch</vt:lpstr>
      <vt:lpstr>Bench and field conduct rule 10-1-6 </vt:lpstr>
      <vt:lpstr>2018 NFHS softball Points of emphasis</vt:lpstr>
      <vt:lpstr>Coaches responsibility</vt:lpstr>
      <vt:lpstr>Other equipment</vt:lpstr>
      <vt:lpstr>Hit by pitch</vt:lpstr>
      <vt:lpstr>Courtesy runner for  pitcher and catcher</vt:lpstr>
      <vt:lpstr>NFHS Officials association central hub</vt:lpstr>
      <vt:lpstr>NFHS Officials Association Central Hub</vt:lpstr>
      <vt:lpstr>NFHS Officials education Course and videos</vt:lpstr>
      <vt:lpstr>PowerPoint Presentation</vt:lpstr>
      <vt:lpstr>NFHS Learning Center</vt:lpstr>
      <vt:lpstr>The NFHS Learning Center</vt:lpstr>
      <vt:lpstr>www.NFHSLearn.com</vt:lpstr>
      <vt:lpstr>NFHS FREE Courses</vt:lpstr>
      <vt:lpstr>NFHS Network</vt:lpstr>
      <vt:lpstr>NFHS Network</vt:lpstr>
      <vt:lpstr>PowerPoint Presentation</vt:lpstr>
      <vt:lpstr>NFHS Network</vt:lpstr>
      <vt:lpstr>Thank You and have a great season!</vt:lpstr>
      <vt:lpstr>NCHSAA  RULES &amp; REGULATIONS</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Board Changes 2017-18</vt:lpstr>
      <vt:lpstr> Important Dates </vt:lpstr>
      <vt:lpstr> Playoff Dates </vt:lpstr>
      <vt:lpstr> Dead Periods </vt:lpstr>
      <vt:lpstr> Season Limitation </vt:lpstr>
      <vt:lpstr>MaxPreps</vt:lpstr>
      <vt:lpstr>Sportsmanship</vt:lpstr>
      <vt:lpstr>Ejection Policy</vt:lpstr>
      <vt:lpstr>Ejection Follow-Up</vt:lpstr>
      <vt:lpstr>Inclement/Hot Weather Guidelines</vt:lpstr>
      <vt:lpstr>ELIGIBILITY &amp; COMPLIANCE</vt:lpstr>
      <vt:lpstr> Eligibility  </vt:lpstr>
      <vt:lpstr>Eligibility</vt:lpstr>
      <vt:lpstr>Eligibility</vt:lpstr>
      <vt:lpstr>Clinic Attendance</vt:lpstr>
      <vt:lpstr>Clinic Attendance</vt:lpstr>
      <vt:lpstr>Coaches’ Education</vt:lpstr>
      <vt:lpstr>Coaches’ Education</vt:lpstr>
      <vt:lpstr>Coaches’ Education</vt:lpstr>
      <vt:lpstr> Gfeller-Waller Concussion Law </vt:lpstr>
      <vt:lpstr>Cardiac Safety Program </vt:lpstr>
      <vt:lpstr>Coaches’ Education</vt:lpstr>
      <vt:lpstr>Coaches’ Education</vt:lpstr>
      <vt:lpstr>Coaches’ Education</vt:lpstr>
      <vt:lpstr>Transfer Policy</vt:lpstr>
      <vt:lpstr>UHC Sidelines Hunger Food Drive </vt:lpstr>
      <vt:lpstr>THANK YOU</vt:lpstr>
    </vt:vector>
  </TitlesOfParts>
  <Company>Microsoft</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NFHS OFFICIALS EDUCATION</dc:title>
  <dc:creator>Autumn Grayson</dc:creator>
  <cp:lastModifiedBy>Chiquana Dancy</cp:lastModifiedBy>
  <cp:revision>181</cp:revision>
  <cp:lastPrinted>2017-10-04T12:03:01Z</cp:lastPrinted>
  <dcterms:created xsi:type="dcterms:W3CDTF">2016-02-22T13:07:40Z</dcterms:created>
  <dcterms:modified xsi:type="dcterms:W3CDTF">2018-01-25T21:49:24Z</dcterms:modified>
</cp:coreProperties>
</file>