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Default Extension="m4a" ContentType="audi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6" r:id="rId3"/>
    <p:sldId id="258" r:id="rId4"/>
    <p:sldId id="259" r:id="rId5"/>
    <p:sldId id="264" r:id="rId6"/>
    <p:sldId id="260" r:id="rId7"/>
    <p:sldId id="261" r:id="rId8"/>
    <p:sldId id="262" r:id="rId9"/>
    <p:sldId id="263" r:id="rId1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066" autoAdjust="0"/>
    <p:restoredTop sz="94660"/>
  </p:normalViewPr>
  <p:slideViewPr>
    <p:cSldViewPr snapToGrid="0">
      <p:cViewPr>
        <p:scale>
          <a:sx n="85" d="100"/>
          <a:sy n="85" d="100"/>
        </p:scale>
        <p:origin x="1120" y="480"/>
      </p:cViewPr>
      <p:guideLst/>
    </p:cSldViewPr>
  </p:slideViewPr>
  <p:notesTextViewPr>
    <p:cViewPr>
      <p:scale>
        <a:sx n="1" d="1"/>
        <a:sy n="1" d="1"/>
      </p:scale>
      <p:origin x="0" y="0"/>
    </p:cViewPr>
  </p:notesTextViewPr>
  <p:sorterViewPr>
    <p:cViewPr>
      <p:scale>
        <a:sx n="176" d="100"/>
        <a:sy n="17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10/5/17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10/5/17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10/5/17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10/5/17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10/5/17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10/5/17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10/5/17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10/5/17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10/5/17</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10/5/17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10/5/17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10/5/17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10/5/17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10/5/17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10/5/17</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3.png"/><Relationship Id="rId1" Type="http://schemas.microsoft.com/office/2007/relationships/media" Target="../media/media1.m4a"/><Relationship Id="rId2" Type="http://schemas.openxmlformats.org/officeDocument/2006/relationships/audio" Target="../media/media1.m4a"/></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3.png"/><Relationship Id="rId1" Type="http://schemas.microsoft.com/office/2007/relationships/media" Target="../media/media2.m4a"/><Relationship Id="rId2" Type="http://schemas.openxmlformats.org/officeDocument/2006/relationships/audio" Target="../media/media2.m4a"/></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3.png"/><Relationship Id="rId1" Type="http://schemas.microsoft.com/office/2007/relationships/media" Target="../media/media3.m4a"/><Relationship Id="rId2" Type="http://schemas.openxmlformats.org/officeDocument/2006/relationships/audio" Target="../media/media3.m4a"/></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3.png"/><Relationship Id="rId1" Type="http://schemas.microsoft.com/office/2007/relationships/media" Target="../media/media4.m4a"/><Relationship Id="rId2" Type="http://schemas.openxmlformats.org/officeDocument/2006/relationships/audio" Target="../media/media4.m4a"/></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3.png"/><Relationship Id="rId1" Type="http://schemas.microsoft.com/office/2007/relationships/media" Target="../media/media5.m4a"/><Relationship Id="rId2" Type="http://schemas.openxmlformats.org/officeDocument/2006/relationships/audio" Target="../media/media5.m4a"/></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3.png"/><Relationship Id="rId1" Type="http://schemas.microsoft.com/office/2007/relationships/media" Target="../media/media6.m4a"/><Relationship Id="rId2" Type="http://schemas.openxmlformats.org/officeDocument/2006/relationships/audio" Target="../media/media6.m4a"/></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3.png"/><Relationship Id="rId1" Type="http://schemas.microsoft.com/office/2007/relationships/media" Target="../media/media7.m4a"/><Relationship Id="rId2" Type="http://schemas.openxmlformats.org/officeDocument/2006/relationships/audio" Target="../media/media7.m4a"/></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3.png"/><Relationship Id="rId1" Type="http://schemas.microsoft.com/office/2007/relationships/media" Target="../media/media8.m4a"/><Relationship Id="rId2" Type="http://schemas.openxmlformats.org/officeDocument/2006/relationships/audio" Target="../media/media8.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alphaModFix amt="70000"/>
            <a:extLst>
              <a:ext uri="{28A0092B-C50C-407E-A947-70E740481C1C}">
                <a14:useLocalDpi xmlns:a14="http://schemas.microsoft.com/office/drawing/2010/main" val="0"/>
              </a:ext>
            </a:extLst>
          </a:blip>
          <a:srcRect t="44939" b="13666"/>
          <a:stretch/>
        </p:blipFill>
        <p:spPr>
          <a:xfrm>
            <a:off x="810001" y="254833"/>
            <a:ext cx="10631461" cy="4400818"/>
          </a:xfrm>
          <a:prstGeom prst="rect">
            <a:avLst/>
          </a:prstGeom>
        </p:spPr>
      </p:pic>
      <p:sp>
        <p:nvSpPr>
          <p:cNvPr id="4" name="Title 3"/>
          <p:cNvSpPr>
            <a:spLocks noGrp="1"/>
          </p:cNvSpPr>
          <p:nvPr>
            <p:ph type="ctrTitle"/>
          </p:nvPr>
        </p:nvSpPr>
        <p:spPr/>
        <p:txBody>
          <a:bodyPr/>
          <a:lstStyle/>
          <a:p>
            <a:pPr algn="ctr"/>
            <a:r>
              <a:rPr lang="en-US" dirty="0">
                <a:effectLst>
                  <a:outerShdw blurRad="50800" dist="38100" algn="l" rotWithShape="0">
                    <a:prstClr val="black">
                      <a:alpha val="40000"/>
                    </a:prstClr>
                  </a:outerShdw>
                </a:effectLst>
              </a:rPr>
              <a:t>WHAT THE BEATLES CAN TEACH US ABOUT SPORTS OFFICIATING</a:t>
            </a:r>
          </a:p>
        </p:txBody>
      </p:sp>
      <p:sp>
        <p:nvSpPr>
          <p:cNvPr id="5" name="Subtitle 4"/>
          <p:cNvSpPr>
            <a:spLocks noGrp="1"/>
          </p:cNvSpPr>
          <p:nvPr>
            <p:ph type="subTitle" idx="1"/>
          </p:nvPr>
        </p:nvSpPr>
        <p:spPr/>
        <p:txBody>
          <a:bodyPr>
            <a:noAutofit/>
          </a:bodyPr>
          <a:lstStyle/>
          <a:p>
            <a:pPr algn="ctr"/>
            <a:r>
              <a:rPr lang="en-US" sz="2800" dirty="0"/>
              <a:t>NCHSAA STATE RULES CLINIC</a:t>
            </a:r>
          </a:p>
        </p:txBody>
      </p:sp>
    </p:spTree>
    <p:extLst>
      <p:ext uri="{BB962C8B-B14F-4D97-AF65-F5344CB8AC3E}">
        <p14:creationId xmlns:p14="http://schemas.microsoft.com/office/powerpoint/2010/main" val="41489446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a:t>
            </a:r>
            <a:r>
              <a:rPr lang="en-US" sz="4800" u="sng" dirty="0">
                <a:solidFill>
                  <a:schemeClr val="tx1">
                    <a:lumMod val="95000"/>
                  </a:schemeClr>
                </a:solidFill>
              </a:rPr>
              <a:t>GOT TO GET YOU INTO MY LIFE</a:t>
            </a:r>
            <a:r>
              <a:rPr lang="en-US" sz="4800" dirty="0"/>
              <a:t>”</a:t>
            </a:r>
          </a:p>
        </p:txBody>
      </p:sp>
      <p:sp>
        <p:nvSpPr>
          <p:cNvPr id="5" name="Content Placeholder 4"/>
          <p:cNvSpPr>
            <a:spLocks noGrp="1"/>
          </p:cNvSpPr>
          <p:nvPr>
            <p:ph idx="1"/>
          </p:nvPr>
        </p:nvSpPr>
        <p:spPr/>
        <p:txBody>
          <a:bodyPr>
            <a:normAutofit/>
          </a:bodyPr>
          <a:lstStyle/>
          <a:p>
            <a:pPr marL="0" indent="0">
              <a:buNone/>
            </a:pPr>
            <a:endParaRPr lang="en-US" sz="1600" dirty="0"/>
          </a:p>
          <a:p>
            <a:r>
              <a:rPr lang="en-US" sz="2400" dirty="0"/>
              <a:t>What many officials need to get into their life is the Rules Book – just as the lyrics say “…</a:t>
            </a:r>
            <a:r>
              <a:rPr lang="en-US" sz="2400" i="1" dirty="0"/>
              <a:t>every single day your life.”</a:t>
            </a:r>
          </a:p>
          <a:p>
            <a:r>
              <a:rPr lang="en-US" sz="2400" dirty="0"/>
              <a:t>If an official’s mindset is, “I have finished reading the book”, then, in reality, he or she is finished.</a:t>
            </a:r>
          </a:p>
          <a:p>
            <a:r>
              <a:rPr lang="en-US" sz="2400" dirty="0"/>
              <a:t>The only way to be fully prepared to officiate is to have a keen knowledge and understanding of the rules book.</a:t>
            </a:r>
          </a:p>
          <a:p>
            <a:r>
              <a:rPr lang="en-US" sz="2400" b="1" dirty="0"/>
              <a:t>By failing to prepare, one is preparing to fail.</a:t>
            </a:r>
          </a:p>
          <a:p>
            <a:endParaRPr lang="en-US" dirty="0"/>
          </a:p>
        </p:txBody>
      </p:sp>
      <p:pic>
        <p:nvPicPr>
          <p:cNvPr id="2" name="intomylife.m4a"/>
          <p:cNvPicPr>
            <a:picLocks noChangeAspect="1"/>
          </p:cNvPicPr>
          <p:nvPr>
            <a:audioFile r:link="rId2"/>
            <p:extLst>
              <p:ext uri="{DAA4B4D4-6D71-4841-9C94-3DE7FCFB9230}">
                <p14:media xmlns:p14="http://schemas.microsoft.com/office/powerpoint/2010/main" r:embed="rId1">
                  <p14:fade in="2000" out="1500"/>
                </p14:media>
              </p:ext>
            </p:extLst>
          </p:nvPr>
        </p:nvPicPr>
        <p:blipFill>
          <a:blip r:embed="rId4"/>
          <a:stretch>
            <a:fillRect/>
          </a:stretch>
        </p:blipFill>
        <p:spPr>
          <a:xfrm>
            <a:off x="10560486" y="5675859"/>
            <a:ext cx="812800" cy="812800"/>
          </a:xfrm>
          <a:prstGeom prst="rect">
            <a:avLst/>
          </a:prstGeom>
        </p:spPr>
      </p:pic>
    </p:spTree>
    <p:extLst>
      <p:ext uri="{BB962C8B-B14F-4D97-AF65-F5344CB8AC3E}">
        <p14:creationId xmlns:p14="http://schemas.microsoft.com/office/powerpoint/2010/main" val="3549745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t>
            </a:r>
            <a:r>
              <a:rPr lang="en-US" u="sng" dirty="0"/>
              <a:t>EIGHT DAYS A WEEK</a:t>
            </a:r>
            <a:r>
              <a:rPr lang="en-US" dirty="0"/>
              <a:t>”</a:t>
            </a:r>
          </a:p>
        </p:txBody>
      </p:sp>
      <p:sp>
        <p:nvSpPr>
          <p:cNvPr id="3" name="Content Placeholder 2"/>
          <p:cNvSpPr>
            <a:spLocks noGrp="1"/>
          </p:cNvSpPr>
          <p:nvPr>
            <p:ph idx="1"/>
          </p:nvPr>
        </p:nvSpPr>
        <p:spPr/>
        <p:txBody>
          <a:bodyPr>
            <a:noAutofit/>
          </a:bodyPr>
          <a:lstStyle/>
          <a:p>
            <a:r>
              <a:rPr lang="en-US" sz="2400" dirty="0"/>
              <a:t>Any successful relationship must be in “overtime.”  And, officiating is a relationship.</a:t>
            </a:r>
          </a:p>
          <a:p>
            <a:r>
              <a:rPr lang="en-US" sz="2400" dirty="0"/>
              <a:t>Sometimes those that officials have relationships with (spouses, family, etc.) thing they work 8 days a week.</a:t>
            </a:r>
          </a:p>
          <a:p>
            <a:r>
              <a:rPr lang="en-US" sz="2400" dirty="0"/>
              <a:t>But to reach “extraordinary” in an officiating career requires overtime because the difference between extraordinary and ordinary is “extra.”</a:t>
            </a:r>
          </a:p>
          <a:p>
            <a:r>
              <a:rPr lang="en-US" sz="2400" dirty="0"/>
              <a:t>However, officials must balance other important components of their lives with their officiating commitments.</a:t>
            </a:r>
          </a:p>
        </p:txBody>
      </p:sp>
      <p:pic>
        <p:nvPicPr>
          <p:cNvPr id="4" name="eightdays.m4a">
            <a:hlinkClick r:id="" action="ppaction://media"/>
          </p:cNvPr>
          <p:cNvPicPr>
            <a:picLocks noChangeAspect="1"/>
          </p:cNvPicPr>
          <p:nvPr>
            <a:audioFile r:link="rId2"/>
            <p:extLst>
              <p:ext uri="{DAA4B4D4-6D71-4841-9C94-3DE7FCFB9230}">
                <p14:media xmlns:p14="http://schemas.microsoft.com/office/powerpoint/2010/main" r:embed="rId1">
                  <p14:fade in="1500" out="1500"/>
                </p14:media>
              </p:ext>
            </p:extLst>
          </p:nvPr>
        </p:nvPicPr>
        <p:blipFill>
          <a:blip r:embed="rId4"/>
          <a:stretch>
            <a:fillRect/>
          </a:stretch>
        </p:blipFill>
        <p:spPr>
          <a:xfrm>
            <a:off x="10756275" y="5850647"/>
            <a:ext cx="812800" cy="812800"/>
          </a:xfrm>
          <a:prstGeom prst="rect">
            <a:avLst/>
          </a:prstGeom>
        </p:spPr>
      </p:pic>
    </p:spTree>
    <p:extLst>
      <p:ext uri="{BB962C8B-B14F-4D97-AF65-F5344CB8AC3E}">
        <p14:creationId xmlns:p14="http://schemas.microsoft.com/office/powerpoint/2010/main" val="938604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t>
            </a:r>
            <a:r>
              <a:rPr lang="en-US" u="sng" dirty="0"/>
              <a:t>ALL YOU NEED IS LOVE</a:t>
            </a:r>
            <a:r>
              <a:rPr lang="en-US" dirty="0"/>
              <a:t>”</a:t>
            </a:r>
          </a:p>
        </p:txBody>
      </p:sp>
      <p:sp>
        <p:nvSpPr>
          <p:cNvPr id="3" name="Content Placeholder 2"/>
          <p:cNvSpPr>
            <a:spLocks noGrp="1"/>
          </p:cNvSpPr>
          <p:nvPr>
            <p:ph idx="1"/>
          </p:nvPr>
        </p:nvSpPr>
        <p:spPr/>
        <p:txBody>
          <a:bodyPr/>
          <a:lstStyle/>
          <a:p>
            <a:r>
              <a:rPr lang="en-US" sz="3200" dirty="0"/>
              <a:t>Yes, officials need some skill and talent sprinkled in, but commitment and love of the sport are important components of a top official.</a:t>
            </a:r>
          </a:p>
          <a:p>
            <a:pPr marL="0" indent="0">
              <a:buNone/>
            </a:pPr>
            <a:endParaRPr lang="en-US" dirty="0"/>
          </a:p>
        </p:txBody>
      </p:sp>
      <p:pic>
        <p:nvPicPr>
          <p:cNvPr id="4" name="loveisall.m4a">
            <a:hlinkClick r:id="" action="ppaction://media"/>
          </p:cNvPr>
          <p:cNvPicPr>
            <a:picLocks noChangeAspect="1"/>
          </p:cNvPicPr>
          <p:nvPr>
            <a:audioFile r:link="rId2"/>
            <p:extLst>
              <p:ext uri="{DAA4B4D4-6D71-4841-9C94-3DE7FCFB9230}">
                <p14:media xmlns:p14="http://schemas.microsoft.com/office/powerpoint/2010/main" r:embed="rId1">
                  <p14:fade in="1500" out="1500"/>
                </p14:media>
              </p:ext>
            </p:extLst>
          </p:nvPr>
        </p:nvPicPr>
        <p:blipFill>
          <a:blip r:embed="rId4"/>
          <a:stretch>
            <a:fillRect/>
          </a:stretch>
        </p:blipFill>
        <p:spPr>
          <a:xfrm>
            <a:off x="10711304" y="5705840"/>
            <a:ext cx="812800" cy="812800"/>
          </a:xfrm>
          <a:prstGeom prst="rect">
            <a:avLst/>
          </a:prstGeom>
        </p:spPr>
      </p:pic>
    </p:spTree>
    <p:extLst>
      <p:ext uri="{BB962C8B-B14F-4D97-AF65-F5344CB8AC3E}">
        <p14:creationId xmlns:p14="http://schemas.microsoft.com/office/powerpoint/2010/main" val="1932342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t>
            </a:r>
            <a:r>
              <a:rPr lang="en-US" u="sng" dirty="0"/>
              <a:t>COME TOGETHER</a:t>
            </a:r>
            <a:r>
              <a:rPr lang="en-US" dirty="0"/>
              <a:t>”</a:t>
            </a:r>
          </a:p>
        </p:txBody>
      </p:sp>
      <p:sp>
        <p:nvSpPr>
          <p:cNvPr id="3" name="Content Placeholder 2"/>
          <p:cNvSpPr>
            <a:spLocks noGrp="1"/>
          </p:cNvSpPr>
          <p:nvPr>
            <p:ph idx="1"/>
          </p:nvPr>
        </p:nvSpPr>
        <p:spPr/>
        <p:txBody>
          <a:bodyPr>
            <a:noAutofit/>
          </a:bodyPr>
          <a:lstStyle/>
          <a:p>
            <a:r>
              <a:rPr lang="en-US" sz="2400" dirty="0"/>
              <a:t>To improve  and grow as an official, it is vitally important to </a:t>
            </a:r>
            <a:r>
              <a:rPr lang="en-US" sz="2400" i="1" dirty="0"/>
              <a:t>“come together right now,” </a:t>
            </a:r>
            <a:r>
              <a:rPr lang="en-US" sz="2400" dirty="0"/>
              <a:t>to discuss rules, philosophies, mechanics and overall methodologies of officiating.</a:t>
            </a:r>
          </a:p>
          <a:p>
            <a:r>
              <a:rPr lang="en-US" sz="2400" dirty="0"/>
              <a:t>Coming together is a beginning; keeping together is a process; and working together is a success.</a:t>
            </a:r>
          </a:p>
          <a:p>
            <a:r>
              <a:rPr lang="en-US" sz="2400" dirty="0"/>
              <a:t>If a rule is burped or a situation develops that requires a conference, gather to discuss options.</a:t>
            </a:r>
          </a:p>
          <a:p>
            <a:r>
              <a:rPr lang="en-US" sz="2400" dirty="0"/>
              <a:t>Many minds together trump a single mind alone.</a:t>
            </a:r>
          </a:p>
          <a:p>
            <a:r>
              <a:rPr lang="en-US" sz="2400" dirty="0"/>
              <a:t>However, these meetings should be used with discretion or the contest will turn into an </a:t>
            </a:r>
            <a:r>
              <a:rPr lang="en-US" sz="2400" i="1" dirty="0"/>
              <a:t>“officiate by committee” </a:t>
            </a:r>
            <a:r>
              <a:rPr lang="en-US" sz="2400" dirty="0"/>
              <a:t>situation.</a:t>
            </a:r>
          </a:p>
        </p:txBody>
      </p:sp>
      <p:pic>
        <p:nvPicPr>
          <p:cNvPr id="4" name="cometogether.m4a">
            <a:hlinkClick r:id="" action="ppaction://media"/>
          </p:cNvPr>
          <p:cNvPicPr>
            <a:picLocks noChangeAspect="1"/>
          </p:cNvPicPr>
          <p:nvPr>
            <a:audioFile r:link="rId2"/>
            <p:extLst>
              <p:ext uri="{DAA4B4D4-6D71-4841-9C94-3DE7FCFB9230}">
                <p14:media xmlns:p14="http://schemas.microsoft.com/office/powerpoint/2010/main" r:embed="rId1">
                  <p14:fade in="2000" out="2000"/>
                </p14:media>
              </p:ext>
            </p:extLst>
          </p:nvPr>
        </p:nvPicPr>
        <p:blipFill>
          <a:blip r:embed="rId4"/>
          <a:stretch>
            <a:fillRect/>
          </a:stretch>
        </p:blipFill>
        <p:spPr>
          <a:xfrm>
            <a:off x="10726295" y="5850647"/>
            <a:ext cx="812800" cy="812800"/>
          </a:xfrm>
          <a:prstGeom prst="rect">
            <a:avLst/>
          </a:prstGeom>
        </p:spPr>
      </p:pic>
    </p:spTree>
    <p:extLst>
      <p:ext uri="{BB962C8B-B14F-4D97-AF65-F5344CB8AC3E}">
        <p14:creationId xmlns:p14="http://schemas.microsoft.com/office/powerpoint/2010/main" val="752807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t>
            </a:r>
            <a:r>
              <a:rPr lang="en-US" u="sng" dirty="0"/>
              <a:t>HELP</a:t>
            </a:r>
            <a:r>
              <a:rPr lang="en-US" dirty="0"/>
              <a:t>”</a:t>
            </a:r>
          </a:p>
        </p:txBody>
      </p:sp>
      <p:sp>
        <p:nvSpPr>
          <p:cNvPr id="3" name="Content Placeholder 2"/>
          <p:cNvSpPr>
            <a:spLocks noGrp="1"/>
          </p:cNvSpPr>
          <p:nvPr>
            <p:ph idx="1"/>
          </p:nvPr>
        </p:nvSpPr>
        <p:spPr/>
        <p:txBody>
          <a:bodyPr>
            <a:noAutofit/>
          </a:bodyPr>
          <a:lstStyle/>
          <a:p>
            <a:r>
              <a:rPr lang="en-US" sz="2400" dirty="0"/>
              <a:t>The lyrics sing out “HELP!, I NEED SOMEBODY.”</a:t>
            </a:r>
          </a:p>
          <a:p>
            <a:r>
              <a:rPr lang="en-US" sz="2400" dirty="0"/>
              <a:t>Mentoring, assisting, and helping the new official must be a priority for all veteran officials.</a:t>
            </a:r>
          </a:p>
          <a:p>
            <a:r>
              <a:rPr lang="en-US" sz="2400" dirty="0"/>
              <a:t>If officials keep asking why SOMEBODY did not step up and help a young official who botched a rule, or why SOMEBODY did not do anything to correct an official’s error – they need to realize that they are that SOMEBODY!</a:t>
            </a:r>
          </a:p>
          <a:p>
            <a:r>
              <a:rPr lang="en-US" sz="2400" dirty="0"/>
              <a:t>Get involved in local association’s mentoring program – and if you don’t have one –then be the SOMEBODY to start one!</a:t>
            </a:r>
          </a:p>
        </p:txBody>
      </p:sp>
      <p:pic>
        <p:nvPicPr>
          <p:cNvPr id="4" name="help.m4a">
            <a:hlinkClick r:id="" action="ppaction://media"/>
          </p:cNvPr>
          <p:cNvPicPr>
            <a:picLocks noChangeAspect="1"/>
          </p:cNvPicPr>
          <p:nvPr>
            <a:audioFile r:link="rId2"/>
            <p:extLst>
              <p:ext uri="{DAA4B4D4-6D71-4841-9C94-3DE7FCFB9230}">
                <p14:media xmlns:p14="http://schemas.microsoft.com/office/powerpoint/2010/main" r:embed="rId1">
                  <p14:fade out="2000"/>
                </p14:media>
              </p:ext>
            </p:extLst>
          </p:nvPr>
        </p:nvPicPr>
        <p:blipFill>
          <a:blip r:embed="rId4"/>
          <a:stretch>
            <a:fillRect/>
          </a:stretch>
        </p:blipFill>
        <p:spPr>
          <a:xfrm>
            <a:off x="10560486" y="5720829"/>
            <a:ext cx="812800" cy="812800"/>
          </a:xfrm>
          <a:prstGeom prst="rect">
            <a:avLst/>
          </a:prstGeom>
        </p:spPr>
      </p:pic>
    </p:spTree>
    <p:extLst>
      <p:ext uri="{BB962C8B-B14F-4D97-AF65-F5344CB8AC3E}">
        <p14:creationId xmlns:p14="http://schemas.microsoft.com/office/powerpoint/2010/main" val="2831387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t>
            </a:r>
            <a:r>
              <a:rPr lang="en-US" u="sng" dirty="0"/>
              <a:t>LET IT BE</a:t>
            </a:r>
            <a:r>
              <a:rPr lang="en-US" dirty="0"/>
              <a:t>”</a:t>
            </a:r>
          </a:p>
        </p:txBody>
      </p:sp>
      <p:sp>
        <p:nvSpPr>
          <p:cNvPr id="3" name="Content Placeholder 2"/>
          <p:cNvSpPr>
            <a:spLocks noGrp="1"/>
          </p:cNvSpPr>
          <p:nvPr>
            <p:ph idx="1"/>
          </p:nvPr>
        </p:nvSpPr>
        <p:spPr/>
        <p:txBody>
          <a:bodyPr>
            <a:normAutofit/>
          </a:bodyPr>
          <a:lstStyle/>
          <a:p>
            <a:r>
              <a:rPr lang="en-US" sz="2800" dirty="0"/>
              <a:t>Great leaders do not overreact to events, and great officials do not overreact to situations. </a:t>
            </a:r>
          </a:p>
          <a:p>
            <a:r>
              <a:rPr lang="en-US" sz="2800" dirty="0"/>
              <a:t>Sometimes officials have a tendency to throw gasoline on the fire and then wonder why a situation exploded.</a:t>
            </a:r>
          </a:p>
          <a:p>
            <a:r>
              <a:rPr lang="en-US" sz="2800" dirty="0"/>
              <a:t>Some situations will fix themselves with just minor nudging.  </a:t>
            </a:r>
          </a:p>
          <a:p>
            <a:r>
              <a:rPr lang="en-US" sz="2800" dirty="0"/>
              <a:t>As the Beatles teach us “…let it be, let it be, let it be…”</a:t>
            </a:r>
          </a:p>
        </p:txBody>
      </p:sp>
      <p:pic>
        <p:nvPicPr>
          <p:cNvPr id="4" name="letitbe.m4a">
            <a:hlinkClick r:id="" action="ppaction://media"/>
          </p:cNvPr>
          <p:cNvPicPr>
            <a:picLocks noChangeAspect="1"/>
          </p:cNvPicPr>
          <p:nvPr>
            <a:audioFile r:link="rId2"/>
            <p:extLst>
              <p:ext uri="{DAA4B4D4-6D71-4841-9C94-3DE7FCFB9230}">
                <p14:media xmlns:p14="http://schemas.microsoft.com/office/powerpoint/2010/main" r:embed="rId1">
                  <p14:fade in="1500" out="3000"/>
                </p14:media>
              </p:ext>
            </p:extLst>
          </p:nvPr>
        </p:nvPicPr>
        <p:blipFill>
          <a:blip r:embed="rId4"/>
          <a:stretch>
            <a:fillRect/>
          </a:stretch>
        </p:blipFill>
        <p:spPr>
          <a:xfrm>
            <a:off x="10560486" y="5705839"/>
            <a:ext cx="812800" cy="812800"/>
          </a:xfrm>
          <a:prstGeom prst="rect">
            <a:avLst/>
          </a:prstGeom>
        </p:spPr>
      </p:pic>
    </p:spTree>
    <p:extLst>
      <p:ext uri="{BB962C8B-B14F-4D97-AF65-F5344CB8AC3E}">
        <p14:creationId xmlns:p14="http://schemas.microsoft.com/office/powerpoint/2010/main" val="1594036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t>
            </a:r>
            <a:r>
              <a:rPr lang="en-US" u="sng" dirty="0"/>
              <a:t>HEY DUDE</a:t>
            </a:r>
            <a:r>
              <a:rPr lang="en-US" dirty="0"/>
              <a:t>” – A Play on “</a:t>
            </a:r>
            <a:r>
              <a:rPr lang="en-US" u="sng" dirty="0"/>
              <a:t>HEY JUDE</a:t>
            </a:r>
            <a:r>
              <a:rPr lang="en-US" dirty="0"/>
              <a:t>”</a:t>
            </a:r>
          </a:p>
        </p:txBody>
      </p:sp>
      <p:sp>
        <p:nvSpPr>
          <p:cNvPr id="3" name="Content Placeholder 2"/>
          <p:cNvSpPr>
            <a:spLocks noGrp="1"/>
          </p:cNvSpPr>
          <p:nvPr>
            <p:ph idx="1"/>
          </p:nvPr>
        </p:nvSpPr>
        <p:spPr/>
        <p:txBody>
          <a:bodyPr>
            <a:normAutofit fontScale="92500" lnSpcReduction="10000"/>
          </a:bodyPr>
          <a:lstStyle/>
          <a:p>
            <a:r>
              <a:rPr lang="en-US" sz="2400" i="1" dirty="0"/>
              <a:t>“</a:t>
            </a:r>
            <a:r>
              <a:rPr lang="en-US" sz="2400" i="1" u="sng" dirty="0"/>
              <a:t>Hey Dude, don’t make it bad</a:t>
            </a:r>
            <a:r>
              <a:rPr lang="en-US" sz="2400" i="1" dirty="0"/>
              <a:t>.” – </a:t>
            </a:r>
            <a:r>
              <a:rPr lang="en-US" sz="2400" dirty="0"/>
              <a:t>Talk in the pregame about rules that might surface in the game.  Make the partner aware of the importance of the moment, to use the opportunity to shine, and rise in the eyes of the officiating community.</a:t>
            </a:r>
          </a:p>
          <a:p>
            <a:r>
              <a:rPr lang="en-US" sz="2400" i="1" dirty="0"/>
              <a:t>“</a:t>
            </a:r>
            <a:r>
              <a:rPr lang="en-US" sz="2400" i="1" u="sng" dirty="0"/>
              <a:t>Hey Dude, don’t be afraid</a:t>
            </a:r>
            <a:r>
              <a:rPr lang="en-US" sz="2400" i="1" dirty="0"/>
              <a:t>.” – </a:t>
            </a:r>
            <a:r>
              <a:rPr lang="en-US" sz="2400" dirty="0"/>
              <a:t>Use the pregame to relax nerves. The veteran official should encourage confidence and enable the official to utilize his or her abilities to “…</a:t>
            </a:r>
            <a:r>
              <a:rPr lang="en-US" sz="2400" i="1" dirty="0"/>
              <a:t>make the game better.”</a:t>
            </a:r>
          </a:p>
          <a:p>
            <a:r>
              <a:rPr lang="en-US" sz="2400" i="1" dirty="0"/>
              <a:t>“</a:t>
            </a:r>
            <a:r>
              <a:rPr lang="en-US" sz="2400" i="1" u="sng" dirty="0"/>
              <a:t>Hey Dude, don’t let me down</a:t>
            </a:r>
            <a:r>
              <a:rPr lang="en-US" sz="2400" i="1" dirty="0"/>
              <a:t>.” – </a:t>
            </a:r>
            <a:r>
              <a:rPr lang="en-US" sz="2400" dirty="0"/>
              <a:t>Officials should reinforce working together and having each others back.  Together, you will be at the top of your games and do the best job you are capable of doing.</a:t>
            </a:r>
            <a:endParaRPr lang="en-US" sz="2400" i="1" dirty="0"/>
          </a:p>
          <a:p>
            <a:endParaRPr lang="en-US" dirty="0"/>
          </a:p>
        </p:txBody>
      </p:sp>
      <p:pic>
        <p:nvPicPr>
          <p:cNvPr id="4" name="jude.m4a">
            <a:hlinkClick r:id="" action="ppaction://media"/>
          </p:cNvPr>
          <p:cNvPicPr>
            <a:picLocks noChangeAspect="1"/>
          </p:cNvPicPr>
          <p:nvPr>
            <a:audioFile r:link="rId2"/>
            <p:extLst>
              <p:ext uri="{DAA4B4D4-6D71-4841-9C94-3DE7FCFB9230}">
                <p14:media xmlns:p14="http://schemas.microsoft.com/office/powerpoint/2010/main" r:embed="rId1">
                  <p14:fade in="2000" out="2000"/>
                </p14:media>
              </p:ext>
            </p:extLst>
          </p:nvPr>
        </p:nvPicPr>
        <p:blipFill>
          <a:blip r:embed="rId4"/>
          <a:stretch>
            <a:fillRect/>
          </a:stretch>
        </p:blipFill>
        <p:spPr>
          <a:xfrm>
            <a:off x="10336551" y="5850647"/>
            <a:ext cx="812800" cy="812800"/>
          </a:xfrm>
          <a:prstGeom prst="rect">
            <a:avLst/>
          </a:prstGeom>
        </p:spPr>
      </p:pic>
    </p:spTree>
    <p:extLst>
      <p:ext uri="{BB962C8B-B14F-4D97-AF65-F5344CB8AC3E}">
        <p14:creationId xmlns:p14="http://schemas.microsoft.com/office/powerpoint/2010/main" val="1544378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t>
            </a:r>
            <a:r>
              <a:rPr lang="en-US" u="sng" dirty="0"/>
              <a:t>TICKET TO RIDE</a:t>
            </a:r>
            <a:r>
              <a:rPr lang="en-US" dirty="0"/>
              <a:t>”</a:t>
            </a:r>
          </a:p>
        </p:txBody>
      </p:sp>
      <p:sp>
        <p:nvSpPr>
          <p:cNvPr id="3" name="Content Placeholder 2"/>
          <p:cNvSpPr>
            <a:spLocks noGrp="1"/>
          </p:cNvSpPr>
          <p:nvPr>
            <p:ph idx="1"/>
          </p:nvPr>
        </p:nvSpPr>
        <p:spPr/>
        <p:txBody>
          <a:bodyPr>
            <a:normAutofit/>
          </a:bodyPr>
          <a:lstStyle/>
          <a:p>
            <a:r>
              <a:rPr lang="en-US" sz="2400" dirty="0"/>
              <a:t>Officials have prime seating at an American institution in high school sports.</a:t>
            </a:r>
          </a:p>
          <a:p>
            <a:r>
              <a:rPr lang="en-US" sz="2400" dirty="0"/>
              <a:t>They should enjoy it, be a positive impact inside the sports experience, and have FUN!</a:t>
            </a:r>
          </a:p>
          <a:p>
            <a:r>
              <a:rPr lang="en-US" sz="2400" dirty="0"/>
              <a:t>Officials shouldn’t take this thing we call officiating so seriously that it clouds their enjoyment and blinds the real reason they got into it in the first place.</a:t>
            </a:r>
          </a:p>
          <a:p>
            <a:r>
              <a:rPr lang="en-US" sz="2400" dirty="0"/>
              <a:t>Enjoy the special ticket you have to this ride.</a:t>
            </a:r>
          </a:p>
        </p:txBody>
      </p:sp>
      <p:pic>
        <p:nvPicPr>
          <p:cNvPr id="4" name="ticket.m4a">
            <a:hlinkClick r:id="" action="ppaction://media"/>
          </p:cNvPr>
          <p:cNvPicPr>
            <a:picLocks noChangeAspect="1"/>
          </p:cNvPicPr>
          <p:nvPr>
            <a:audioFile r:link="rId2"/>
            <p:extLst>
              <p:ext uri="{DAA4B4D4-6D71-4841-9C94-3DE7FCFB9230}">
                <p14:media xmlns:p14="http://schemas.microsoft.com/office/powerpoint/2010/main" r:embed="rId1">
                  <p14:fade in="1500" out="1500"/>
                </p14:media>
              </p:ext>
            </p:extLst>
          </p:nvPr>
        </p:nvPicPr>
        <p:blipFill>
          <a:blip r:embed="rId4"/>
          <a:stretch>
            <a:fillRect/>
          </a:stretch>
        </p:blipFill>
        <p:spPr>
          <a:xfrm>
            <a:off x="10141678" y="5585918"/>
            <a:ext cx="812800" cy="812800"/>
          </a:xfrm>
          <a:prstGeom prst="rect">
            <a:avLst/>
          </a:prstGeom>
        </p:spPr>
      </p:pic>
    </p:spTree>
    <p:extLst>
      <p:ext uri="{BB962C8B-B14F-4D97-AF65-F5344CB8AC3E}">
        <p14:creationId xmlns:p14="http://schemas.microsoft.com/office/powerpoint/2010/main" val="1262633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TM03457503[[fn=Quotable]]</Template>
  <TotalTime>160</TotalTime>
  <Words>715</Words>
  <Application>Microsoft Macintosh PowerPoint</Application>
  <PresentationFormat>Widescreen</PresentationFormat>
  <Paragraphs>40</Paragraphs>
  <Slides>9</Slides>
  <Notes>0</Notes>
  <HiddenSlides>0</HiddenSlides>
  <MMClips>8</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Century Gothic</vt:lpstr>
      <vt:lpstr>Wingdings 2</vt:lpstr>
      <vt:lpstr>Quotable</vt:lpstr>
      <vt:lpstr>WHAT THE BEATLES CAN TEACH US ABOUT SPORTS OFFICIATING</vt:lpstr>
      <vt:lpstr>“GOT TO GET YOU INTO MY LIFE”</vt:lpstr>
      <vt:lpstr>“EIGHT DAYS A WEEK”</vt:lpstr>
      <vt:lpstr>“ALL YOU NEED IS LOVE”</vt:lpstr>
      <vt:lpstr>“COME TOGETHER”</vt:lpstr>
      <vt:lpstr>“HELP”</vt:lpstr>
      <vt:lpstr>“LET IT BE”</vt:lpstr>
      <vt:lpstr>“HEY DUDE” – A Play on “HEY JUDE”</vt:lpstr>
      <vt:lpstr>“TICKET TO RIDE”</vt:lpstr>
    </vt:vector>
  </TitlesOfParts>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THE BEATLES CAN TEACH US ABOUT SPORTS OFFICIATING</dc:title>
  <dc:creator>Mark Dreibelbis</dc:creator>
  <cp:lastModifiedBy>Juli  Kidd</cp:lastModifiedBy>
  <cp:revision>20</cp:revision>
  <cp:lastPrinted>2017-03-17T14:50:01Z</cp:lastPrinted>
  <dcterms:created xsi:type="dcterms:W3CDTF">2017-03-17T13:51:50Z</dcterms:created>
  <dcterms:modified xsi:type="dcterms:W3CDTF">2017-10-05T19:53:57Z</dcterms:modified>
</cp:coreProperties>
</file>