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2"/>
  </p:notesMasterIdLst>
  <p:sldIdLst>
    <p:sldId id="256" r:id="rId2"/>
    <p:sldId id="257" r:id="rId3"/>
    <p:sldId id="258" r:id="rId4"/>
    <p:sldId id="259" r:id="rId5"/>
    <p:sldId id="260" r:id="rId6"/>
    <p:sldId id="261" r:id="rId7"/>
    <p:sldId id="270" r:id="rId8"/>
    <p:sldId id="273" r:id="rId9"/>
    <p:sldId id="274" r:id="rId10"/>
    <p:sldId id="275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1" r:id="rId20"/>
    <p:sldId id="272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800080"/>
    <a:srgbClr val="FF6600"/>
    <a:srgbClr val="CC3300"/>
    <a:srgbClr val="FF9933"/>
    <a:srgbClr val="0066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53" d="100"/>
          <a:sy n="53" d="100"/>
        </p:scale>
        <p:origin x="-1086" y="-51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4580" name="Rectangle 4"/>
          <p:cNvSpPr>
            <a:spLocks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7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297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97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E741A864-6B63-4231-AF67-87B265B029D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Referee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962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81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419600" y="2130425"/>
            <a:ext cx="4419600" cy="1470025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267200" y="3886200"/>
            <a:ext cx="45720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624818EF-BC6C-4277-9D21-928C22E63A2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196AB3-9A02-46EE-B873-B99FA692058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8F88D8-0F2F-4CDC-AE2D-EB89A709E24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981200"/>
            <a:ext cx="37338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4400" y="1981200"/>
            <a:ext cx="37338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96970C-44DC-4278-A871-3C9B9212368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43066E-AD4C-4E0A-A734-8EB396D167A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BC73D6-C846-4472-95C1-51F7B11889C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9B066A-EC00-413B-9E85-9E4CEA50C46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B86E2B-4146-48FC-8B76-3EE80505F46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4D34B6-1457-4D8A-A18E-EFA42402EDE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C786ED-D1F2-464A-8864-A0FF184CDA2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19050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609600"/>
            <a:ext cx="55626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7120A5-1A78-408C-ACE1-A05667E65D0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609600"/>
            <a:ext cx="7620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981200"/>
            <a:ext cx="76200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/>
            </a:lvl1pPr>
          </a:lstStyle>
          <a:p>
            <a:pPr>
              <a:defRPr/>
            </a:pPr>
            <a:fld id="{EDF75B17-D86F-424D-8B5E-A097598E863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31" name="Rectangle 10" descr="Dark vertical"/>
          <p:cNvSpPr>
            <a:spLocks noChangeArrowheads="1"/>
          </p:cNvSpPr>
          <p:nvPr userDrawn="1"/>
        </p:nvSpPr>
        <p:spPr bwMode="auto">
          <a:xfrm>
            <a:off x="0" y="0"/>
            <a:ext cx="533400" cy="6858000"/>
          </a:xfrm>
          <a:prstGeom prst="rect">
            <a:avLst/>
          </a:prstGeom>
          <a:pattFill prst="dkVert">
            <a:fgClr>
              <a:schemeClr val="tx1"/>
            </a:fgClr>
            <a:bgClr>
              <a:schemeClr val="bg1"/>
            </a:bgClr>
          </a:patt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>
              <a:ea typeface="+mn-ea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  <p:sldLayoutId id="2147483709" r:id="rId2"/>
    <p:sldLayoutId id="2147483710" r:id="rId3"/>
    <p:sldLayoutId id="2147483711" r:id="rId4"/>
    <p:sldLayoutId id="2147483712" r:id="rId5"/>
    <p:sldLayoutId id="2147483713" r:id="rId6"/>
    <p:sldLayoutId id="2147483714" r:id="rId7"/>
    <p:sldLayoutId id="2147483715" r:id="rId8"/>
    <p:sldLayoutId id="2147483716" r:id="rId9"/>
    <p:sldLayoutId id="2147483717" r:id="rId10"/>
    <p:sldLayoutId id="2147483718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006600"/>
          </a:solidFill>
          <a:latin typeface="+mj-lt"/>
          <a:ea typeface="ＭＳ Ｐゴシック" charset="-128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006600"/>
          </a:solidFill>
          <a:latin typeface="Times New Roman" charset="0"/>
          <a:ea typeface="ＭＳ Ｐゴシック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006600"/>
          </a:solidFill>
          <a:latin typeface="Times New Roman" charset="0"/>
          <a:ea typeface="ＭＳ Ｐゴシック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006600"/>
          </a:solidFill>
          <a:latin typeface="Times New Roman" charset="0"/>
          <a:ea typeface="ＭＳ Ｐゴシック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006600"/>
          </a:solidFill>
          <a:latin typeface="Times New Roman" charset="0"/>
          <a:ea typeface="ＭＳ Ｐゴシック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4400" b="1">
          <a:solidFill>
            <a:srgbClr val="006600"/>
          </a:solidFill>
          <a:latin typeface="Times New Roman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 b="1">
          <a:solidFill>
            <a:srgbClr val="006600"/>
          </a:solidFill>
          <a:latin typeface="Times New Roman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 b="1">
          <a:solidFill>
            <a:srgbClr val="006600"/>
          </a:solidFill>
          <a:latin typeface="Times New Roman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 b="1">
          <a:solidFill>
            <a:srgbClr val="006600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charset="-128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124200" y="609600"/>
            <a:ext cx="5867400" cy="1524000"/>
          </a:xfrm>
        </p:spPr>
        <p:txBody>
          <a:bodyPr/>
          <a:lstStyle/>
          <a:p>
            <a:pPr algn="ctr" eaLnBrk="1" hangingPunct="1">
              <a:defRPr/>
            </a:pPr>
            <a:r>
              <a:rPr lang="en-US" sz="7200" dirty="0" smtClean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+mj-ea"/>
              </a:rPr>
              <a:t>Football </a:t>
            </a:r>
            <a:br>
              <a:rPr lang="en-US" sz="7200" dirty="0" smtClean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+mj-ea"/>
              </a:rPr>
            </a:br>
            <a:r>
              <a:rPr lang="en-US" sz="7200" dirty="0" smtClean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+mj-ea"/>
              </a:rPr>
              <a:t>Fundamentals</a:t>
            </a:r>
            <a:endParaRPr lang="en-US" sz="7200" dirty="0" smtClean="0">
              <a:solidFill>
                <a:srgbClr val="CC3300"/>
              </a:solidFill>
              <a:effectLst>
                <a:outerShdw blurRad="38100" dist="38100" dir="2700000" algn="tl">
                  <a:srgbClr val="C0C0C0"/>
                </a:outerShdw>
              </a:effectLst>
              <a:ea typeface="+mj-ea"/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962400" y="2514600"/>
            <a:ext cx="4876800" cy="2286000"/>
          </a:xfrm>
        </p:spPr>
        <p:txBody>
          <a:bodyPr/>
          <a:lstStyle/>
          <a:p>
            <a:pPr eaLnBrk="1" hangingPunct="1">
              <a:defRPr/>
            </a:pPr>
            <a:r>
              <a:rPr lang="en-US" sz="44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Making Football</a:t>
            </a:r>
          </a:p>
          <a:p>
            <a:pPr eaLnBrk="1" hangingPunct="1">
              <a:defRPr/>
            </a:pPr>
            <a:r>
              <a:rPr lang="en-US" sz="44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Rules </a:t>
            </a:r>
          </a:p>
          <a:p>
            <a:pPr eaLnBrk="1" hangingPunct="1">
              <a:defRPr/>
            </a:pPr>
            <a:r>
              <a:rPr lang="en-US" sz="44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Easier to Understand</a:t>
            </a:r>
            <a:endParaRPr lang="en-US" sz="4400" dirty="0" smtClean="0">
              <a:solidFill>
                <a:schemeClr val="accent2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053" name="Text Box 5"/>
          <p:cNvSpPr txBox="1">
            <a:spLocks noChangeArrowheads="1"/>
          </p:cNvSpPr>
          <p:nvPr/>
        </p:nvSpPr>
        <p:spPr bwMode="auto">
          <a:xfrm>
            <a:off x="4419600" y="5486400"/>
            <a:ext cx="42672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3200" dirty="0" smtClean="0">
                <a:solidFill>
                  <a:srgbClr val="80008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+mn-ea"/>
              </a:rPr>
              <a:t>SAOA 2017</a:t>
            </a:r>
            <a:endParaRPr lang="en-US" sz="3200" dirty="0">
              <a:solidFill>
                <a:srgbClr val="800080"/>
              </a:solidFill>
              <a:effectLst>
                <a:outerShdw blurRad="38100" dist="38100" dir="2700000" algn="tl">
                  <a:srgbClr val="C0C0C0"/>
                </a:outerShdw>
              </a:effectLst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3" presetClass="entr" presetSubtype="3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" grpId="0" autoUpdateAnimBg="0"/>
      <p:bldP spid="2051" grpId="0" autoUpdateAnimBg="0"/>
      <p:bldP spid="2053" grpId="0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Football Fundamentals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game of Football has some of the most intricate and difficult rules of any sport that we officiate</a:t>
            </a:r>
          </a:p>
          <a:p>
            <a:r>
              <a:rPr lang="en-US" dirty="0" smtClean="0"/>
              <a:t>The rules have exceptions and exceptions to those exceptions</a:t>
            </a:r>
          </a:p>
          <a:p>
            <a:r>
              <a:rPr lang="en-US" dirty="0" smtClean="0"/>
              <a:t>However, there are basic Fundamental statements that apply across the rule book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Football Fundamentals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These statements are ALWAYS true in High School Football</a:t>
            </a:r>
          </a:p>
          <a:p>
            <a:r>
              <a:rPr lang="en-US" dirty="0" smtClean="0"/>
              <a:t>Learning these basics will prepare you for the field of play</a:t>
            </a:r>
          </a:p>
          <a:p>
            <a:pPr lvl="1"/>
            <a:r>
              <a:rPr lang="en-US" dirty="0" smtClean="0"/>
              <a:t>Knowing these will help you and your crew do what we are out there to do</a:t>
            </a:r>
          </a:p>
          <a:p>
            <a:pPr lvl="1"/>
            <a:endParaRPr lang="en-US" dirty="0" smtClean="0"/>
          </a:p>
          <a:p>
            <a:pPr lvl="1" algn="ctr">
              <a:buNone/>
            </a:pPr>
            <a:r>
              <a:rPr lang="en-US" sz="3600" dirty="0" smtClean="0"/>
              <a:t>GET THE CALL RIGHT</a:t>
            </a:r>
            <a:endParaRPr lang="en-US" sz="3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Football Fundamentals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following presentation will attempt to explain the Fundamentals of High School Football</a:t>
            </a:r>
          </a:p>
          <a:p>
            <a:r>
              <a:rPr lang="en-US" dirty="0" smtClean="0"/>
              <a:t>Fundamental Statements are found on page 82-83 of the 2017 NFHS Football Rules Book</a:t>
            </a:r>
          </a:p>
          <a:p>
            <a:r>
              <a:rPr lang="en-US" dirty="0" smtClean="0"/>
              <a:t>Please consult Rule 2(pg 24-38) for definition of terms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Status of the Ball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ball is either alive or </a:t>
            </a:r>
            <a:r>
              <a:rPr lang="en-US" dirty="0" smtClean="0"/>
              <a:t>d</a:t>
            </a:r>
            <a:r>
              <a:rPr lang="en-US" dirty="0" smtClean="0"/>
              <a:t>ead</a:t>
            </a:r>
          </a:p>
          <a:p>
            <a:r>
              <a:rPr lang="en-US" dirty="0" smtClean="0"/>
              <a:t>The ball becomes ALIVE by one of the following ONLY:</a:t>
            </a:r>
          </a:p>
          <a:p>
            <a:pPr lvl="1"/>
            <a:r>
              <a:rPr lang="en-US" dirty="0" smtClean="0"/>
              <a:t>Snap </a:t>
            </a:r>
          </a:p>
          <a:p>
            <a:pPr lvl="1"/>
            <a:r>
              <a:rPr lang="en-US" dirty="0" smtClean="0"/>
              <a:t>Free Kick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Status of the Ball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981200"/>
            <a:ext cx="7620000" cy="4572000"/>
          </a:xfrm>
        </p:spPr>
        <p:txBody>
          <a:bodyPr/>
          <a:lstStyle/>
          <a:p>
            <a:r>
              <a:rPr lang="en-US" dirty="0" smtClean="0"/>
              <a:t>The ball becomes DEAD due to action of the play</a:t>
            </a:r>
          </a:p>
          <a:p>
            <a:pPr lvl="1"/>
            <a:r>
              <a:rPr lang="en-US" dirty="0" smtClean="0"/>
              <a:t>Incomplete Pass</a:t>
            </a:r>
          </a:p>
          <a:p>
            <a:pPr lvl="1"/>
            <a:r>
              <a:rPr lang="en-US" dirty="0" smtClean="0"/>
              <a:t>Runner Out of Bounds </a:t>
            </a:r>
          </a:p>
          <a:p>
            <a:pPr lvl="1"/>
            <a:r>
              <a:rPr lang="en-US" dirty="0" smtClean="0"/>
              <a:t>Runner is down by a body part other than the hand or foot touching the ground</a:t>
            </a:r>
          </a:p>
          <a:p>
            <a:pPr lvl="1"/>
            <a:r>
              <a:rPr lang="en-US" dirty="0" smtClean="0"/>
              <a:t>Touchdown, Touchback or Safety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Status of the Ball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24000"/>
            <a:ext cx="7620000" cy="4114800"/>
          </a:xfrm>
        </p:spPr>
        <p:txBody>
          <a:bodyPr/>
          <a:lstStyle/>
          <a:p>
            <a:r>
              <a:rPr lang="en-US" dirty="0" smtClean="0"/>
              <a:t>Only an Inadvertent Whistle causes the ball to become dead</a:t>
            </a:r>
          </a:p>
          <a:p>
            <a:r>
              <a:rPr lang="en-US" dirty="0" smtClean="0"/>
              <a:t>The action of the play has already caused the ball to become dead</a:t>
            </a:r>
            <a:endParaRPr lang="en-US" dirty="0" smtClean="0"/>
          </a:p>
          <a:p>
            <a:r>
              <a:rPr lang="en-US" dirty="0" smtClean="0"/>
              <a:t>NO FOUL causes a live ball to become dead</a:t>
            </a:r>
          </a:p>
          <a:p>
            <a:r>
              <a:rPr lang="en-US" dirty="0" smtClean="0"/>
              <a:t>Catching ALWAYS is preceded by touching</a:t>
            </a:r>
          </a:p>
          <a:p>
            <a:pPr lvl="1"/>
            <a:r>
              <a:rPr lang="en-US" dirty="0" smtClean="0"/>
              <a:t>So if touching causes the ball to become dead-catching has no significance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Kicks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Any kick can be advanced by the receivers(R) unless a valid or invalid fair catch signal has been given</a:t>
            </a:r>
          </a:p>
          <a:p>
            <a:r>
              <a:rPr lang="en-US" dirty="0" smtClean="0"/>
              <a:t>If a legal fair catch is given:</a:t>
            </a:r>
          </a:p>
          <a:p>
            <a:pPr lvl="1"/>
            <a:r>
              <a:rPr lang="en-US" dirty="0" smtClean="0"/>
              <a:t>On a Free Kick in or beyond the NZ</a:t>
            </a:r>
          </a:p>
          <a:p>
            <a:pPr lvl="1"/>
            <a:r>
              <a:rPr lang="en-US" dirty="0" smtClean="0"/>
              <a:t>On a Scrimmage Kick beyond the NZ</a:t>
            </a:r>
          </a:p>
          <a:p>
            <a:pPr lvl="1" algn="ctr">
              <a:buNone/>
            </a:pPr>
            <a:endParaRPr lang="en-US" dirty="0" smtClean="0"/>
          </a:p>
          <a:p>
            <a:pPr lvl="1" algn="ctr">
              <a:buNone/>
            </a:pPr>
            <a:r>
              <a:rPr lang="en-US" dirty="0" smtClean="0"/>
              <a:t>THE BALL IS DEAD WHEN POSSESSED</a:t>
            </a:r>
          </a:p>
          <a:p>
            <a:pPr lvl="1" algn="ctr">
              <a:buNone/>
            </a:pPr>
            <a:r>
              <a:rPr lang="en-US" dirty="0" smtClean="0"/>
              <a:t> BY R OR K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Kicks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Any KICK that is not a scoring attempt is DEAD when the ball breaks the Goal Line of R</a:t>
            </a:r>
          </a:p>
          <a:p>
            <a:pPr>
              <a:buNone/>
            </a:pP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Kicks-Batting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Batting of any kick is illegal UNLESS:</a:t>
            </a:r>
          </a:p>
          <a:p>
            <a:pPr lvl="1"/>
            <a:r>
              <a:rPr lang="en-US" dirty="0" smtClean="0"/>
              <a:t>R</a:t>
            </a:r>
          </a:p>
          <a:p>
            <a:pPr lvl="2"/>
            <a:r>
              <a:rPr lang="en-US" dirty="0" smtClean="0"/>
              <a:t>Can bat a kick in or behind the NZ in an attempt to block</a:t>
            </a:r>
          </a:p>
          <a:p>
            <a:pPr lvl="1"/>
            <a:r>
              <a:rPr lang="en-US" dirty="0" smtClean="0"/>
              <a:t>K</a:t>
            </a:r>
          </a:p>
          <a:p>
            <a:pPr lvl="2"/>
            <a:r>
              <a:rPr lang="en-US" dirty="0" smtClean="0"/>
              <a:t>Can bat toward their goal line</a:t>
            </a:r>
          </a:p>
          <a:p>
            <a:pPr lvl="3"/>
            <a:r>
              <a:rPr lang="en-US" dirty="0" smtClean="0"/>
              <a:t>Any grounded kick</a:t>
            </a:r>
          </a:p>
          <a:p>
            <a:pPr lvl="3"/>
            <a:r>
              <a:rPr lang="en-US" dirty="0" smtClean="0"/>
              <a:t>Any kick not grounded if no R player is in position to catch the kick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Free Kicks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One of the ways the ball becomes alive is through a Free Kick(otherwise known as a kickoff)</a:t>
            </a:r>
          </a:p>
          <a:p>
            <a:r>
              <a:rPr lang="en-US" dirty="0" smtClean="0"/>
              <a:t>Only a Free Kick after a Fair Catch can score points</a:t>
            </a:r>
          </a:p>
          <a:p>
            <a:r>
              <a:rPr lang="en-US" dirty="0" smtClean="0"/>
              <a:t>Free Kick Lines</a:t>
            </a:r>
          </a:p>
          <a:p>
            <a:pPr lvl="1"/>
            <a:r>
              <a:rPr lang="en-US" dirty="0" smtClean="0"/>
              <a:t>These are the lines that the teams must remain behind until the ball is alive</a:t>
            </a:r>
          </a:p>
          <a:p>
            <a:pPr lvl="1"/>
            <a:r>
              <a:rPr lang="en-US" dirty="0" smtClean="0"/>
              <a:t>These lines are ALWAYS 10 </a:t>
            </a:r>
            <a:r>
              <a:rPr lang="en-US" dirty="0" err="1" smtClean="0"/>
              <a:t>yds</a:t>
            </a:r>
            <a:r>
              <a:rPr lang="en-US" dirty="0" smtClean="0"/>
              <a:t> apart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Free Kicks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447800"/>
            <a:ext cx="7620000" cy="4114800"/>
          </a:xfrm>
        </p:spPr>
        <p:txBody>
          <a:bodyPr/>
          <a:lstStyle/>
          <a:p>
            <a:r>
              <a:rPr lang="en-US" dirty="0" smtClean="0"/>
              <a:t>The Free Kick ends when</a:t>
            </a:r>
          </a:p>
          <a:p>
            <a:pPr lvl="1"/>
            <a:r>
              <a:rPr lang="en-US" dirty="0" smtClean="0"/>
              <a:t>Possession is gained</a:t>
            </a:r>
          </a:p>
          <a:p>
            <a:pPr lvl="1"/>
            <a:r>
              <a:rPr lang="en-US" dirty="0" smtClean="0"/>
              <a:t>Kick is OOB</a:t>
            </a:r>
          </a:p>
          <a:p>
            <a:pPr lvl="1"/>
            <a:r>
              <a:rPr lang="en-US" dirty="0" smtClean="0"/>
              <a:t>Kick is Touchback</a:t>
            </a:r>
          </a:p>
          <a:p>
            <a:r>
              <a:rPr lang="en-US" dirty="0" smtClean="0"/>
              <a:t>ANY foul that occurs during the kick can result in a </a:t>
            </a:r>
            <a:r>
              <a:rPr lang="en-US" dirty="0" err="1" smtClean="0"/>
              <a:t>rekick</a:t>
            </a:r>
            <a:endParaRPr lang="en-US" dirty="0" smtClean="0"/>
          </a:p>
          <a:p>
            <a:r>
              <a:rPr lang="en-US" dirty="0" smtClean="0"/>
              <a:t>Fouls by both teams during the play will require a </a:t>
            </a:r>
            <a:r>
              <a:rPr lang="en-US" dirty="0" err="1" smtClean="0"/>
              <a:t>rekick</a:t>
            </a:r>
            <a:endParaRPr lang="en-US" dirty="0" smtClean="0"/>
          </a:p>
          <a:p>
            <a:r>
              <a:rPr lang="en-US" dirty="0" smtClean="0"/>
              <a:t>ANY foul that occurs after the kick ends does not allow for a </a:t>
            </a:r>
            <a:r>
              <a:rPr lang="en-US" dirty="0" err="1" smtClean="0"/>
              <a:t>rekick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Free Kick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First touching of a Free Kick by K must be marked as it is a penalty enforcement spot</a:t>
            </a:r>
          </a:p>
          <a:p>
            <a:r>
              <a:rPr lang="en-US" dirty="0" smtClean="0"/>
              <a:t>First touching is disregarded if:</a:t>
            </a:r>
          </a:p>
          <a:p>
            <a:pPr lvl="1"/>
            <a:r>
              <a:rPr lang="en-US" dirty="0" smtClean="0"/>
              <a:t>ANY foul is accepted on the play</a:t>
            </a:r>
          </a:p>
          <a:p>
            <a:r>
              <a:rPr lang="en-US" dirty="0" smtClean="0"/>
              <a:t>ANY R player may signal a Fair Catch:</a:t>
            </a:r>
          </a:p>
          <a:p>
            <a:pPr lvl="1"/>
            <a:r>
              <a:rPr lang="en-US" dirty="0" smtClean="0"/>
              <a:t>After the ball is alive</a:t>
            </a:r>
          </a:p>
          <a:p>
            <a:pPr lvl="1"/>
            <a:r>
              <a:rPr lang="en-US" dirty="0" smtClean="0"/>
              <a:t>Before the kick ends</a:t>
            </a:r>
          </a:p>
          <a:p>
            <a:pPr lvl="1"/>
            <a:r>
              <a:rPr lang="en-US" dirty="0" smtClean="0"/>
              <a:t>The R player is in or beyond the Neutral Zone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7620000" cy="838200"/>
          </a:xfrm>
        </p:spPr>
        <p:txBody>
          <a:bodyPr/>
          <a:lstStyle/>
          <a:p>
            <a:r>
              <a:rPr lang="en-US" dirty="0" smtClean="0"/>
              <a:t>Scrimmage Kicks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685800"/>
            <a:ext cx="7620000" cy="4114800"/>
          </a:xfrm>
        </p:spPr>
        <p:txBody>
          <a:bodyPr/>
          <a:lstStyle/>
          <a:p>
            <a:r>
              <a:rPr lang="en-US" dirty="0" smtClean="0"/>
              <a:t>A Scrimmage Kick is any kick not a free kick(Punt, Field Goal or Try)</a:t>
            </a:r>
          </a:p>
          <a:p>
            <a:r>
              <a:rPr lang="en-US" dirty="0" smtClean="0"/>
              <a:t>A Scrimmage Kick recovered by either team behind the Line of Scrimmage can be advanced by EITHER team(not a try)</a:t>
            </a:r>
          </a:p>
          <a:p>
            <a:r>
              <a:rPr lang="en-US" dirty="0" smtClean="0"/>
              <a:t>Touching of a low Scrimmage Kick by R is ignored at the Line of Scrimmage </a:t>
            </a:r>
          </a:p>
          <a:p>
            <a:r>
              <a:rPr lang="en-US" dirty="0" smtClean="0"/>
              <a:t>If the ball is beyond the Line of Scrimmage and touched by R, then the team in possession at the end of the down receives a new series(unless K fouls before the kick, or there was an inadvertent whistle)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Downs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Teams are given 4 downs(Series) to reach the Line to Gain(LTG)</a:t>
            </a:r>
          </a:p>
          <a:p>
            <a:r>
              <a:rPr lang="en-US" dirty="0" smtClean="0"/>
              <a:t>No series can begin on any down other than first</a:t>
            </a:r>
          </a:p>
          <a:p>
            <a:r>
              <a:rPr lang="en-US" dirty="0" smtClean="0"/>
              <a:t>The down begins when the ball becomes alive(SNAP)</a:t>
            </a:r>
          </a:p>
          <a:p>
            <a:r>
              <a:rPr lang="en-US" dirty="0" smtClean="0"/>
              <a:t>The down ends when the ball becomes dead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Downs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After play has ceased and you account for any action on the play(including penalties) you THEN determine if the LTG was reached</a:t>
            </a:r>
          </a:p>
          <a:p>
            <a:r>
              <a:rPr lang="en-US" dirty="0" smtClean="0"/>
              <a:t>Dead Ball fouls do not account in determining LTG on 4</a:t>
            </a:r>
            <a:r>
              <a:rPr lang="en-US" baseline="30000" dirty="0" smtClean="0"/>
              <a:t>th</a:t>
            </a:r>
            <a:r>
              <a:rPr lang="en-US" dirty="0" smtClean="0"/>
              <a:t> down or change of possession plays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Downs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There are only 4 Automatic First Down Fouls</a:t>
            </a:r>
          </a:p>
          <a:p>
            <a:pPr lvl="1"/>
            <a:r>
              <a:rPr lang="en-US" dirty="0" smtClean="0"/>
              <a:t>Roughing the Passer</a:t>
            </a:r>
          </a:p>
          <a:p>
            <a:pPr lvl="1"/>
            <a:r>
              <a:rPr lang="en-US" dirty="0" smtClean="0"/>
              <a:t>Roughing the Kicker</a:t>
            </a:r>
          </a:p>
          <a:p>
            <a:pPr lvl="1"/>
            <a:r>
              <a:rPr lang="en-US" dirty="0" smtClean="0"/>
              <a:t>Roughing the Snapper</a:t>
            </a:r>
          </a:p>
          <a:p>
            <a:pPr lvl="1"/>
            <a:r>
              <a:rPr lang="en-US" dirty="0" smtClean="0"/>
              <a:t>Roughing the Holder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Downs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There are only three fouls that cause the loss of the right to replay the down</a:t>
            </a:r>
          </a:p>
          <a:p>
            <a:pPr lvl="1"/>
            <a:r>
              <a:rPr lang="en-US" dirty="0" smtClean="0"/>
              <a:t>Illegal Forward Pass</a:t>
            </a:r>
          </a:p>
          <a:p>
            <a:pPr lvl="1"/>
            <a:r>
              <a:rPr lang="en-US" dirty="0" smtClean="0"/>
              <a:t>Illegal Handing of the Ball Forward</a:t>
            </a:r>
          </a:p>
          <a:p>
            <a:pPr lvl="1"/>
            <a:r>
              <a:rPr lang="en-US" dirty="0" smtClean="0"/>
              <a:t>Intentional Grounding</a:t>
            </a:r>
          </a:p>
          <a:p>
            <a:pPr lvl="1"/>
            <a:r>
              <a:rPr lang="en-US" dirty="0" smtClean="0"/>
              <a:t>Illegal Touching by Ineligible Receiver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Downs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24000"/>
            <a:ext cx="7620000" cy="4114800"/>
          </a:xfrm>
        </p:spPr>
        <p:txBody>
          <a:bodyPr/>
          <a:lstStyle/>
          <a:p>
            <a:r>
              <a:rPr lang="en-US" dirty="0" smtClean="0"/>
              <a:t>If a penalty is accepted during the last play of a quarter, the quarter is extended for one untimed down unless:</a:t>
            </a:r>
          </a:p>
          <a:p>
            <a:pPr lvl="1"/>
            <a:r>
              <a:rPr lang="en-US" dirty="0" smtClean="0"/>
              <a:t>The foul includes a loss of down</a:t>
            </a:r>
          </a:p>
          <a:p>
            <a:pPr lvl="1"/>
            <a:r>
              <a:rPr lang="en-US" dirty="0" smtClean="0"/>
              <a:t>Penalties administered as Dead Ball Fouls</a:t>
            </a:r>
          </a:p>
          <a:p>
            <a:pPr lvl="2"/>
            <a:r>
              <a:rPr lang="en-US" dirty="0" smtClean="0"/>
              <a:t>Unsportsmanlike Fouls</a:t>
            </a:r>
          </a:p>
          <a:p>
            <a:pPr lvl="2"/>
            <a:r>
              <a:rPr lang="en-US" dirty="0" smtClean="0"/>
              <a:t>Dead Ball Fouls</a:t>
            </a:r>
          </a:p>
          <a:p>
            <a:pPr lvl="2"/>
            <a:r>
              <a:rPr lang="en-US" dirty="0" err="1" smtClean="0"/>
              <a:t>Nonplayer</a:t>
            </a:r>
            <a:r>
              <a:rPr lang="en-US" dirty="0" smtClean="0"/>
              <a:t> Fouls</a:t>
            </a:r>
          </a:p>
          <a:p>
            <a:pPr lvl="2"/>
            <a:r>
              <a:rPr lang="en-US" dirty="0" smtClean="0"/>
              <a:t>Fouls that specify a safety by rule as enforcement</a:t>
            </a:r>
          </a:p>
          <a:p>
            <a:pPr lvl="2"/>
            <a:r>
              <a:rPr lang="en-US" dirty="0" smtClean="0"/>
              <a:t>Fouls enforced on a subsequent kickoff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Possession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Live Ball is ALWAYS in Team Possession</a:t>
            </a:r>
          </a:p>
          <a:p>
            <a:pPr lvl="1"/>
            <a:r>
              <a:rPr lang="en-US" dirty="0" smtClean="0"/>
              <a:t>Loose balls remain in possession of team that last had possession</a:t>
            </a:r>
          </a:p>
          <a:p>
            <a:r>
              <a:rPr lang="en-US" dirty="0" smtClean="0"/>
              <a:t>A Live Ball is either in possession or loose</a:t>
            </a:r>
          </a:p>
          <a:p>
            <a:pPr lvl="1"/>
            <a:r>
              <a:rPr lang="en-US" dirty="0" smtClean="0"/>
              <a:t>A player who has possession of a live ball is a RUNNER</a:t>
            </a:r>
          </a:p>
          <a:p>
            <a:pPr lvl="1"/>
            <a:r>
              <a:rPr lang="en-US" dirty="0" smtClean="0"/>
              <a:t>A runner CANNOT fumble before he has possession of the ball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Possession-Fouls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No fouls causes loss of possession of the ball</a:t>
            </a:r>
          </a:p>
          <a:p>
            <a:r>
              <a:rPr lang="en-US" dirty="0" smtClean="0"/>
              <a:t>After a distance penalty:</a:t>
            </a:r>
          </a:p>
          <a:p>
            <a:pPr lvl="1"/>
            <a:r>
              <a:rPr lang="en-US" dirty="0" smtClean="0"/>
              <a:t>The ball belongs to the team in possession before the penalty</a:t>
            </a:r>
          </a:p>
          <a:p>
            <a:pPr lvl="1"/>
            <a:r>
              <a:rPr lang="en-US" dirty="0" smtClean="0"/>
              <a:t>Team possession may change if a new series is awarded</a:t>
            </a:r>
          </a:p>
          <a:p>
            <a:r>
              <a:rPr lang="en-US" dirty="0" smtClean="0"/>
              <a:t>Possession of a Live Ball in the Opponents </a:t>
            </a:r>
            <a:r>
              <a:rPr lang="en-US" dirty="0" err="1" smtClean="0"/>
              <a:t>Endzone</a:t>
            </a:r>
            <a:r>
              <a:rPr lang="en-US" dirty="0" smtClean="0"/>
              <a:t> is ALWAYS A TOUCHDOWN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Blocking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Blocking is permissible in Football unless:</a:t>
            </a:r>
          </a:p>
          <a:p>
            <a:pPr lvl="1"/>
            <a:r>
              <a:rPr lang="en-US" dirty="0" smtClean="0"/>
              <a:t>Kick Catching Interference</a:t>
            </a:r>
          </a:p>
          <a:p>
            <a:pPr lvl="1"/>
            <a:r>
              <a:rPr lang="en-US" dirty="0" smtClean="0"/>
              <a:t>Illegal Blocks</a:t>
            </a:r>
          </a:p>
          <a:p>
            <a:pPr lvl="1"/>
            <a:r>
              <a:rPr lang="en-US" dirty="0" smtClean="0"/>
              <a:t>Pass Interference</a:t>
            </a:r>
          </a:p>
          <a:p>
            <a:pPr lvl="1"/>
            <a:r>
              <a:rPr lang="en-US" dirty="0" smtClean="0"/>
              <a:t>Personal Foul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Plays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There are two types of plays</a:t>
            </a:r>
          </a:p>
          <a:p>
            <a:pPr lvl="1"/>
            <a:r>
              <a:rPr lang="en-US" dirty="0" smtClean="0"/>
              <a:t>Loose Ball Plays are plays that have:</a:t>
            </a:r>
          </a:p>
          <a:p>
            <a:pPr lvl="2"/>
            <a:r>
              <a:rPr lang="en-US" dirty="0" smtClean="0"/>
              <a:t>A fumble</a:t>
            </a:r>
          </a:p>
          <a:p>
            <a:pPr lvl="2"/>
            <a:r>
              <a:rPr lang="en-US" dirty="0" smtClean="0"/>
              <a:t>A pass(forward or backward)</a:t>
            </a:r>
          </a:p>
          <a:p>
            <a:pPr lvl="2"/>
            <a:r>
              <a:rPr lang="en-US" dirty="0" smtClean="0"/>
              <a:t>A kick(legal or illegal)</a:t>
            </a:r>
          </a:p>
          <a:p>
            <a:pPr lvl="2"/>
            <a:r>
              <a:rPr lang="en-US" dirty="0" smtClean="0"/>
              <a:t>Any action that preceded any of the above</a:t>
            </a:r>
          </a:p>
          <a:p>
            <a:pPr lvl="1"/>
            <a:r>
              <a:rPr lang="en-US" dirty="0" smtClean="0"/>
              <a:t>Running Plays are:</a:t>
            </a:r>
          </a:p>
          <a:p>
            <a:pPr lvl="2"/>
            <a:r>
              <a:rPr lang="en-US" dirty="0" smtClean="0"/>
              <a:t>Any play that is not a loose ball</a:t>
            </a:r>
          </a:p>
          <a:p>
            <a:pPr lvl="2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Plays-Legal Forward Passes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Any Player eligible to receive a pass at the beginning of the down, remains eligible throughout the down</a:t>
            </a:r>
          </a:p>
          <a:p>
            <a:pPr lvl="1"/>
            <a:r>
              <a:rPr lang="en-US" dirty="0" smtClean="0"/>
              <a:t>Any back</a:t>
            </a:r>
          </a:p>
          <a:p>
            <a:pPr lvl="1"/>
            <a:r>
              <a:rPr lang="en-US" dirty="0" smtClean="0"/>
              <a:t>The players on the end of the LOS</a:t>
            </a:r>
          </a:p>
          <a:p>
            <a:pPr lvl="1"/>
            <a:r>
              <a:rPr lang="en-US" dirty="0" smtClean="0"/>
              <a:t>Either must be numbered 1-49 or 80-99</a:t>
            </a:r>
          </a:p>
          <a:p>
            <a:r>
              <a:rPr lang="en-US" dirty="0" smtClean="0"/>
              <a:t>Interior Linemen are not allowed to advance beyond the NZ until the forward pass is in flight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Plays-Legal Forward Passes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handed ball is not a pass</a:t>
            </a:r>
          </a:p>
          <a:p>
            <a:r>
              <a:rPr lang="en-US" dirty="0" smtClean="0"/>
              <a:t>Pass Interference can only occur BEYOND the NZ</a:t>
            </a:r>
          </a:p>
          <a:p>
            <a:r>
              <a:rPr lang="en-US" dirty="0" smtClean="0"/>
              <a:t>Any pass can be batted in any direction by an eligible receiver</a:t>
            </a:r>
          </a:p>
          <a:p>
            <a:pPr lvl="1"/>
            <a:r>
              <a:rPr lang="en-US" dirty="0" smtClean="0"/>
              <a:t>Exception is a backward pass batted forward by the passing team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Fouls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No live ball foul causes the Official to sound his whistle</a:t>
            </a:r>
          </a:p>
          <a:p>
            <a:pPr lvl="1"/>
            <a:r>
              <a:rPr lang="en-US" dirty="0" smtClean="0"/>
              <a:t>Dead Ball Fouls do require a whistle to prevent the play from becoming alive or to notify the Referee of a foul</a:t>
            </a:r>
          </a:p>
          <a:p>
            <a:r>
              <a:rPr lang="en-US" dirty="0" smtClean="0"/>
              <a:t>A live ball foul cannot be paired with a dead ball foul to create a double foul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Fouls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24000"/>
            <a:ext cx="7620000" cy="4114800"/>
          </a:xfrm>
        </p:spPr>
        <p:txBody>
          <a:bodyPr/>
          <a:lstStyle/>
          <a:p>
            <a:r>
              <a:rPr lang="en-US" dirty="0" smtClean="0"/>
              <a:t>Double Fouls</a:t>
            </a:r>
          </a:p>
          <a:p>
            <a:pPr lvl="1"/>
            <a:r>
              <a:rPr lang="en-US" dirty="0" smtClean="0"/>
              <a:t>Fouls by each team during a live ball</a:t>
            </a:r>
          </a:p>
          <a:p>
            <a:pPr lvl="1"/>
            <a:r>
              <a:rPr lang="en-US" dirty="0" smtClean="0"/>
              <a:t>After a change of possession, if the foul by the team in final possession was before the change</a:t>
            </a:r>
          </a:p>
          <a:p>
            <a:pPr lvl="1"/>
            <a:r>
              <a:rPr lang="en-US" dirty="0" smtClean="0"/>
              <a:t>After a change of possession, if the penalty against the team first in possession is accepted</a:t>
            </a:r>
            <a:endParaRPr lang="en-US" dirty="0" smtClean="0"/>
          </a:p>
          <a:p>
            <a:r>
              <a:rPr lang="en-US" dirty="0" smtClean="0"/>
              <a:t>Multiple Fouls</a:t>
            </a:r>
          </a:p>
          <a:p>
            <a:pPr lvl="1"/>
            <a:r>
              <a:rPr lang="en-US" dirty="0" smtClean="0"/>
              <a:t>Fouls by the same team during a live ball</a:t>
            </a:r>
          </a:p>
          <a:p>
            <a:r>
              <a:rPr lang="en-US" dirty="0" smtClean="0"/>
              <a:t>Dead Ball Fouls</a:t>
            </a:r>
          </a:p>
          <a:p>
            <a:pPr lvl="1"/>
            <a:r>
              <a:rPr lang="en-US" dirty="0" smtClean="0"/>
              <a:t>Fouls that occur while the ball is dead</a:t>
            </a:r>
          </a:p>
          <a:p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7620000" cy="1143000"/>
          </a:xfrm>
        </p:spPr>
        <p:txBody>
          <a:bodyPr/>
          <a:lstStyle/>
          <a:p>
            <a:r>
              <a:rPr lang="en-US" dirty="0" smtClean="0"/>
              <a:t>Fouls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914400"/>
            <a:ext cx="7620000" cy="4114800"/>
          </a:xfrm>
        </p:spPr>
        <p:txBody>
          <a:bodyPr/>
          <a:lstStyle/>
          <a:p>
            <a:r>
              <a:rPr lang="en-US" dirty="0" smtClean="0"/>
              <a:t>A foul during a try cannot be paired with a dead ball foul to create a double foul or multiple foul</a:t>
            </a:r>
          </a:p>
          <a:p>
            <a:r>
              <a:rPr lang="en-US" dirty="0" smtClean="0"/>
              <a:t>You can have multiple on a running plays on a down, but you can only have one loose ball play on a down</a:t>
            </a:r>
          </a:p>
          <a:p>
            <a:r>
              <a:rPr lang="en-US" dirty="0" smtClean="0"/>
              <a:t>Batting of any loose ball is illegal</a:t>
            </a:r>
          </a:p>
          <a:p>
            <a:pPr lvl="1"/>
            <a:r>
              <a:rPr lang="en-US" dirty="0" smtClean="0"/>
              <a:t>Exception-Grounded Scrimmage Kicks batted by K toward their goal line or non-grounded Scrimmage Kicks where there is no R player in position to catch the ball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Penalty Enforcement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981200"/>
            <a:ext cx="7924800" cy="4114800"/>
          </a:xfrm>
        </p:spPr>
        <p:txBody>
          <a:bodyPr/>
          <a:lstStyle/>
          <a:p>
            <a:r>
              <a:rPr lang="en-US" dirty="0" smtClean="0"/>
              <a:t>The distance for any penalty can be declined</a:t>
            </a:r>
          </a:p>
          <a:p>
            <a:r>
              <a:rPr lang="en-US" dirty="0" smtClean="0"/>
              <a:t>All distance for all penalties for all fouls are:</a:t>
            </a:r>
          </a:p>
          <a:p>
            <a:pPr lvl="1"/>
            <a:r>
              <a:rPr lang="en-US" dirty="0" smtClean="0"/>
              <a:t>5 </a:t>
            </a:r>
            <a:r>
              <a:rPr lang="en-US" dirty="0" err="1" smtClean="0"/>
              <a:t>Yds</a:t>
            </a:r>
            <a:endParaRPr lang="en-US" dirty="0" smtClean="0"/>
          </a:p>
          <a:p>
            <a:pPr lvl="1"/>
            <a:r>
              <a:rPr lang="en-US" dirty="0" smtClean="0"/>
              <a:t>10 </a:t>
            </a:r>
            <a:r>
              <a:rPr lang="en-US" dirty="0" err="1" smtClean="0"/>
              <a:t>Yds</a:t>
            </a:r>
            <a:endParaRPr lang="en-US" dirty="0" smtClean="0"/>
          </a:p>
          <a:p>
            <a:pPr lvl="1"/>
            <a:r>
              <a:rPr lang="en-US" dirty="0" smtClean="0"/>
              <a:t>15 </a:t>
            </a:r>
            <a:r>
              <a:rPr lang="en-US" dirty="0" err="1" smtClean="0"/>
              <a:t>Yds</a:t>
            </a:r>
            <a:endParaRPr lang="en-US" dirty="0" smtClean="0"/>
          </a:p>
          <a:p>
            <a:pPr lvl="1"/>
            <a:r>
              <a:rPr lang="en-US" dirty="0" smtClean="0"/>
              <a:t>But NO foul can advance the ball more than half the distance to the goal line of team who is penalized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81000"/>
            <a:ext cx="7620000" cy="1143000"/>
          </a:xfrm>
        </p:spPr>
        <p:txBody>
          <a:bodyPr/>
          <a:lstStyle/>
          <a:p>
            <a:r>
              <a:rPr lang="en-US" dirty="0" smtClean="0"/>
              <a:t>Penalty Enforcement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47800"/>
            <a:ext cx="7620000" cy="4114800"/>
          </a:xfrm>
        </p:spPr>
        <p:txBody>
          <a:bodyPr/>
          <a:lstStyle/>
          <a:p>
            <a:r>
              <a:rPr lang="en-US" dirty="0" smtClean="0"/>
              <a:t>All fouls are governed by the All but One Principle except:</a:t>
            </a:r>
          </a:p>
          <a:p>
            <a:pPr lvl="1"/>
            <a:r>
              <a:rPr lang="en-US" dirty="0" smtClean="0"/>
              <a:t>Fouls simultaneous with the snap</a:t>
            </a:r>
          </a:p>
          <a:p>
            <a:pPr lvl="1"/>
            <a:r>
              <a:rPr lang="en-US" dirty="0" smtClean="0"/>
              <a:t>Dead ball or fouls administered as Dead Ball</a:t>
            </a:r>
          </a:p>
          <a:p>
            <a:pPr lvl="1"/>
            <a:r>
              <a:rPr lang="en-US" dirty="0" smtClean="0"/>
              <a:t>Fouls by the Opponents of the Scoring Team if the score is accepted(not a safety)</a:t>
            </a:r>
          </a:p>
          <a:p>
            <a:pPr lvl="1"/>
            <a:r>
              <a:rPr lang="en-US" dirty="0" smtClean="0"/>
              <a:t>Roughing the passer when the dead ball spot is beyond the NZ and no change of possession</a:t>
            </a:r>
          </a:p>
          <a:p>
            <a:pPr lvl="1"/>
            <a:r>
              <a:rPr lang="en-US" dirty="0" smtClean="0"/>
              <a:t>Kick Catching Interference if the offended team does not accept the 15yd penalty from the spot of the foul</a:t>
            </a:r>
          </a:p>
          <a:p>
            <a:pPr lvl="1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04800"/>
            <a:ext cx="7620000" cy="1143000"/>
          </a:xfrm>
        </p:spPr>
        <p:txBody>
          <a:bodyPr/>
          <a:lstStyle/>
          <a:p>
            <a:r>
              <a:rPr lang="en-US" dirty="0" smtClean="0"/>
              <a:t>Penalty Enforcement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00200"/>
            <a:ext cx="7620000" cy="4114800"/>
          </a:xfrm>
        </p:spPr>
        <p:txBody>
          <a:bodyPr/>
          <a:lstStyle/>
          <a:p>
            <a:r>
              <a:rPr lang="en-US" dirty="0" smtClean="0"/>
              <a:t>All dead ball fouls and fouls enforced as dead ball fouls are measured from the succeeding spot</a:t>
            </a:r>
          </a:p>
          <a:p>
            <a:pPr lvl="1"/>
            <a:r>
              <a:rPr lang="en-US" dirty="0" smtClean="0"/>
              <a:t>Unless it is after a scoring play and the offended team chooses to enforce the foul on the subsequent kickoff</a:t>
            </a:r>
          </a:p>
          <a:p>
            <a:r>
              <a:rPr lang="en-US" dirty="0" smtClean="0"/>
              <a:t>No penalty results in a safety</a:t>
            </a:r>
          </a:p>
          <a:p>
            <a:pPr lvl="1"/>
            <a:r>
              <a:rPr lang="en-US" dirty="0" smtClean="0"/>
              <a:t>If the distance for a foul is measured from behind the offenders goal line, the result is a safety by rule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28600"/>
            <a:ext cx="7620000" cy="1143000"/>
          </a:xfrm>
        </p:spPr>
        <p:txBody>
          <a:bodyPr/>
          <a:lstStyle/>
          <a:p>
            <a:r>
              <a:rPr lang="en-US" dirty="0" smtClean="0"/>
              <a:t>Penalty Enforcement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143000"/>
            <a:ext cx="8077200" cy="4114800"/>
          </a:xfrm>
        </p:spPr>
        <p:txBody>
          <a:bodyPr/>
          <a:lstStyle/>
          <a:p>
            <a:r>
              <a:rPr lang="en-US" dirty="0" smtClean="0"/>
              <a:t>The penalty for any illegal forward passes result in a loss of down</a:t>
            </a:r>
          </a:p>
          <a:p>
            <a:pPr lvl="1"/>
            <a:r>
              <a:rPr lang="en-US" dirty="0" smtClean="0"/>
              <a:t>Unless it is a forward pass after a change of possession</a:t>
            </a:r>
          </a:p>
          <a:p>
            <a:r>
              <a:rPr lang="en-US" dirty="0" smtClean="0"/>
              <a:t>The loss of down provision of any penalty has no effect if there was a change of possession during the down or if the line to gain was reached AFTER enforcement</a:t>
            </a:r>
          </a:p>
          <a:p>
            <a:r>
              <a:rPr lang="en-US" dirty="0" smtClean="0"/>
              <a:t>The penalty of a live ball foul by the defensive team is administered from the basic spot except when that spot is in the </a:t>
            </a:r>
            <a:r>
              <a:rPr lang="en-US" dirty="0" err="1" smtClean="0"/>
              <a:t>endzone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When in Doubt Statements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There are times when an official may be not be 100% confident in his opinion of what he/she saw</a:t>
            </a:r>
          </a:p>
          <a:p>
            <a:r>
              <a:rPr lang="en-US" dirty="0" smtClean="0"/>
              <a:t>When this happens we have statements that govern how we should rule in fairness to the game and the players involved</a:t>
            </a:r>
          </a:p>
          <a:p>
            <a:r>
              <a:rPr lang="en-US" dirty="0" smtClean="0"/>
              <a:t>Always keep these statements in mind on the field of play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When in Doubt…..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600200"/>
            <a:ext cx="7620000" cy="4114800"/>
          </a:xfrm>
        </p:spPr>
        <p:txBody>
          <a:bodyPr/>
          <a:lstStyle/>
          <a:p>
            <a:r>
              <a:rPr lang="en-US" dirty="0" smtClean="0"/>
              <a:t>If a pass is complete or incomplete….</a:t>
            </a:r>
          </a:p>
          <a:p>
            <a:pPr lvl="1"/>
            <a:r>
              <a:rPr lang="en-US" dirty="0" smtClean="0"/>
              <a:t>INCOMPLETE</a:t>
            </a:r>
          </a:p>
          <a:p>
            <a:r>
              <a:rPr lang="en-US" dirty="0" smtClean="0"/>
              <a:t>If touching, contact or kicking was accidental or intentional….</a:t>
            </a:r>
          </a:p>
          <a:p>
            <a:pPr lvl="1"/>
            <a:r>
              <a:rPr lang="en-US" dirty="0" smtClean="0"/>
              <a:t>ACCIDENTAL</a:t>
            </a:r>
          </a:p>
          <a:p>
            <a:r>
              <a:rPr lang="en-US" dirty="0" smtClean="0"/>
              <a:t>If a pass is forward or backward…</a:t>
            </a:r>
          </a:p>
          <a:p>
            <a:pPr lvl="1"/>
            <a:r>
              <a:rPr lang="en-US" dirty="0" smtClean="0"/>
              <a:t>FORWARD</a:t>
            </a:r>
          </a:p>
          <a:p>
            <a:r>
              <a:rPr lang="en-US" dirty="0" smtClean="0"/>
              <a:t>Runner is down or not…</a:t>
            </a:r>
          </a:p>
          <a:p>
            <a:pPr lvl="1"/>
            <a:r>
              <a:rPr lang="en-US" dirty="0" smtClean="0"/>
              <a:t>DOWN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When in Doubt…..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If a pass was thrown forward or fumbled…</a:t>
            </a:r>
          </a:p>
          <a:p>
            <a:pPr lvl="1"/>
            <a:r>
              <a:rPr lang="en-US" dirty="0" smtClean="0"/>
              <a:t>THROWN FORWARD</a:t>
            </a:r>
          </a:p>
          <a:p>
            <a:r>
              <a:rPr lang="en-US" dirty="0" smtClean="0"/>
              <a:t>If a kick or passed was touched or not…</a:t>
            </a:r>
          </a:p>
          <a:p>
            <a:pPr lvl="1"/>
            <a:r>
              <a:rPr lang="en-US" dirty="0" smtClean="0"/>
              <a:t>NOT TOUCHED</a:t>
            </a:r>
          </a:p>
          <a:p>
            <a:r>
              <a:rPr lang="en-US" dirty="0" smtClean="0"/>
              <a:t>If a ball was caught or not…</a:t>
            </a:r>
          </a:p>
          <a:p>
            <a:pPr lvl="1"/>
            <a:r>
              <a:rPr lang="en-US" dirty="0" smtClean="0"/>
              <a:t>NO CATCH</a:t>
            </a:r>
          </a:p>
          <a:p>
            <a:r>
              <a:rPr lang="en-US" dirty="0" smtClean="0"/>
              <a:t>Legal Block or Clip…</a:t>
            </a:r>
          </a:p>
          <a:p>
            <a:pPr lvl="1"/>
            <a:r>
              <a:rPr lang="en-US" dirty="0" smtClean="0"/>
              <a:t>LEGAL BLOCK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228600"/>
            <a:ext cx="7620000" cy="1143000"/>
          </a:xfrm>
        </p:spPr>
        <p:txBody>
          <a:bodyPr/>
          <a:lstStyle/>
          <a:p>
            <a:r>
              <a:rPr lang="en-US" dirty="0" smtClean="0"/>
              <a:t>When in Doubt….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143000"/>
            <a:ext cx="7620000" cy="4114800"/>
          </a:xfrm>
        </p:spPr>
        <p:txBody>
          <a:bodyPr/>
          <a:lstStyle/>
          <a:p>
            <a:r>
              <a:rPr lang="en-US" dirty="0" smtClean="0"/>
              <a:t>Is it a Touchback or Safety…</a:t>
            </a:r>
          </a:p>
          <a:p>
            <a:pPr lvl="1"/>
            <a:r>
              <a:rPr lang="en-US" dirty="0" smtClean="0"/>
              <a:t>TOUCHBACK</a:t>
            </a:r>
          </a:p>
          <a:p>
            <a:r>
              <a:rPr lang="en-US" dirty="0" smtClean="0"/>
              <a:t>If a block is above or below the waist…</a:t>
            </a:r>
          </a:p>
          <a:p>
            <a:pPr lvl="1"/>
            <a:r>
              <a:rPr lang="en-US" dirty="0" smtClean="0"/>
              <a:t>ABOVE</a:t>
            </a:r>
          </a:p>
          <a:p>
            <a:r>
              <a:rPr lang="en-US" dirty="0" smtClean="0"/>
              <a:t>Is it a fumble or a dead ball…</a:t>
            </a:r>
          </a:p>
          <a:p>
            <a:pPr lvl="1"/>
            <a:r>
              <a:rPr lang="en-US" dirty="0" smtClean="0"/>
              <a:t>DEAD BALL</a:t>
            </a:r>
          </a:p>
          <a:p>
            <a:r>
              <a:rPr lang="en-US" dirty="0" smtClean="0"/>
              <a:t>Roughing </a:t>
            </a:r>
            <a:r>
              <a:rPr lang="en-US" dirty="0" err="1" smtClean="0"/>
              <a:t>vs</a:t>
            </a:r>
            <a:r>
              <a:rPr lang="en-US" dirty="0" smtClean="0"/>
              <a:t> Running into Kicker…</a:t>
            </a:r>
          </a:p>
          <a:p>
            <a:pPr lvl="1"/>
            <a:r>
              <a:rPr lang="en-US" dirty="0" smtClean="0"/>
              <a:t>ROUGHING</a:t>
            </a:r>
          </a:p>
          <a:p>
            <a:r>
              <a:rPr lang="en-US" dirty="0" smtClean="0"/>
              <a:t>Five or Fifteen Facemask…</a:t>
            </a:r>
          </a:p>
          <a:p>
            <a:pPr lvl="1"/>
            <a:r>
              <a:rPr lang="en-US" dirty="0" smtClean="0"/>
              <a:t>FIFTEEN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7620000" cy="1143000"/>
          </a:xfrm>
        </p:spPr>
        <p:txBody>
          <a:bodyPr/>
          <a:lstStyle/>
          <a:p>
            <a:r>
              <a:rPr lang="en-US" dirty="0" smtClean="0"/>
              <a:t>When in Doubt…..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838200"/>
            <a:ext cx="7620000" cy="4114800"/>
          </a:xfrm>
        </p:spPr>
        <p:txBody>
          <a:bodyPr/>
          <a:lstStyle/>
          <a:p>
            <a:r>
              <a:rPr lang="en-US" dirty="0" smtClean="0"/>
              <a:t>Remember these statements:</a:t>
            </a:r>
          </a:p>
          <a:p>
            <a:pPr lvl="1"/>
            <a:r>
              <a:rPr lang="en-US" dirty="0" smtClean="0"/>
              <a:t>NO CHEAP TURNOVERS</a:t>
            </a:r>
          </a:p>
          <a:p>
            <a:pPr lvl="1"/>
            <a:r>
              <a:rPr lang="en-US" dirty="0" smtClean="0"/>
              <a:t>PLAYER SAFETY IS #1 PRIORITY</a:t>
            </a:r>
          </a:p>
          <a:p>
            <a:pPr lvl="1"/>
            <a:r>
              <a:rPr lang="en-US" dirty="0" smtClean="0"/>
              <a:t>BIG PENALTIES ONLY</a:t>
            </a:r>
          </a:p>
          <a:p>
            <a:pPr lvl="2"/>
            <a:r>
              <a:rPr lang="en-US" dirty="0" smtClean="0"/>
              <a:t>BUCKS NOT DOES</a:t>
            </a:r>
          </a:p>
          <a:p>
            <a:pPr lvl="3"/>
            <a:r>
              <a:rPr lang="en-US" dirty="0" smtClean="0"/>
              <a:t>SAFETY</a:t>
            </a:r>
          </a:p>
          <a:p>
            <a:pPr lvl="3"/>
            <a:r>
              <a:rPr lang="en-US" dirty="0" smtClean="0"/>
              <a:t>POINT OF ATTACK</a:t>
            </a:r>
          </a:p>
          <a:p>
            <a:pPr lvl="3"/>
            <a:r>
              <a:rPr lang="en-US" dirty="0" smtClean="0"/>
              <a:t>5 MOMS IN THE STANDS KNOW IT’S A FOUL</a:t>
            </a:r>
          </a:p>
          <a:p>
            <a:pPr lvl="1"/>
            <a:r>
              <a:rPr lang="en-US" dirty="0" smtClean="0"/>
              <a:t>BE ADMINISTRATORS OF THE GAME NOT PARTICIPANTS</a:t>
            </a:r>
          </a:p>
          <a:p>
            <a:pPr lvl="1"/>
            <a:r>
              <a:rPr lang="en-US" dirty="0" smtClean="0"/>
              <a:t>YOU CANNOT MISQUOTE SILENCE</a:t>
            </a:r>
          </a:p>
          <a:p>
            <a:pPr lvl="2"/>
            <a:r>
              <a:rPr lang="en-US" dirty="0" smtClean="0"/>
              <a:t>IF YOU DON’T KNOW THEN DON’T SPEAK</a:t>
            </a:r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When in Doubt…..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24000"/>
            <a:ext cx="7620000" cy="4114800"/>
          </a:xfrm>
        </p:spPr>
        <p:txBody>
          <a:bodyPr/>
          <a:lstStyle/>
          <a:p>
            <a:r>
              <a:rPr lang="en-US" dirty="0" smtClean="0"/>
              <a:t>Professionalism starts when you receive your assignment</a:t>
            </a:r>
          </a:p>
          <a:p>
            <a:pPr lvl="1"/>
            <a:r>
              <a:rPr lang="en-US" dirty="0" smtClean="0"/>
              <a:t>Study your position in the Officials Manual</a:t>
            </a:r>
          </a:p>
          <a:p>
            <a:pPr lvl="1"/>
            <a:r>
              <a:rPr lang="en-US" dirty="0" smtClean="0"/>
              <a:t>Study rules pertinent to your position</a:t>
            </a:r>
          </a:p>
          <a:p>
            <a:pPr lvl="2"/>
            <a:r>
              <a:rPr lang="en-US" dirty="0" smtClean="0"/>
              <a:t>BJ should know Rule 6 cold</a:t>
            </a:r>
          </a:p>
          <a:p>
            <a:pPr lvl="2"/>
            <a:r>
              <a:rPr lang="en-US" dirty="0" smtClean="0"/>
              <a:t>R should know Rule 10 cold</a:t>
            </a:r>
          </a:p>
          <a:p>
            <a:pPr lvl="2"/>
            <a:r>
              <a:rPr lang="en-US" dirty="0" smtClean="0"/>
              <a:t>U should know Rule 1 and 9 cold</a:t>
            </a:r>
          </a:p>
          <a:p>
            <a:pPr lvl="2"/>
            <a:r>
              <a:rPr lang="en-US" dirty="0" smtClean="0"/>
              <a:t>L and H should know rule 6 and 7 cold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When in Doubt…..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742950" lvl="2" indent="-342900">
              <a:buNone/>
            </a:pPr>
            <a:r>
              <a:rPr lang="en-US" dirty="0" smtClean="0"/>
              <a:t>Communicate with your POD leader in preparation of the game</a:t>
            </a:r>
          </a:p>
          <a:p>
            <a:pPr lvl="1"/>
            <a:r>
              <a:rPr lang="en-US" dirty="0" smtClean="0"/>
              <a:t>Ask questions that you may be unsure of</a:t>
            </a:r>
          </a:p>
          <a:p>
            <a:pPr lvl="1"/>
            <a:r>
              <a:rPr lang="en-US" dirty="0" smtClean="0"/>
              <a:t>Use your POD to gain knowledge and answer your questions</a:t>
            </a:r>
          </a:p>
          <a:p>
            <a:pPr lvl="1"/>
            <a:r>
              <a:rPr lang="en-US" dirty="0" smtClean="0"/>
              <a:t>Show up at assigned times for pregame</a:t>
            </a:r>
          </a:p>
          <a:p>
            <a:pPr lvl="1"/>
            <a:r>
              <a:rPr lang="en-US" dirty="0" smtClean="0"/>
              <a:t>Come prepared with proper uniform </a:t>
            </a:r>
          </a:p>
          <a:p>
            <a:pPr lvl="1"/>
            <a:r>
              <a:rPr lang="en-US" dirty="0" smtClean="0"/>
              <a:t>Listen and participate in pregame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609600"/>
            <a:ext cx="8305800" cy="1143000"/>
          </a:xfrm>
        </p:spPr>
        <p:txBody>
          <a:bodyPr/>
          <a:lstStyle/>
          <a:p>
            <a:r>
              <a:rPr lang="en-US" dirty="0" smtClean="0"/>
              <a:t>MOST IMPORTANT PART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endParaRPr lang="en-US" sz="5400" dirty="0" smtClean="0"/>
          </a:p>
          <a:p>
            <a:pPr algn="ctr">
              <a:buNone/>
            </a:pPr>
            <a:r>
              <a:rPr lang="en-US" sz="5400" dirty="0" smtClean="0"/>
              <a:t>HAVE FUN</a:t>
            </a:r>
          </a:p>
          <a:p>
            <a:pPr algn="ctr">
              <a:buNone/>
            </a:pPr>
            <a:r>
              <a:rPr lang="en-US" sz="5400" dirty="0" smtClean="0"/>
              <a:t>&amp;</a:t>
            </a:r>
          </a:p>
          <a:p>
            <a:pPr algn="ctr">
              <a:buNone/>
            </a:pPr>
            <a:r>
              <a:rPr lang="en-US" sz="5400" dirty="0" smtClean="0"/>
              <a:t>GET THE CALL RIGHT</a:t>
            </a:r>
            <a:endParaRPr lang="en-US" sz="5400" dirty="0" smtClean="0"/>
          </a:p>
          <a:p>
            <a:pPr>
              <a:buNone/>
            </a:pPr>
            <a:endParaRPr lang="en-US" sz="5400" dirty="0" smtClean="0"/>
          </a:p>
          <a:p>
            <a:pPr algn="ctr">
              <a:buNone/>
            </a:pPr>
            <a:endParaRPr lang="en-US" sz="5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940</TotalTime>
  <Words>1930</Words>
  <Application>Microsoft Office PowerPoint</Application>
  <PresentationFormat>On-screen Show (4:3)</PresentationFormat>
  <Paragraphs>258</Paragraphs>
  <Slides>40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4" baseType="lpstr">
      <vt:lpstr>Times New Roman</vt:lpstr>
      <vt:lpstr>ＭＳ Ｐゴシック</vt:lpstr>
      <vt:lpstr>Arial</vt:lpstr>
      <vt:lpstr>Default Design</vt:lpstr>
      <vt:lpstr>Football  Fundamentals</vt:lpstr>
      <vt:lpstr>Football Fundamentals</vt:lpstr>
      <vt:lpstr>Football Fundamentals</vt:lpstr>
      <vt:lpstr>Football Fundamentals</vt:lpstr>
      <vt:lpstr>Status of the Ball</vt:lpstr>
      <vt:lpstr>Status of the Ball</vt:lpstr>
      <vt:lpstr>Status of the Ball</vt:lpstr>
      <vt:lpstr>Kicks</vt:lpstr>
      <vt:lpstr>Kicks</vt:lpstr>
      <vt:lpstr>Kicks-Batting</vt:lpstr>
      <vt:lpstr>Free Kicks</vt:lpstr>
      <vt:lpstr>Free Kicks</vt:lpstr>
      <vt:lpstr>Free Kick</vt:lpstr>
      <vt:lpstr>Scrimmage Kicks</vt:lpstr>
      <vt:lpstr>Downs</vt:lpstr>
      <vt:lpstr>Downs </vt:lpstr>
      <vt:lpstr>Downs</vt:lpstr>
      <vt:lpstr>Downs</vt:lpstr>
      <vt:lpstr>Downs</vt:lpstr>
      <vt:lpstr>Possession</vt:lpstr>
      <vt:lpstr>Possession-Fouls</vt:lpstr>
      <vt:lpstr>Blocking</vt:lpstr>
      <vt:lpstr>Plays</vt:lpstr>
      <vt:lpstr>Plays-Legal Forward Passes</vt:lpstr>
      <vt:lpstr>Plays-Legal Forward Passes</vt:lpstr>
      <vt:lpstr>Fouls</vt:lpstr>
      <vt:lpstr>Fouls</vt:lpstr>
      <vt:lpstr>Fouls</vt:lpstr>
      <vt:lpstr>Penalty Enforcement</vt:lpstr>
      <vt:lpstr>Penalty Enforcement</vt:lpstr>
      <vt:lpstr>Penalty Enforcement</vt:lpstr>
      <vt:lpstr>Penalty Enforcement</vt:lpstr>
      <vt:lpstr>When in Doubt Statements</vt:lpstr>
      <vt:lpstr>When in Doubt…..</vt:lpstr>
      <vt:lpstr>When in Doubt…..</vt:lpstr>
      <vt:lpstr>When in Doubt….</vt:lpstr>
      <vt:lpstr>When in Doubt…..</vt:lpstr>
      <vt:lpstr>When in Doubt…..</vt:lpstr>
      <vt:lpstr>When in Doubt…..</vt:lpstr>
      <vt:lpstr>MOST IMPORTANT PART</vt:lpstr>
    </vt:vector>
  </TitlesOfParts>
  <Company>Commish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BLOCKING</dc:title>
  <dc:creator>JB3</dc:creator>
  <cp:lastModifiedBy>Acer</cp:lastModifiedBy>
  <cp:revision>68</cp:revision>
  <dcterms:created xsi:type="dcterms:W3CDTF">2007-11-03T17:16:48Z</dcterms:created>
  <dcterms:modified xsi:type="dcterms:W3CDTF">2017-07-10T04:18:30Z</dcterms:modified>
</cp:coreProperties>
</file>