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84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95" r:id="rId12"/>
    <p:sldId id="294" r:id="rId13"/>
    <p:sldId id="283" r:id="rId14"/>
    <p:sldId id="285" r:id="rId15"/>
  </p:sldIdLst>
  <p:sldSz cx="9144000" cy="6858000" type="screen4x3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158" y="-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59D5C-7180-4EB4-ABAC-B8291AE4A24B}" type="datetimeFigureOut">
              <a:rPr lang="en-US" smtClean="0"/>
              <a:pPr/>
              <a:t>10/10/2014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4E1B7-EA4B-4627-8377-47E877C4B3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25613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59D5C-7180-4EB4-ABAC-B8291AE4A24B}" type="datetimeFigureOut">
              <a:rPr lang="en-US" smtClean="0"/>
              <a:pPr/>
              <a:t>10/10/2014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4E1B7-EA4B-4627-8377-47E877C4B3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19339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59D5C-7180-4EB4-ABAC-B8291AE4A24B}" type="datetimeFigureOut">
              <a:rPr lang="en-US" smtClean="0"/>
              <a:pPr/>
              <a:t>10/10/2014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4E1B7-EA4B-4627-8377-47E877C4B3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96886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59D5C-7180-4EB4-ABAC-B8291AE4A24B}" type="datetimeFigureOut">
              <a:rPr lang="en-US" smtClean="0"/>
              <a:pPr/>
              <a:t>10/10/2014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4E1B7-EA4B-4627-8377-47E877C4B3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03805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59D5C-7180-4EB4-ABAC-B8291AE4A24B}" type="datetimeFigureOut">
              <a:rPr lang="en-US" smtClean="0"/>
              <a:pPr/>
              <a:t>10/10/2014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4E1B7-EA4B-4627-8377-47E877C4B3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9930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59D5C-7180-4EB4-ABAC-B8291AE4A24B}" type="datetimeFigureOut">
              <a:rPr lang="en-US" smtClean="0"/>
              <a:pPr/>
              <a:t>10/10/2014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4E1B7-EA4B-4627-8377-47E877C4B3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16331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59D5C-7180-4EB4-ABAC-B8291AE4A24B}" type="datetimeFigureOut">
              <a:rPr lang="en-US" smtClean="0"/>
              <a:pPr/>
              <a:t>10/10/2014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4E1B7-EA4B-4627-8377-47E877C4B3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47563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59D5C-7180-4EB4-ABAC-B8291AE4A24B}" type="datetimeFigureOut">
              <a:rPr lang="en-US" smtClean="0"/>
              <a:pPr/>
              <a:t>10/10/2014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4E1B7-EA4B-4627-8377-47E877C4B3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27234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59D5C-7180-4EB4-ABAC-B8291AE4A24B}" type="datetimeFigureOut">
              <a:rPr lang="en-US" smtClean="0"/>
              <a:pPr/>
              <a:t>10/10/2014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4E1B7-EA4B-4627-8377-47E877C4B3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7192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59D5C-7180-4EB4-ABAC-B8291AE4A24B}" type="datetimeFigureOut">
              <a:rPr lang="en-US" smtClean="0"/>
              <a:pPr/>
              <a:t>10/10/2014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4E1B7-EA4B-4627-8377-47E877C4B3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31823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59D5C-7180-4EB4-ABAC-B8291AE4A24B}" type="datetimeFigureOut">
              <a:rPr lang="en-US" smtClean="0"/>
              <a:pPr/>
              <a:t>10/10/2014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4E1B7-EA4B-4627-8377-47E877C4B3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11048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159D5C-7180-4EB4-ABAC-B8291AE4A24B}" type="datetimeFigureOut">
              <a:rPr lang="en-US" smtClean="0"/>
              <a:pPr/>
              <a:t>10/10/2014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54E1B7-EA4B-4627-8377-47E877C4B3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04838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Franklin Gothic Medium Cond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fhs.org/" TargetMode="External"/><Relationship Id="rId2" Type="http://schemas.openxmlformats.org/officeDocument/2006/relationships/hyperlink" Target="http://www.southeasternofficials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hyperlink" Target="http://www.nchsaa.org/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 rot="16200000">
            <a:off x="-2476503" y="2476501"/>
            <a:ext cx="6858002" cy="1904996"/>
            <a:chOff x="1" y="609602"/>
            <a:chExt cx="9144001" cy="1904996"/>
          </a:xfrm>
        </p:grpSpPr>
        <p:sp>
          <p:nvSpPr>
            <p:cNvPr id="4" name="Freeform 3"/>
            <p:cNvSpPr/>
            <p:nvPr/>
          </p:nvSpPr>
          <p:spPr>
            <a:xfrm>
              <a:off x="2" y="685800"/>
              <a:ext cx="9144000" cy="1828798"/>
            </a:xfrm>
            <a:custGeom>
              <a:avLst/>
              <a:gdLst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0 w 9144000"/>
                <a:gd name="connsiteY3" fmla="*/ 1752600 h 1752600"/>
                <a:gd name="connsiteX4" fmla="*/ 0 w 9144000"/>
                <a:gd name="connsiteY4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0" h="2143125">
                  <a:moveTo>
                    <a:pt x="0" y="0"/>
                  </a:moveTo>
                  <a:lnTo>
                    <a:pt x="9144000" y="0"/>
                  </a:lnTo>
                  <a:lnTo>
                    <a:pt x="9144000" y="1752600"/>
                  </a:lnTo>
                  <a:cubicBezTo>
                    <a:pt x="8353425" y="2085975"/>
                    <a:pt x="7400925" y="2143125"/>
                    <a:pt x="6429375" y="1752600"/>
                  </a:cubicBezTo>
                  <a:cubicBezTo>
                    <a:pt x="3514725" y="533400"/>
                    <a:pt x="2143125" y="1752600"/>
                    <a:pt x="0" y="1752600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BE4AE"/>
                </a:gs>
                <a:gs pos="13000">
                  <a:srgbClr val="BD922A"/>
                </a:gs>
                <a:gs pos="21001">
                  <a:srgbClr val="BD922A"/>
                </a:gs>
                <a:gs pos="63000">
                  <a:srgbClr val="FBE4AE"/>
                </a:gs>
                <a:gs pos="67000">
                  <a:srgbClr val="BD922A"/>
                </a:gs>
                <a:gs pos="69000">
                  <a:srgbClr val="835E17"/>
                </a:gs>
                <a:gs pos="82001">
                  <a:srgbClr val="A28949"/>
                </a:gs>
                <a:gs pos="100000">
                  <a:srgbClr val="FAE3B7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 4"/>
            <p:cNvSpPr/>
            <p:nvPr/>
          </p:nvSpPr>
          <p:spPr>
            <a:xfrm>
              <a:off x="1" y="609602"/>
              <a:ext cx="9144000" cy="1752601"/>
            </a:xfrm>
            <a:custGeom>
              <a:avLst/>
              <a:gdLst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0 w 9144000"/>
                <a:gd name="connsiteY3" fmla="*/ 1752600 h 1752600"/>
                <a:gd name="connsiteX4" fmla="*/ 0 w 9144000"/>
                <a:gd name="connsiteY4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0" h="2143125">
                  <a:moveTo>
                    <a:pt x="0" y="0"/>
                  </a:moveTo>
                  <a:lnTo>
                    <a:pt x="9144000" y="0"/>
                  </a:lnTo>
                  <a:lnTo>
                    <a:pt x="9144000" y="1752600"/>
                  </a:lnTo>
                  <a:cubicBezTo>
                    <a:pt x="8353425" y="2085975"/>
                    <a:pt x="7400925" y="2143125"/>
                    <a:pt x="6429375" y="1752600"/>
                  </a:cubicBezTo>
                  <a:cubicBezTo>
                    <a:pt x="3514725" y="533400"/>
                    <a:pt x="2143125" y="1752600"/>
                    <a:pt x="0" y="175260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74638"/>
            <a:ext cx="8001000" cy="5592762"/>
          </a:xfrm>
        </p:spPr>
        <p:txBody>
          <a:bodyPr>
            <a:norm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6600" dirty="0" smtClean="0"/>
              <a:t>SAOA VOLLEYBALL</a:t>
            </a:r>
            <a:r>
              <a:rPr lang="en-US" dirty="0" smtClean="0"/>
              <a:t>   </a:t>
            </a:r>
            <a:br>
              <a:rPr lang="en-US" dirty="0" smtClean="0"/>
            </a:br>
            <a:r>
              <a:rPr lang="en-US" sz="6600" dirty="0" smtClean="0"/>
              <a:t>SECOND</a:t>
            </a:r>
            <a:r>
              <a:rPr lang="en-US" dirty="0" smtClean="0"/>
              <a:t> </a:t>
            </a:r>
            <a:r>
              <a:rPr lang="en-US" sz="6600" dirty="0" smtClean="0"/>
              <a:t>REFEREE</a:t>
            </a:r>
            <a:br>
              <a:rPr lang="en-US" sz="6600" dirty="0" smtClean="0"/>
            </a:br>
            <a:r>
              <a:rPr lang="en-US" sz="6600" dirty="0" smtClean="0"/>
              <a:t>DUTIES 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438400" y="4419600"/>
            <a:ext cx="6705600" cy="2209800"/>
          </a:xfrm>
        </p:spPr>
        <p:txBody>
          <a:bodyPr>
            <a:normAutofit fontScale="85000" lnSpcReduction="20000"/>
          </a:bodyPr>
          <a:lstStyle/>
          <a:p>
            <a:pPr algn="r"/>
            <a:endParaRPr lang="en-US" dirty="0" smtClean="0"/>
          </a:p>
          <a:p>
            <a:pPr algn="r">
              <a:buNone/>
            </a:pPr>
            <a:r>
              <a:rPr lang="en-US" dirty="0" smtClean="0"/>
              <a:t> </a:t>
            </a:r>
          </a:p>
          <a:p>
            <a:pPr algn="r"/>
            <a:endParaRPr lang="en-US" dirty="0" smtClean="0"/>
          </a:p>
          <a:p>
            <a:pPr algn="r">
              <a:buNone/>
            </a:pPr>
            <a:r>
              <a:rPr lang="en-US" dirty="0" smtClean="0"/>
              <a:t> </a:t>
            </a:r>
            <a:br>
              <a:rPr lang="en-US" dirty="0" smtClean="0"/>
            </a:b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                    </a:t>
            </a:r>
          </a:p>
        </p:txBody>
      </p:sp>
      <p:pic>
        <p:nvPicPr>
          <p:cNvPr id="10" name="Picture 9" descr="saoa-7sport-small-tran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486400"/>
            <a:ext cx="1257587" cy="1206775"/>
          </a:xfrm>
          <a:prstGeom prst="rect">
            <a:avLst/>
          </a:prstGeom>
        </p:spPr>
      </p:pic>
      <p:pic>
        <p:nvPicPr>
          <p:cNvPr id="8" name="Picture 7" descr="saoa-7sport-logo-small-tran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91000" y="228600"/>
            <a:ext cx="2464361" cy="23627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 rot="16200000">
            <a:off x="-2476503" y="2476501"/>
            <a:ext cx="6858002" cy="1904996"/>
            <a:chOff x="1" y="609602"/>
            <a:chExt cx="9144001" cy="1904996"/>
          </a:xfrm>
        </p:grpSpPr>
        <p:sp>
          <p:nvSpPr>
            <p:cNvPr id="4" name="Freeform 3"/>
            <p:cNvSpPr/>
            <p:nvPr/>
          </p:nvSpPr>
          <p:spPr>
            <a:xfrm>
              <a:off x="2" y="685800"/>
              <a:ext cx="9144000" cy="1828798"/>
            </a:xfrm>
            <a:custGeom>
              <a:avLst/>
              <a:gdLst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0 w 9144000"/>
                <a:gd name="connsiteY3" fmla="*/ 1752600 h 1752600"/>
                <a:gd name="connsiteX4" fmla="*/ 0 w 9144000"/>
                <a:gd name="connsiteY4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0" h="2143125">
                  <a:moveTo>
                    <a:pt x="0" y="0"/>
                  </a:moveTo>
                  <a:lnTo>
                    <a:pt x="9144000" y="0"/>
                  </a:lnTo>
                  <a:lnTo>
                    <a:pt x="9144000" y="1752600"/>
                  </a:lnTo>
                  <a:cubicBezTo>
                    <a:pt x="8353425" y="2085975"/>
                    <a:pt x="7400925" y="2143125"/>
                    <a:pt x="6429375" y="1752600"/>
                  </a:cubicBezTo>
                  <a:cubicBezTo>
                    <a:pt x="3514725" y="533400"/>
                    <a:pt x="2143125" y="1752600"/>
                    <a:pt x="0" y="1752600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BE4AE"/>
                </a:gs>
                <a:gs pos="13000">
                  <a:srgbClr val="BD922A"/>
                </a:gs>
                <a:gs pos="21001">
                  <a:srgbClr val="BD922A"/>
                </a:gs>
                <a:gs pos="63000">
                  <a:srgbClr val="FBE4AE"/>
                </a:gs>
                <a:gs pos="67000">
                  <a:srgbClr val="BD922A"/>
                </a:gs>
                <a:gs pos="69000">
                  <a:srgbClr val="835E17"/>
                </a:gs>
                <a:gs pos="82001">
                  <a:srgbClr val="A28949"/>
                </a:gs>
                <a:gs pos="100000">
                  <a:srgbClr val="FAE3B7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 4"/>
            <p:cNvSpPr/>
            <p:nvPr/>
          </p:nvSpPr>
          <p:spPr>
            <a:xfrm>
              <a:off x="1" y="609602"/>
              <a:ext cx="9144000" cy="1752601"/>
            </a:xfrm>
            <a:custGeom>
              <a:avLst/>
              <a:gdLst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0 w 9144000"/>
                <a:gd name="connsiteY3" fmla="*/ 1752600 h 1752600"/>
                <a:gd name="connsiteX4" fmla="*/ 0 w 9144000"/>
                <a:gd name="connsiteY4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0" h="2143125">
                  <a:moveTo>
                    <a:pt x="0" y="0"/>
                  </a:moveTo>
                  <a:lnTo>
                    <a:pt x="9144000" y="0"/>
                  </a:lnTo>
                  <a:lnTo>
                    <a:pt x="9144000" y="1752600"/>
                  </a:lnTo>
                  <a:cubicBezTo>
                    <a:pt x="8353425" y="2085975"/>
                    <a:pt x="7400925" y="2143125"/>
                    <a:pt x="6429375" y="1752600"/>
                  </a:cubicBezTo>
                  <a:cubicBezTo>
                    <a:pt x="3514725" y="533400"/>
                    <a:pt x="2143125" y="1752600"/>
                    <a:pt x="0" y="175260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Introduction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981200" y="1676400"/>
            <a:ext cx="6705600" cy="444976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sz="3600" dirty="0" smtClean="0"/>
              <a:t>    A Second Referee is just as important as a First Referee.</a:t>
            </a:r>
          </a:p>
          <a:p>
            <a:pPr>
              <a:buNone/>
            </a:pPr>
            <a:r>
              <a:rPr lang="en-US" sz="3600" dirty="0" smtClean="0"/>
              <a:t> </a:t>
            </a:r>
          </a:p>
          <a:p>
            <a:pPr>
              <a:buNone/>
            </a:pPr>
            <a:r>
              <a:rPr lang="en-US" sz="3600" dirty="0" smtClean="0"/>
              <a:t>    While the First Referee orchestrates the match, the Second Referee does the grunt work.  </a:t>
            </a:r>
          </a:p>
          <a:p>
            <a:pPr>
              <a:buNone/>
            </a:pPr>
            <a:endParaRPr lang="en-US" sz="3600" dirty="0" smtClean="0"/>
          </a:p>
          <a:p>
            <a:pPr>
              <a:buNone/>
            </a:pPr>
            <a:r>
              <a:rPr lang="en-US" sz="3600" dirty="0" smtClean="0"/>
              <a:t>    Serving as an Second Referee requires your attention to other key functions besides overlaps and net/center line violations.</a:t>
            </a:r>
            <a:r>
              <a:rPr lang="en-US" sz="9600" dirty="0" smtClean="0"/>
              <a:t/>
            </a:r>
            <a:br>
              <a:rPr lang="en-US" sz="9600" dirty="0" smtClean="0"/>
            </a:br>
            <a:endParaRPr lang="en-US" sz="9600" dirty="0" smtClean="0"/>
          </a:p>
        </p:txBody>
      </p:sp>
      <p:pic>
        <p:nvPicPr>
          <p:cNvPr id="10" name="Picture 9" descr="saoa-7sport-small-tran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486400"/>
            <a:ext cx="1257587" cy="1206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 rot="16200000">
            <a:off x="-2476503" y="2476501"/>
            <a:ext cx="6858002" cy="1904996"/>
            <a:chOff x="1" y="609602"/>
            <a:chExt cx="9144001" cy="1904996"/>
          </a:xfrm>
        </p:grpSpPr>
        <p:sp>
          <p:nvSpPr>
            <p:cNvPr id="4" name="Freeform 3"/>
            <p:cNvSpPr/>
            <p:nvPr/>
          </p:nvSpPr>
          <p:spPr>
            <a:xfrm>
              <a:off x="2" y="685800"/>
              <a:ext cx="9144000" cy="1828798"/>
            </a:xfrm>
            <a:custGeom>
              <a:avLst/>
              <a:gdLst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0 w 9144000"/>
                <a:gd name="connsiteY3" fmla="*/ 1752600 h 1752600"/>
                <a:gd name="connsiteX4" fmla="*/ 0 w 9144000"/>
                <a:gd name="connsiteY4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0" h="2143125">
                  <a:moveTo>
                    <a:pt x="0" y="0"/>
                  </a:moveTo>
                  <a:lnTo>
                    <a:pt x="9144000" y="0"/>
                  </a:lnTo>
                  <a:lnTo>
                    <a:pt x="9144000" y="1752600"/>
                  </a:lnTo>
                  <a:cubicBezTo>
                    <a:pt x="8353425" y="2085975"/>
                    <a:pt x="7400925" y="2143125"/>
                    <a:pt x="6429375" y="1752600"/>
                  </a:cubicBezTo>
                  <a:cubicBezTo>
                    <a:pt x="3514725" y="533400"/>
                    <a:pt x="2143125" y="1752600"/>
                    <a:pt x="0" y="1752600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BE4AE"/>
                </a:gs>
                <a:gs pos="13000">
                  <a:srgbClr val="BD922A"/>
                </a:gs>
                <a:gs pos="21001">
                  <a:srgbClr val="BD922A"/>
                </a:gs>
                <a:gs pos="63000">
                  <a:srgbClr val="FBE4AE"/>
                </a:gs>
                <a:gs pos="67000">
                  <a:srgbClr val="BD922A"/>
                </a:gs>
                <a:gs pos="69000">
                  <a:srgbClr val="835E17"/>
                </a:gs>
                <a:gs pos="82001">
                  <a:srgbClr val="A28949"/>
                </a:gs>
                <a:gs pos="100000">
                  <a:srgbClr val="FAE3B7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 4"/>
            <p:cNvSpPr/>
            <p:nvPr/>
          </p:nvSpPr>
          <p:spPr>
            <a:xfrm>
              <a:off x="1" y="609602"/>
              <a:ext cx="9144000" cy="1752601"/>
            </a:xfrm>
            <a:custGeom>
              <a:avLst/>
              <a:gdLst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0 w 9144000"/>
                <a:gd name="connsiteY3" fmla="*/ 1752600 h 1752600"/>
                <a:gd name="connsiteX4" fmla="*/ 0 w 9144000"/>
                <a:gd name="connsiteY4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0" h="2143125">
                  <a:moveTo>
                    <a:pt x="0" y="0"/>
                  </a:moveTo>
                  <a:lnTo>
                    <a:pt x="9144000" y="0"/>
                  </a:lnTo>
                  <a:lnTo>
                    <a:pt x="9144000" y="1752600"/>
                  </a:lnTo>
                  <a:cubicBezTo>
                    <a:pt x="8353425" y="2085975"/>
                    <a:pt x="7400925" y="2143125"/>
                    <a:pt x="6429375" y="1752600"/>
                  </a:cubicBezTo>
                  <a:cubicBezTo>
                    <a:pt x="3514725" y="533400"/>
                    <a:pt x="2143125" y="1752600"/>
                    <a:pt x="0" y="175260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Pre-Match Procedures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981200" y="1676400"/>
            <a:ext cx="6705600" cy="44497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800" dirty="0" smtClean="0"/>
              <a:t>-   Obtain the match equipment.</a:t>
            </a:r>
          </a:p>
          <a:p>
            <a:pPr>
              <a:buNone/>
            </a:pPr>
            <a:r>
              <a:rPr lang="en-US" sz="2800" dirty="0" smtClean="0"/>
              <a:t>-   Assist the First Referee in checking the match equipment setup, team rosters, and player uniforms.</a:t>
            </a:r>
          </a:p>
          <a:p>
            <a:pPr>
              <a:buFontTx/>
              <a:buChar char="-"/>
            </a:pPr>
            <a:r>
              <a:rPr lang="en-US" sz="2800" dirty="0" smtClean="0"/>
              <a:t>Ensure distribution and completion of Lineup sheets.</a:t>
            </a:r>
          </a:p>
          <a:p>
            <a:pPr>
              <a:buFontTx/>
              <a:buChar char="-"/>
            </a:pPr>
            <a:r>
              <a:rPr lang="en-US" sz="2800" dirty="0" smtClean="0"/>
              <a:t>Monitor  the warm-ups.  </a:t>
            </a:r>
          </a:p>
          <a:p>
            <a:pPr>
              <a:buFontTx/>
              <a:buChar char="-"/>
            </a:pPr>
            <a:r>
              <a:rPr lang="en-US" sz="2800" dirty="0" smtClean="0"/>
              <a:t>Confer with the First Referee to discuss potential game violation situations and actions preferred from you.</a:t>
            </a:r>
          </a:p>
          <a:p>
            <a:pPr>
              <a:buNone/>
            </a:pPr>
            <a:r>
              <a:rPr lang="en-US" sz="2800" dirty="0" smtClean="0"/>
              <a:t> </a:t>
            </a:r>
          </a:p>
        </p:txBody>
      </p:sp>
      <p:pic>
        <p:nvPicPr>
          <p:cNvPr id="10" name="Picture 9" descr="saoa-7sport-small-tran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486400"/>
            <a:ext cx="1257587" cy="1206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 rot="16200000">
            <a:off x="-2476503" y="2476501"/>
            <a:ext cx="6858002" cy="1904996"/>
            <a:chOff x="1" y="609602"/>
            <a:chExt cx="9144001" cy="1904996"/>
          </a:xfrm>
        </p:grpSpPr>
        <p:sp>
          <p:nvSpPr>
            <p:cNvPr id="4" name="Freeform 3"/>
            <p:cNvSpPr/>
            <p:nvPr/>
          </p:nvSpPr>
          <p:spPr>
            <a:xfrm>
              <a:off x="2" y="685800"/>
              <a:ext cx="9144000" cy="1828798"/>
            </a:xfrm>
            <a:custGeom>
              <a:avLst/>
              <a:gdLst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0 w 9144000"/>
                <a:gd name="connsiteY3" fmla="*/ 1752600 h 1752600"/>
                <a:gd name="connsiteX4" fmla="*/ 0 w 9144000"/>
                <a:gd name="connsiteY4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0" h="2143125">
                  <a:moveTo>
                    <a:pt x="0" y="0"/>
                  </a:moveTo>
                  <a:lnTo>
                    <a:pt x="9144000" y="0"/>
                  </a:lnTo>
                  <a:lnTo>
                    <a:pt x="9144000" y="1752600"/>
                  </a:lnTo>
                  <a:cubicBezTo>
                    <a:pt x="8353425" y="2085975"/>
                    <a:pt x="7400925" y="2143125"/>
                    <a:pt x="6429375" y="1752600"/>
                  </a:cubicBezTo>
                  <a:cubicBezTo>
                    <a:pt x="3514725" y="533400"/>
                    <a:pt x="2143125" y="1752600"/>
                    <a:pt x="0" y="1752600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BE4AE"/>
                </a:gs>
                <a:gs pos="13000">
                  <a:srgbClr val="BD922A"/>
                </a:gs>
                <a:gs pos="21001">
                  <a:srgbClr val="BD922A"/>
                </a:gs>
                <a:gs pos="63000">
                  <a:srgbClr val="FBE4AE"/>
                </a:gs>
                <a:gs pos="67000">
                  <a:srgbClr val="BD922A"/>
                </a:gs>
                <a:gs pos="69000">
                  <a:srgbClr val="835E17"/>
                </a:gs>
                <a:gs pos="82001">
                  <a:srgbClr val="A28949"/>
                </a:gs>
                <a:gs pos="100000">
                  <a:srgbClr val="FAE3B7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 4"/>
            <p:cNvSpPr/>
            <p:nvPr/>
          </p:nvSpPr>
          <p:spPr>
            <a:xfrm>
              <a:off x="1" y="609602"/>
              <a:ext cx="9144000" cy="1752601"/>
            </a:xfrm>
            <a:custGeom>
              <a:avLst/>
              <a:gdLst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0 w 9144000"/>
                <a:gd name="connsiteY3" fmla="*/ 1752600 h 1752600"/>
                <a:gd name="connsiteX4" fmla="*/ 0 w 9144000"/>
                <a:gd name="connsiteY4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0" h="2143125">
                  <a:moveTo>
                    <a:pt x="0" y="0"/>
                  </a:moveTo>
                  <a:lnTo>
                    <a:pt x="9144000" y="0"/>
                  </a:lnTo>
                  <a:lnTo>
                    <a:pt x="9144000" y="1752600"/>
                  </a:lnTo>
                  <a:cubicBezTo>
                    <a:pt x="8353425" y="2085975"/>
                    <a:pt x="7400925" y="2143125"/>
                    <a:pt x="6429375" y="1752600"/>
                  </a:cubicBezTo>
                  <a:cubicBezTo>
                    <a:pt x="3514725" y="533400"/>
                    <a:pt x="2143125" y="1752600"/>
                    <a:pt x="0" y="175260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Communication with Scorekeeper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981200" y="1676400"/>
            <a:ext cx="6705600" cy="44497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800" u="sng" dirty="0" smtClean="0"/>
              <a:t>Before the match</a:t>
            </a:r>
          </a:p>
          <a:p>
            <a:pPr>
              <a:buNone/>
            </a:pPr>
            <a:r>
              <a:rPr lang="en-US" sz="2800" dirty="0" smtClean="0"/>
              <a:t>    Discuss with the scorekeeper the information you desire:</a:t>
            </a:r>
          </a:p>
          <a:p>
            <a:pPr>
              <a:buFontTx/>
              <a:buChar char="-"/>
            </a:pPr>
            <a:r>
              <a:rPr lang="en-US" sz="2800" dirty="0" smtClean="0"/>
              <a:t>Scorekeeping problems</a:t>
            </a:r>
          </a:p>
          <a:p>
            <a:pPr>
              <a:buFontTx/>
              <a:buChar char="-"/>
            </a:pPr>
            <a:r>
              <a:rPr lang="en-US" sz="2800" dirty="0" smtClean="0"/>
              <a:t>Delays</a:t>
            </a:r>
          </a:p>
          <a:p>
            <a:pPr>
              <a:buFontTx/>
              <a:buChar char="-"/>
            </a:pPr>
            <a:r>
              <a:rPr lang="en-US" sz="2800" dirty="0" smtClean="0"/>
              <a:t>Time Outs used</a:t>
            </a:r>
          </a:p>
          <a:p>
            <a:pPr>
              <a:buFontTx/>
              <a:buChar char="-"/>
            </a:pPr>
            <a:r>
              <a:rPr lang="en-US" sz="2800" dirty="0" smtClean="0"/>
              <a:t> Individual Substitutions</a:t>
            </a:r>
          </a:p>
          <a:p>
            <a:pPr>
              <a:buFontTx/>
              <a:buChar char="-"/>
            </a:pPr>
            <a:r>
              <a:rPr lang="en-US" sz="2800" dirty="0" smtClean="0"/>
              <a:t>Team Substitutions</a:t>
            </a:r>
          </a:p>
          <a:p>
            <a:pPr>
              <a:buFontTx/>
              <a:buChar char="-"/>
            </a:pPr>
            <a:r>
              <a:rPr lang="en-US" sz="2800" dirty="0" smtClean="0"/>
              <a:t>Confirm when it is game point so it may be signaled to the First Referee.</a:t>
            </a:r>
          </a:p>
        </p:txBody>
      </p:sp>
      <p:pic>
        <p:nvPicPr>
          <p:cNvPr id="10" name="Picture 9" descr="saoa-7sport-small-tran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486400"/>
            <a:ext cx="1257587" cy="1206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 rot="16200000">
            <a:off x="-2476503" y="2476501"/>
            <a:ext cx="6858002" cy="1904996"/>
            <a:chOff x="1" y="609602"/>
            <a:chExt cx="9144001" cy="1904996"/>
          </a:xfrm>
        </p:grpSpPr>
        <p:sp>
          <p:nvSpPr>
            <p:cNvPr id="4" name="Freeform 3"/>
            <p:cNvSpPr/>
            <p:nvPr/>
          </p:nvSpPr>
          <p:spPr>
            <a:xfrm>
              <a:off x="2" y="685800"/>
              <a:ext cx="9144000" cy="1828798"/>
            </a:xfrm>
            <a:custGeom>
              <a:avLst/>
              <a:gdLst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0 w 9144000"/>
                <a:gd name="connsiteY3" fmla="*/ 1752600 h 1752600"/>
                <a:gd name="connsiteX4" fmla="*/ 0 w 9144000"/>
                <a:gd name="connsiteY4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0" h="2143125">
                  <a:moveTo>
                    <a:pt x="0" y="0"/>
                  </a:moveTo>
                  <a:lnTo>
                    <a:pt x="9144000" y="0"/>
                  </a:lnTo>
                  <a:lnTo>
                    <a:pt x="9144000" y="1752600"/>
                  </a:lnTo>
                  <a:cubicBezTo>
                    <a:pt x="8353425" y="2085975"/>
                    <a:pt x="7400925" y="2143125"/>
                    <a:pt x="6429375" y="1752600"/>
                  </a:cubicBezTo>
                  <a:cubicBezTo>
                    <a:pt x="3514725" y="533400"/>
                    <a:pt x="2143125" y="1752600"/>
                    <a:pt x="0" y="1752600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BE4AE"/>
                </a:gs>
                <a:gs pos="13000">
                  <a:srgbClr val="BD922A"/>
                </a:gs>
                <a:gs pos="21001">
                  <a:srgbClr val="BD922A"/>
                </a:gs>
                <a:gs pos="63000">
                  <a:srgbClr val="FBE4AE"/>
                </a:gs>
                <a:gs pos="67000">
                  <a:srgbClr val="BD922A"/>
                </a:gs>
                <a:gs pos="69000">
                  <a:srgbClr val="835E17"/>
                </a:gs>
                <a:gs pos="82001">
                  <a:srgbClr val="A28949"/>
                </a:gs>
                <a:gs pos="100000">
                  <a:srgbClr val="FAE3B7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 4"/>
            <p:cNvSpPr/>
            <p:nvPr/>
          </p:nvSpPr>
          <p:spPr>
            <a:xfrm>
              <a:off x="1" y="609602"/>
              <a:ext cx="9144000" cy="1752601"/>
            </a:xfrm>
            <a:custGeom>
              <a:avLst/>
              <a:gdLst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0 w 9144000"/>
                <a:gd name="connsiteY3" fmla="*/ 1752600 h 1752600"/>
                <a:gd name="connsiteX4" fmla="*/ 0 w 9144000"/>
                <a:gd name="connsiteY4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0" h="2143125">
                  <a:moveTo>
                    <a:pt x="0" y="0"/>
                  </a:moveTo>
                  <a:lnTo>
                    <a:pt x="9144000" y="0"/>
                  </a:lnTo>
                  <a:lnTo>
                    <a:pt x="9144000" y="1752600"/>
                  </a:lnTo>
                  <a:cubicBezTo>
                    <a:pt x="8353425" y="2085975"/>
                    <a:pt x="7400925" y="2143125"/>
                    <a:pt x="6429375" y="1752600"/>
                  </a:cubicBezTo>
                  <a:cubicBezTo>
                    <a:pt x="3514725" y="533400"/>
                    <a:pt x="2143125" y="1752600"/>
                    <a:pt x="0" y="175260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Positioning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981200" y="1676400"/>
            <a:ext cx="6705600" cy="44497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u="sng" dirty="0" smtClean="0"/>
              <a:t>Before the Serve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-   Be on the receiving team’s side to detect it’s overlaps.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-   Both team benches should be within your peripheral vision.</a:t>
            </a:r>
          </a:p>
        </p:txBody>
      </p:sp>
      <p:pic>
        <p:nvPicPr>
          <p:cNvPr id="10" name="Picture 9" descr="saoa-7sport-small-tran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486400"/>
            <a:ext cx="1257587" cy="1206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 rot="16200000">
            <a:off x="-2476503" y="2476501"/>
            <a:ext cx="6858002" cy="1904996"/>
            <a:chOff x="1" y="609602"/>
            <a:chExt cx="9144001" cy="1904996"/>
          </a:xfrm>
        </p:grpSpPr>
        <p:sp>
          <p:nvSpPr>
            <p:cNvPr id="4" name="Freeform 3"/>
            <p:cNvSpPr/>
            <p:nvPr/>
          </p:nvSpPr>
          <p:spPr>
            <a:xfrm>
              <a:off x="2" y="685800"/>
              <a:ext cx="9144000" cy="1828798"/>
            </a:xfrm>
            <a:custGeom>
              <a:avLst/>
              <a:gdLst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0 w 9144000"/>
                <a:gd name="connsiteY3" fmla="*/ 1752600 h 1752600"/>
                <a:gd name="connsiteX4" fmla="*/ 0 w 9144000"/>
                <a:gd name="connsiteY4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0" h="2143125">
                  <a:moveTo>
                    <a:pt x="0" y="0"/>
                  </a:moveTo>
                  <a:lnTo>
                    <a:pt x="9144000" y="0"/>
                  </a:lnTo>
                  <a:lnTo>
                    <a:pt x="9144000" y="1752600"/>
                  </a:lnTo>
                  <a:cubicBezTo>
                    <a:pt x="8353425" y="2085975"/>
                    <a:pt x="7400925" y="2143125"/>
                    <a:pt x="6429375" y="1752600"/>
                  </a:cubicBezTo>
                  <a:cubicBezTo>
                    <a:pt x="3514725" y="533400"/>
                    <a:pt x="2143125" y="1752600"/>
                    <a:pt x="0" y="1752600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BE4AE"/>
                </a:gs>
                <a:gs pos="13000">
                  <a:srgbClr val="BD922A"/>
                </a:gs>
                <a:gs pos="21001">
                  <a:srgbClr val="BD922A"/>
                </a:gs>
                <a:gs pos="63000">
                  <a:srgbClr val="FBE4AE"/>
                </a:gs>
                <a:gs pos="67000">
                  <a:srgbClr val="BD922A"/>
                </a:gs>
                <a:gs pos="69000">
                  <a:srgbClr val="835E17"/>
                </a:gs>
                <a:gs pos="82001">
                  <a:srgbClr val="A28949"/>
                </a:gs>
                <a:gs pos="100000">
                  <a:srgbClr val="FAE3B7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 4"/>
            <p:cNvSpPr/>
            <p:nvPr/>
          </p:nvSpPr>
          <p:spPr>
            <a:xfrm>
              <a:off x="1" y="609602"/>
              <a:ext cx="9144000" cy="1752601"/>
            </a:xfrm>
            <a:custGeom>
              <a:avLst/>
              <a:gdLst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0 w 9144000"/>
                <a:gd name="connsiteY3" fmla="*/ 1752600 h 1752600"/>
                <a:gd name="connsiteX4" fmla="*/ 0 w 9144000"/>
                <a:gd name="connsiteY4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0" h="2143125">
                  <a:moveTo>
                    <a:pt x="0" y="0"/>
                  </a:moveTo>
                  <a:lnTo>
                    <a:pt x="9144000" y="0"/>
                  </a:lnTo>
                  <a:lnTo>
                    <a:pt x="9144000" y="1752600"/>
                  </a:lnTo>
                  <a:cubicBezTo>
                    <a:pt x="8353425" y="2085975"/>
                    <a:pt x="7400925" y="2143125"/>
                    <a:pt x="6429375" y="1752600"/>
                  </a:cubicBezTo>
                  <a:cubicBezTo>
                    <a:pt x="3514725" y="533400"/>
                    <a:pt x="2143125" y="1752600"/>
                    <a:pt x="0" y="175260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            Positioning (cont’d)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981200" y="1676400"/>
            <a:ext cx="6705600" cy="44497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u="sng" dirty="0" smtClean="0"/>
              <a:t>During The Rally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-   Continually switch courts to be on the blocking team’s side </a:t>
            </a:r>
          </a:p>
          <a:p>
            <a:pPr>
              <a:buFontTx/>
              <a:buChar char="-"/>
            </a:pPr>
            <a:r>
              <a:rPr lang="en-US" sz="2800" dirty="0" smtClean="0"/>
              <a:t>Become stationary before the second ball contact by the attacking team.</a:t>
            </a:r>
          </a:p>
          <a:p>
            <a:pPr>
              <a:buFontTx/>
              <a:buChar char="-"/>
            </a:pPr>
            <a:r>
              <a:rPr lang="en-US" sz="2800" dirty="0" smtClean="0"/>
              <a:t>Stay on the attacking team’s side if you might miss a net play during a switch.</a:t>
            </a:r>
          </a:p>
        </p:txBody>
      </p:sp>
      <p:pic>
        <p:nvPicPr>
          <p:cNvPr id="10" name="Picture 9" descr="saoa-7sport-small-tran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486400"/>
            <a:ext cx="1257587" cy="1206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 rot="16200000">
            <a:off x="-2476503" y="2476501"/>
            <a:ext cx="6858002" cy="1904996"/>
            <a:chOff x="1" y="609602"/>
            <a:chExt cx="9144001" cy="1904996"/>
          </a:xfrm>
        </p:grpSpPr>
        <p:sp>
          <p:nvSpPr>
            <p:cNvPr id="4" name="Freeform 3"/>
            <p:cNvSpPr/>
            <p:nvPr/>
          </p:nvSpPr>
          <p:spPr>
            <a:xfrm>
              <a:off x="2" y="685800"/>
              <a:ext cx="9144000" cy="1828798"/>
            </a:xfrm>
            <a:custGeom>
              <a:avLst/>
              <a:gdLst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0 w 9144000"/>
                <a:gd name="connsiteY3" fmla="*/ 1752600 h 1752600"/>
                <a:gd name="connsiteX4" fmla="*/ 0 w 9144000"/>
                <a:gd name="connsiteY4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0" h="2143125">
                  <a:moveTo>
                    <a:pt x="0" y="0"/>
                  </a:moveTo>
                  <a:lnTo>
                    <a:pt x="9144000" y="0"/>
                  </a:lnTo>
                  <a:lnTo>
                    <a:pt x="9144000" y="1752600"/>
                  </a:lnTo>
                  <a:cubicBezTo>
                    <a:pt x="8353425" y="2085975"/>
                    <a:pt x="7400925" y="2143125"/>
                    <a:pt x="6429375" y="1752600"/>
                  </a:cubicBezTo>
                  <a:cubicBezTo>
                    <a:pt x="3514725" y="533400"/>
                    <a:pt x="2143125" y="1752600"/>
                    <a:pt x="0" y="1752600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BE4AE"/>
                </a:gs>
                <a:gs pos="13000">
                  <a:srgbClr val="BD922A"/>
                </a:gs>
                <a:gs pos="21001">
                  <a:srgbClr val="BD922A"/>
                </a:gs>
                <a:gs pos="63000">
                  <a:srgbClr val="FBE4AE"/>
                </a:gs>
                <a:gs pos="67000">
                  <a:srgbClr val="BD922A"/>
                </a:gs>
                <a:gs pos="69000">
                  <a:srgbClr val="835E17"/>
                </a:gs>
                <a:gs pos="82001">
                  <a:srgbClr val="A28949"/>
                </a:gs>
                <a:gs pos="100000">
                  <a:srgbClr val="FAE3B7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 4"/>
            <p:cNvSpPr/>
            <p:nvPr/>
          </p:nvSpPr>
          <p:spPr>
            <a:xfrm>
              <a:off x="1" y="609602"/>
              <a:ext cx="9144000" cy="1752601"/>
            </a:xfrm>
            <a:custGeom>
              <a:avLst/>
              <a:gdLst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0 w 9144000"/>
                <a:gd name="connsiteY3" fmla="*/ 1752600 h 1752600"/>
                <a:gd name="connsiteX4" fmla="*/ 0 w 9144000"/>
                <a:gd name="connsiteY4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0" h="2143125">
                  <a:moveTo>
                    <a:pt x="0" y="0"/>
                  </a:moveTo>
                  <a:lnTo>
                    <a:pt x="9144000" y="0"/>
                  </a:lnTo>
                  <a:lnTo>
                    <a:pt x="9144000" y="1752600"/>
                  </a:lnTo>
                  <a:cubicBezTo>
                    <a:pt x="8353425" y="2085975"/>
                    <a:pt x="7400925" y="2143125"/>
                    <a:pt x="6429375" y="1752600"/>
                  </a:cubicBezTo>
                  <a:cubicBezTo>
                    <a:pt x="3514725" y="533400"/>
                    <a:pt x="2143125" y="1752600"/>
                    <a:pt x="0" y="175260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            Substitutions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981200" y="1676400"/>
            <a:ext cx="6705600" cy="4449763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sz="2800" dirty="0" smtClean="0"/>
              <a:t>Scan the team benches before and after each rally.</a:t>
            </a:r>
          </a:p>
          <a:p>
            <a:pPr>
              <a:buNone/>
            </a:pPr>
            <a:r>
              <a:rPr lang="en-US" sz="2800" dirty="0" smtClean="0"/>
              <a:t> </a:t>
            </a:r>
          </a:p>
          <a:p>
            <a:pPr>
              <a:buFontTx/>
              <a:buChar char="-"/>
            </a:pPr>
            <a:r>
              <a:rPr lang="en-US" sz="2800" dirty="0" smtClean="0"/>
              <a:t>Anticipate requests and fulfill them without delay.</a:t>
            </a:r>
          </a:p>
          <a:p>
            <a:pPr>
              <a:buFontTx/>
              <a:buChar char="-"/>
            </a:pPr>
            <a:endParaRPr lang="en-US" sz="2800" dirty="0" smtClean="0"/>
          </a:p>
          <a:p>
            <a:pPr>
              <a:buFontTx/>
              <a:buChar char="-"/>
            </a:pPr>
            <a:r>
              <a:rPr lang="en-US" sz="2800" dirty="0" smtClean="0"/>
              <a:t>Position yourself at the attack/side lines intersection before the subs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</p:txBody>
      </p:sp>
      <p:pic>
        <p:nvPicPr>
          <p:cNvPr id="10" name="Picture 9" descr="saoa-7sport-small-tran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486400"/>
            <a:ext cx="1257587" cy="1206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 rot="16200000">
            <a:off x="-2476503" y="2476501"/>
            <a:ext cx="6858002" cy="1904996"/>
            <a:chOff x="1" y="609602"/>
            <a:chExt cx="9144001" cy="1904996"/>
          </a:xfrm>
        </p:grpSpPr>
        <p:sp>
          <p:nvSpPr>
            <p:cNvPr id="4" name="Freeform 3"/>
            <p:cNvSpPr/>
            <p:nvPr/>
          </p:nvSpPr>
          <p:spPr>
            <a:xfrm>
              <a:off x="2" y="685800"/>
              <a:ext cx="9144000" cy="1828798"/>
            </a:xfrm>
            <a:custGeom>
              <a:avLst/>
              <a:gdLst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0 w 9144000"/>
                <a:gd name="connsiteY3" fmla="*/ 1752600 h 1752600"/>
                <a:gd name="connsiteX4" fmla="*/ 0 w 9144000"/>
                <a:gd name="connsiteY4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0" h="2143125">
                  <a:moveTo>
                    <a:pt x="0" y="0"/>
                  </a:moveTo>
                  <a:lnTo>
                    <a:pt x="9144000" y="0"/>
                  </a:lnTo>
                  <a:lnTo>
                    <a:pt x="9144000" y="1752600"/>
                  </a:lnTo>
                  <a:cubicBezTo>
                    <a:pt x="8353425" y="2085975"/>
                    <a:pt x="7400925" y="2143125"/>
                    <a:pt x="6429375" y="1752600"/>
                  </a:cubicBezTo>
                  <a:cubicBezTo>
                    <a:pt x="3514725" y="533400"/>
                    <a:pt x="2143125" y="1752600"/>
                    <a:pt x="0" y="1752600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BE4AE"/>
                </a:gs>
                <a:gs pos="13000">
                  <a:srgbClr val="BD922A"/>
                </a:gs>
                <a:gs pos="21001">
                  <a:srgbClr val="BD922A"/>
                </a:gs>
                <a:gs pos="63000">
                  <a:srgbClr val="FBE4AE"/>
                </a:gs>
                <a:gs pos="67000">
                  <a:srgbClr val="BD922A"/>
                </a:gs>
                <a:gs pos="69000">
                  <a:srgbClr val="835E17"/>
                </a:gs>
                <a:gs pos="82001">
                  <a:srgbClr val="A28949"/>
                </a:gs>
                <a:gs pos="100000">
                  <a:srgbClr val="FAE3B7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 4"/>
            <p:cNvSpPr/>
            <p:nvPr/>
          </p:nvSpPr>
          <p:spPr>
            <a:xfrm>
              <a:off x="1" y="609602"/>
              <a:ext cx="9144000" cy="1752601"/>
            </a:xfrm>
            <a:custGeom>
              <a:avLst/>
              <a:gdLst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0 w 9144000"/>
                <a:gd name="connsiteY3" fmla="*/ 1752600 h 1752600"/>
                <a:gd name="connsiteX4" fmla="*/ 0 w 9144000"/>
                <a:gd name="connsiteY4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0" h="2143125">
                  <a:moveTo>
                    <a:pt x="0" y="0"/>
                  </a:moveTo>
                  <a:lnTo>
                    <a:pt x="9144000" y="0"/>
                  </a:lnTo>
                  <a:lnTo>
                    <a:pt x="9144000" y="1752600"/>
                  </a:lnTo>
                  <a:cubicBezTo>
                    <a:pt x="8353425" y="2085975"/>
                    <a:pt x="7400925" y="2143125"/>
                    <a:pt x="6429375" y="1752600"/>
                  </a:cubicBezTo>
                  <a:cubicBezTo>
                    <a:pt x="3514725" y="533400"/>
                    <a:pt x="2143125" y="1752600"/>
                    <a:pt x="0" y="175260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            Substitutions (cont’d)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981200" y="1676400"/>
            <a:ext cx="6705600" cy="4449763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sz="2800" dirty="0" smtClean="0"/>
              <a:t>Face the scorekeeper, calling out the player numbers (player in/player out)     i.e. 12 for 5</a:t>
            </a:r>
          </a:p>
          <a:p>
            <a:pPr>
              <a:buNone/>
            </a:pPr>
            <a:r>
              <a:rPr lang="en-US" sz="2800" dirty="0" smtClean="0"/>
              <a:t> </a:t>
            </a:r>
          </a:p>
          <a:p>
            <a:pPr>
              <a:buFontTx/>
              <a:buChar char="-"/>
            </a:pPr>
            <a:r>
              <a:rPr lang="en-US" sz="2800" dirty="0" smtClean="0"/>
              <a:t>Release the players right away</a:t>
            </a:r>
          </a:p>
          <a:p>
            <a:pPr>
              <a:buFontTx/>
              <a:buChar char="-"/>
            </a:pPr>
            <a:endParaRPr lang="en-US" sz="2800" dirty="0" smtClean="0"/>
          </a:p>
          <a:p>
            <a:pPr>
              <a:buFontTx/>
              <a:buChar char="-"/>
            </a:pPr>
            <a:r>
              <a:rPr lang="en-US" sz="2800" dirty="0" smtClean="0"/>
              <a:t>Return to your pre-serve position and give the court back to the First Referee.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</p:txBody>
      </p:sp>
      <p:pic>
        <p:nvPicPr>
          <p:cNvPr id="10" name="Picture 9" descr="saoa-7sport-small-tran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486400"/>
            <a:ext cx="1257587" cy="1206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 rot="16200000">
            <a:off x="-2476503" y="2476501"/>
            <a:ext cx="6858002" cy="1904996"/>
            <a:chOff x="1" y="609602"/>
            <a:chExt cx="9144001" cy="1904996"/>
          </a:xfrm>
        </p:grpSpPr>
        <p:sp>
          <p:nvSpPr>
            <p:cNvPr id="4" name="Freeform 3"/>
            <p:cNvSpPr/>
            <p:nvPr/>
          </p:nvSpPr>
          <p:spPr>
            <a:xfrm>
              <a:off x="2" y="685800"/>
              <a:ext cx="9144000" cy="1828798"/>
            </a:xfrm>
            <a:custGeom>
              <a:avLst/>
              <a:gdLst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0 w 9144000"/>
                <a:gd name="connsiteY3" fmla="*/ 1752600 h 1752600"/>
                <a:gd name="connsiteX4" fmla="*/ 0 w 9144000"/>
                <a:gd name="connsiteY4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0" h="2143125">
                  <a:moveTo>
                    <a:pt x="0" y="0"/>
                  </a:moveTo>
                  <a:lnTo>
                    <a:pt x="9144000" y="0"/>
                  </a:lnTo>
                  <a:lnTo>
                    <a:pt x="9144000" y="1752600"/>
                  </a:lnTo>
                  <a:cubicBezTo>
                    <a:pt x="8353425" y="2085975"/>
                    <a:pt x="7400925" y="2143125"/>
                    <a:pt x="6429375" y="1752600"/>
                  </a:cubicBezTo>
                  <a:cubicBezTo>
                    <a:pt x="3514725" y="533400"/>
                    <a:pt x="2143125" y="1752600"/>
                    <a:pt x="0" y="1752600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BE4AE"/>
                </a:gs>
                <a:gs pos="13000">
                  <a:srgbClr val="BD922A"/>
                </a:gs>
                <a:gs pos="21001">
                  <a:srgbClr val="BD922A"/>
                </a:gs>
                <a:gs pos="63000">
                  <a:srgbClr val="FBE4AE"/>
                </a:gs>
                <a:gs pos="67000">
                  <a:srgbClr val="BD922A"/>
                </a:gs>
                <a:gs pos="69000">
                  <a:srgbClr val="835E17"/>
                </a:gs>
                <a:gs pos="82001">
                  <a:srgbClr val="A28949"/>
                </a:gs>
                <a:gs pos="100000">
                  <a:srgbClr val="FAE3B7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 4"/>
            <p:cNvSpPr/>
            <p:nvPr/>
          </p:nvSpPr>
          <p:spPr>
            <a:xfrm>
              <a:off x="1" y="609602"/>
              <a:ext cx="9144000" cy="1752601"/>
            </a:xfrm>
            <a:custGeom>
              <a:avLst/>
              <a:gdLst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0 w 9144000"/>
                <a:gd name="connsiteY3" fmla="*/ 1752600 h 1752600"/>
                <a:gd name="connsiteX4" fmla="*/ 0 w 9144000"/>
                <a:gd name="connsiteY4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0" h="2143125">
                  <a:moveTo>
                    <a:pt x="0" y="0"/>
                  </a:moveTo>
                  <a:lnTo>
                    <a:pt x="9144000" y="0"/>
                  </a:lnTo>
                  <a:lnTo>
                    <a:pt x="9144000" y="1752600"/>
                  </a:lnTo>
                  <a:cubicBezTo>
                    <a:pt x="8353425" y="2085975"/>
                    <a:pt x="7400925" y="2143125"/>
                    <a:pt x="6429375" y="1752600"/>
                  </a:cubicBezTo>
                  <a:cubicBezTo>
                    <a:pt x="3514725" y="533400"/>
                    <a:pt x="2143125" y="1752600"/>
                    <a:pt x="0" y="175260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            Time Outs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981200" y="1676400"/>
            <a:ext cx="6705600" cy="4449763"/>
          </a:xfrm>
        </p:spPr>
        <p:txBody>
          <a:bodyPr>
            <a:normAutofit lnSpcReduction="10000"/>
          </a:bodyPr>
          <a:lstStyle/>
          <a:p>
            <a:pPr>
              <a:buFontTx/>
              <a:buChar char="-"/>
            </a:pPr>
            <a:r>
              <a:rPr lang="en-US" sz="2800" dirty="0" smtClean="0"/>
              <a:t>Signal to the First Referee the number of time outs used.</a:t>
            </a:r>
          </a:p>
          <a:p>
            <a:pPr>
              <a:buNone/>
            </a:pPr>
            <a:r>
              <a:rPr lang="en-US" sz="2800" dirty="0" smtClean="0"/>
              <a:t> </a:t>
            </a:r>
          </a:p>
          <a:p>
            <a:pPr>
              <a:buFontTx/>
              <a:buChar char="-"/>
            </a:pPr>
            <a:r>
              <a:rPr lang="en-US" sz="2800" dirty="0" smtClean="0"/>
              <a:t>Monitor the teams and elapsed time.</a:t>
            </a:r>
          </a:p>
          <a:p>
            <a:pPr>
              <a:buFontTx/>
              <a:buChar char="-"/>
            </a:pPr>
            <a:endParaRPr lang="en-US" sz="2800" dirty="0" smtClean="0"/>
          </a:p>
          <a:p>
            <a:pPr>
              <a:buFontTx/>
              <a:buChar char="-"/>
            </a:pPr>
            <a:r>
              <a:rPr lang="en-US" sz="2800" dirty="0" smtClean="0"/>
              <a:t>Whistle when fifteen (15) seconds remain and when time expires.</a:t>
            </a:r>
          </a:p>
          <a:p>
            <a:pPr>
              <a:buFontTx/>
              <a:buChar char="-"/>
            </a:pPr>
            <a:endParaRPr lang="en-US" sz="2800" dirty="0" smtClean="0"/>
          </a:p>
          <a:p>
            <a:pPr>
              <a:buFontTx/>
              <a:buChar char="-"/>
            </a:pPr>
            <a:r>
              <a:rPr lang="en-US" sz="2800" dirty="0" smtClean="0"/>
              <a:t>Prompt the teams to return to the court if needed.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</p:txBody>
      </p:sp>
      <p:pic>
        <p:nvPicPr>
          <p:cNvPr id="10" name="Picture 9" descr="saoa-7sport-small-tran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486400"/>
            <a:ext cx="1257587" cy="1206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 rot="16200000">
            <a:off x="-2476503" y="2476501"/>
            <a:ext cx="6858002" cy="1904996"/>
            <a:chOff x="1" y="609602"/>
            <a:chExt cx="9144001" cy="1904996"/>
          </a:xfrm>
        </p:grpSpPr>
        <p:sp>
          <p:nvSpPr>
            <p:cNvPr id="4" name="Freeform 3"/>
            <p:cNvSpPr/>
            <p:nvPr/>
          </p:nvSpPr>
          <p:spPr>
            <a:xfrm>
              <a:off x="2" y="685800"/>
              <a:ext cx="9144000" cy="1828798"/>
            </a:xfrm>
            <a:custGeom>
              <a:avLst/>
              <a:gdLst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0 w 9144000"/>
                <a:gd name="connsiteY3" fmla="*/ 1752600 h 1752600"/>
                <a:gd name="connsiteX4" fmla="*/ 0 w 9144000"/>
                <a:gd name="connsiteY4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0" h="2143125">
                  <a:moveTo>
                    <a:pt x="0" y="0"/>
                  </a:moveTo>
                  <a:lnTo>
                    <a:pt x="9144000" y="0"/>
                  </a:lnTo>
                  <a:lnTo>
                    <a:pt x="9144000" y="1752600"/>
                  </a:lnTo>
                  <a:cubicBezTo>
                    <a:pt x="8353425" y="2085975"/>
                    <a:pt x="7400925" y="2143125"/>
                    <a:pt x="6429375" y="1752600"/>
                  </a:cubicBezTo>
                  <a:cubicBezTo>
                    <a:pt x="3514725" y="533400"/>
                    <a:pt x="2143125" y="1752600"/>
                    <a:pt x="0" y="1752600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BE4AE"/>
                </a:gs>
                <a:gs pos="13000">
                  <a:srgbClr val="BD922A"/>
                </a:gs>
                <a:gs pos="21001">
                  <a:srgbClr val="BD922A"/>
                </a:gs>
                <a:gs pos="63000">
                  <a:srgbClr val="FBE4AE"/>
                </a:gs>
                <a:gs pos="67000">
                  <a:srgbClr val="BD922A"/>
                </a:gs>
                <a:gs pos="69000">
                  <a:srgbClr val="835E17"/>
                </a:gs>
                <a:gs pos="82001">
                  <a:srgbClr val="A28949"/>
                </a:gs>
                <a:gs pos="100000">
                  <a:srgbClr val="FAE3B7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 4"/>
            <p:cNvSpPr/>
            <p:nvPr/>
          </p:nvSpPr>
          <p:spPr>
            <a:xfrm>
              <a:off x="1" y="609602"/>
              <a:ext cx="9144000" cy="1752601"/>
            </a:xfrm>
            <a:custGeom>
              <a:avLst/>
              <a:gdLst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0 w 9144000"/>
                <a:gd name="connsiteY3" fmla="*/ 1752600 h 1752600"/>
                <a:gd name="connsiteX4" fmla="*/ 0 w 9144000"/>
                <a:gd name="connsiteY4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0" h="2143125">
                  <a:moveTo>
                    <a:pt x="0" y="0"/>
                  </a:moveTo>
                  <a:lnTo>
                    <a:pt x="9144000" y="0"/>
                  </a:lnTo>
                  <a:lnTo>
                    <a:pt x="9144000" y="1752600"/>
                  </a:lnTo>
                  <a:cubicBezTo>
                    <a:pt x="8353425" y="2085975"/>
                    <a:pt x="7400925" y="2143125"/>
                    <a:pt x="6429375" y="1752600"/>
                  </a:cubicBezTo>
                  <a:cubicBezTo>
                    <a:pt x="3514725" y="533400"/>
                    <a:pt x="2143125" y="1752600"/>
                    <a:pt x="0" y="175260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            Control The Bench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981200" y="1676400"/>
            <a:ext cx="6705600" cy="4449763"/>
          </a:xfrm>
        </p:spPr>
        <p:txBody>
          <a:bodyPr>
            <a:normAutofit fontScale="92500" lnSpcReduction="20000"/>
          </a:bodyPr>
          <a:lstStyle/>
          <a:p>
            <a:pPr>
              <a:buFontTx/>
              <a:buChar char="-"/>
            </a:pPr>
            <a:r>
              <a:rPr lang="en-US" sz="2800" dirty="0" smtClean="0"/>
              <a:t>Address and settle any bench misconduct right away.</a:t>
            </a:r>
          </a:p>
          <a:p>
            <a:pPr>
              <a:buNone/>
            </a:pPr>
            <a:r>
              <a:rPr lang="en-US" sz="2800" dirty="0" smtClean="0"/>
              <a:t> </a:t>
            </a:r>
          </a:p>
          <a:p>
            <a:pPr>
              <a:buFontTx/>
              <a:buChar char="-"/>
            </a:pPr>
            <a:r>
              <a:rPr lang="en-US" sz="2800" dirty="0" smtClean="0"/>
              <a:t>Use tact and verbal/motion/whistle commands.</a:t>
            </a:r>
          </a:p>
          <a:p>
            <a:pPr>
              <a:buFontTx/>
              <a:buChar char="-"/>
            </a:pPr>
            <a:endParaRPr lang="en-US" sz="2800" dirty="0" smtClean="0"/>
          </a:p>
          <a:p>
            <a:pPr>
              <a:buFontTx/>
              <a:buChar char="-"/>
            </a:pPr>
            <a:r>
              <a:rPr lang="en-US" sz="2800" dirty="0" smtClean="0"/>
              <a:t>Request the First Referee to issue a sanction if needed.</a:t>
            </a:r>
          </a:p>
          <a:p>
            <a:pPr>
              <a:buFontTx/>
              <a:buChar char="-"/>
            </a:pPr>
            <a:endParaRPr lang="en-US" sz="2800" dirty="0" smtClean="0"/>
          </a:p>
          <a:p>
            <a:pPr>
              <a:buFontTx/>
              <a:buChar char="-"/>
            </a:pPr>
            <a:r>
              <a:rPr lang="en-US" sz="2800" dirty="0" smtClean="0"/>
              <a:t>Always reinforce the First Referee’s decisions if they are questioned or criticized.  (</a:t>
            </a:r>
            <a:r>
              <a:rPr lang="en-US" sz="2800" dirty="0" smtClean="0">
                <a:solidFill>
                  <a:srgbClr val="FF0000"/>
                </a:solidFill>
              </a:rPr>
              <a:t>Remember you are a TEAM!</a:t>
            </a:r>
            <a:r>
              <a:rPr lang="en-US" sz="2800" dirty="0" smtClean="0"/>
              <a:t>)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</p:txBody>
      </p:sp>
      <p:pic>
        <p:nvPicPr>
          <p:cNvPr id="10" name="Picture 9" descr="saoa-7sport-small-tran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486400"/>
            <a:ext cx="1257587" cy="1206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 rot="16200000">
            <a:off x="-2476503" y="2476501"/>
            <a:ext cx="6858002" cy="1904996"/>
            <a:chOff x="1" y="609602"/>
            <a:chExt cx="9144001" cy="1904996"/>
          </a:xfrm>
        </p:grpSpPr>
        <p:sp>
          <p:nvSpPr>
            <p:cNvPr id="4" name="Freeform 3"/>
            <p:cNvSpPr/>
            <p:nvPr/>
          </p:nvSpPr>
          <p:spPr>
            <a:xfrm>
              <a:off x="2" y="685800"/>
              <a:ext cx="9144000" cy="1828798"/>
            </a:xfrm>
            <a:custGeom>
              <a:avLst/>
              <a:gdLst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0 w 9144000"/>
                <a:gd name="connsiteY3" fmla="*/ 1752600 h 1752600"/>
                <a:gd name="connsiteX4" fmla="*/ 0 w 9144000"/>
                <a:gd name="connsiteY4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0" h="2143125">
                  <a:moveTo>
                    <a:pt x="0" y="0"/>
                  </a:moveTo>
                  <a:lnTo>
                    <a:pt x="9144000" y="0"/>
                  </a:lnTo>
                  <a:lnTo>
                    <a:pt x="9144000" y="1752600"/>
                  </a:lnTo>
                  <a:cubicBezTo>
                    <a:pt x="8353425" y="2085975"/>
                    <a:pt x="7400925" y="2143125"/>
                    <a:pt x="6429375" y="1752600"/>
                  </a:cubicBezTo>
                  <a:cubicBezTo>
                    <a:pt x="3514725" y="533400"/>
                    <a:pt x="2143125" y="1752600"/>
                    <a:pt x="0" y="1752600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BE4AE"/>
                </a:gs>
                <a:gs pos="13000">
                  <a:srgbClr val="BD922A"/>
                </a:gs>
                <a:gs pos="21001">
                  <a:srgbClr val="BD922A"/>
                </a:gs>
                <a:gs pos="63000">
                  <a:srgbClr val="FBE4AE"/>
                </a:gs>
                <a:gs pos="67000">
                  <a:srgbClr val="BD922A"/>
                </a:gs>
                <a:gs pos="69000">
                  <a:srgbClr val="835E17"/>
                </a:gs>
                <a:gs pos="82001">
                  <a:srgbClr val="A28949"/>
                </a:gs>
                <a:gs pos="100000">
                  <a:srgbClr val="FAE3B7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 4"/>
            <p:cNvSpPr/>
            <p:nvPr/>
          </p:nvSpPr>
          <p:spPr>
            <a:xfrm>
              <a:off x="1" y="609602"/>
              <a:ext cx="9144000" cy="1752601"/>
            </a:xfrm>
            <a:custGeom>
              <a:avLst/>
              <a:gdLst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0 w 9144000"/>
                <a:gd name="connsiteY3" fmla="*/ 1752600 h 1752600"/>
                <a:gd name="connsiteX4" fmla="*/ 0 w 9144000"/>
                <a:gd name="connsiteY4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0" h="2143125">
                  <a:moveTo>
                    <a:pt x="0" y="0"/>
                  </a:moveTo>
                  <a:lnTo>
                    <a:pt x="9144000" y="0"/>
                  </a:lnTo>
                  <a:lnTo>
                    <a:pt x="9144000" y="1752600"/>
                  </a:lnTo>
                  <a:cubicBezTo>
                    <a:pt x="8353425" y="2085975"/>
                    <a:pt x="7400925" y="2143125"/>
                    <a:pt x="6429375" y="1752600"/>
                  </a:cubicBezTo>
                  <a:cubicBezTo>
                    <a:pt x="3514725" y="533400"/>
                    <a:pt x="2143125" y="1752600"/>
                    <a:pt x="0" y="175260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            Assisting on Potential Violations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752600" y="1676400"/>
            <a:ext cx="6934200" cy="44497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800" dirty="0" smtClean="0"/>
              <a:t>     As the Second Referee you should assist the First referee by being on alert for:</a:t>
            </a:r>
          </a:p>
          <a:p>
            <a:pPr>
              <a:buFontTx/>
              <a:buChar char="-"/>
            </a:pPr>
            <a:r>
              <a:rPr lang="en-US" sz="2800" dirty="0" smtClean="0"/>
              <a:t>Back row attacks</a:t>
            </a:r>
          </a:p>
          <a:p>
            <a:pPr>
              <a:buFontTx/>
              <a:buChar char="-"/>
            </a:pPr>
            <a:r>
              <a:rPr lang="en-US" sz="2800" dirty="0" smtClean="0"/>
              <a:t>Attacks/blocks by a back row setter at the net.</a:t>
            </a:r>
          </a:p>
          <a:p>
            <a:pPr>
              <a:buFontTx/>
              <a:buChar char="-"/>
            </a:pPr>
            <a:r>
              <a:rPr lang="en-US" sz="2800" dirty="0" smtClean="0"/>
              <a:t>Opponents reaching over the net</a:t>
            </a:r>
          </a:p>
          <a:p>
            <a:pPr>
              <a:buFontTx/>
              <a:buChar char="-"/>
            </a:pPr>
            <a:r>
              <a:rPr lang="en-US" sz="2800" dirty="0" smtClean="0"/>
              <a:t>Ball handling violations screened away from the First Referee.</a:t>
            </a:r>
          </a:p>
          <a:p>
            <a:pPr>
              <a:buFontTx/>
              <a:buChar char="-"/>
            </a:pPr>
            <a:r>
              <a:rPr lang="en-US" sz="2800" dirty="0" smtClean="0"/>
              <a:t>Unsuccessful pancake digs</a:t>
            </a:r>
          </a:p>
          <a:p>
            <a:pPr>
              <a:buFontTx/>
              <a:buChar char="-"/>
            </a:pPr>
            <a:r>
              <a:rPr lang="en-US" sz="2800" dirty="0" smtClean="0"/>
              <a:t>Other potential violations discussed in your pre-match conference.</a:t>
            </a:r>
          </a:p>
          <a:p>
            <a:pPr>
              <a:buNone/>
            </a:pPr>
            <a:endParaRPr lang="en-US" sz="2800" dirty="0" smtClean="0"/>
          </a:p>
        </p:txBody>
      </p:sp>
      <p:pic>
        <p:nvPicPr>
          <p:cNvPr id="10" name="Picture 9" descr="saoa-7sport-small-tran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486400"/>
            <a:ext cx="1257587" cy="1206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 rot="16200000">
            <a:off x="-2476503" y="2476501"/>
            <a:ext cx="6858002" cy="1904996"/>
            <a:chOff x="1" y="609602"/>
            <a:chExt cx="9144001" cy="1904996"/>
          </a:xfrm>
        </p:grpSpPr>
        <p:sp>
          <p:nvSpPr>
            <p:cNvPr id="4" name="Freeform 3"/>
            <p:cNvSpPr/>
            <p:nvPr/>
          </p:nvSpPr>
          <p:spPr>
            <a:xfrm>
              <a:off x="2" y="685800"/>
              <a:ext cx="9144000" cy="1828798"/>
            </a:xfrm>
            <a:custGeom>
              <a:avLst/>
              <a:gdLst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0 w 9144000"/>
                <a:gd name="connsiteY3" fmla="*/ 1752600 h 1752600"/>
                <a:gd name="connsiteX4" fmla="*/ 0 w 9144000"/>
                <a:gd name="connsiteY4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0" h="2143125">
                  <a:moveTo>
                    <a:pt x="0" y="0"/>
                  </a:moveTo>
                  <a:lnTo>
                    <a:pt x="9144000" y="0"/>
                  </a:lnTo>
                  <a:lnTo>
                    <a:pt x="9144000" y="1752600"/>
                  </a:lnTo>
                  <a:cubicBezTo>
                    <a:pt x="8353425" y="2085975"/>
                    <a:pt x="7400925" y="2143125"/>
                    <a:pt x="6429375" y="1752600"/>
                  </a:cubicBezTo>
                  <a:cubicBezTo>
                    <a:pt x="3514725" y="533400"/>
                    <a:pt x="2143125" y="1752600"/>
                    <a:pt x="0" y="1752600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BE4AE"/>
                </a:gs>
                <a:gs pos="13000">
                  <a:srgbClr val="BD922A"/>
                </a:gs>
                <a:gs pos="21001">
                  <a:srgbClr val="BD922A"/>
                </a:gs>
                <a:gs pos="63000">
                  <a:srgbClr val="FBE4AE"/>
                </a:gs>
                <a:gs pos="67000">
                  <a:srgbClr val="BD922A"/>
                </a:gs>
                <a:gs pos="69000">
                  <a:srgbClr val="835E17"/>
                </a:gs>
                <a:gs pos="82001">
                  <a:srgbClr val="A28949"/>
                </a:gs>
                <a:gs pos="100000">
                  <a:srgbClr val="FAE3B7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 4"/>
            <p:cNvSpPr/>
            <p:nvPr/>
          </p:nvSpPr>
          <p:spPr>
            <a:xfrm>
              <a:off x="1" y="609602"/>
              <a:ext cx="9144000" cy="1752601"/>
            </a:xfrm>
            <a:custGeom>
              <a:avLst/>
              <a:gdLst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0 w 9144000"/>
                <a:gd name="connsiteY3" fmla="*/ 1752600 h 1752600"/>
                <a:gd name="connsiteX4" fmla="*/ 0 w 9144000"/>
                <a:gd name="connsiteY4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0" h="2143125">
                  <a:moveTo>
                    <a:pt x="0" y="0"/>
                  </a:moveTo>
                  <a:lnTo>
                    <a:pt x="9144000" y="0"/>
                  </a:lnTo>
                  <a:lnTo>
                    <a:pt x="9144000" y="1752600"/>
                  </a:lnTo>
                  <a:cubicBezTo>
                    <a:pt x="8353425" y="2085975"/>
                    <a:pt x="7400925" y="2143125"/>
                    <a:pt x="6429375" y="1752600"/>
                  </a:cubicBezTo>
                  <a:cubicBezTo>
                    <a:pt x="3514725" y="533400"/>
                    <a:pt x="2143125" y="1752600"/>
                    <a:pt x="0" y="175260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            Conclusion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981200" y="1676400"/>
            <a:ext cx="6705600" cy="44497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dirty="0" smtClean="0"/>
              <a:t>    The duties of a Second Referee are not to be taken lightly.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    The actions and decisions of a second referee directly influence the administration and outcome of the match.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    The position is as important as a First Referee and should be given the proper regard it requires.</a:t>
            </a:r>
          </a:p>
          <a:p>
            <a:pPr>
              <a:buNone/>
            </a:pPr>
            <a:endParaRPr lang="en-US" sz="2800" dirty="0" smtClean="0"/>
          </a:p>
        </p:txBody>
      </p:sp>
      <p:pic>
        <p:nvPicPr>
          <p:cNvPr id="10" name="Picture 9" descr="saoa-7sport-small-tran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486400"/>
            <a:ext cx="1257587" cy="1206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 rot="16200000">
            <a:off x="-2476503" y="2476501"/>
            <a:ext cx="6858002" cy="1904996"/>
            <a:chOff x="1" y="609602"/>
            <a:chExt cx="9144001" cy="1904996"/>
          </a:xfrm>
        </p:grpSpPr>
        <p:sp>
          <p:nvSpPr>
            <p:cNvPr id="4" name="Freeform 3"/>
            <p:cNvSpPr/>
            <p:nvPr/>
          </p:nvSpPr>
          <p:spPr>
            <a:xfrm>
              <a:off x="2" y="685800"/>
              <a:ext cx="9144000" cy="1828798"/>
            </a:xfrm>
            <a:custGeom>
              <a:avLst/>
              <a:gdLst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0 w 9144000"/>
                <a:gd name="connsiteY3" fmla="*/ 1752600 h 1752600"/>
                <a:gd name="connsiteX4" fmla="*/ 0 w 9144000"/>
                <a:gd name="connsiteY4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0" h="2143125">
                  <a:moveTo>
                    <a:pt x="0" y="0"/>
                  </a:moveTo>
                  <a:lnTo>
                    <a:pt x="9144000" y="0"/>
                  </a:lnTo>
                  <a:lnTo>
                    <a:pt x="9144000" y="1752600"/>
                  </a:lnTo>
                  <a:cubicBezTo>
                    <a:pt x="8353425" y="2085975"/>
                    <a:pt x="7400925" y="2143125"/>
                    <a:pt x="6429375" y="1752600"/>
                  </a:cubicBezTo>
                  <a:cubicBezTo>
                    <a:pt x="3514725" y="533400"/>
                    <a:pt x="2143125" y="1752600"/>
                    <a:pt x="0" y="1752600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BE4AE"/>
                </a:gs>
                <a:gs pos="13000">
                  <a:srgbClr val="BD922A"/>
                </a:gs>
                <a:gs pos="21001">
                  <a:srgbClr val="BD922A"/>
                </a:gs>
                <a:gs pos="63000">
                  <a:srgbClr val="FBE4AE"/>
                </a:gs>
                <a:gs pos="67000">
                  <a:srgbClr val="BD922A"/>
                </a:gs>
                <a:gs pos="69000">
                  <a:srgbClr val="835E17"/>
                </a:gs>
                <a:gs pos="82001">
                  <a:srgbClr val="A28949"/>
                </a:gs>
                <a:gs pos="100000">
                  <a:srgbClr val="FAE3B7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 4"/>
            <p:cNvSpPr/>
            <p:nvPr/>
          </p:nvSpPr>
          <p:spPr>
            <a:xfrm>
              <a:off x="1" y="609602"/>
              <a:ext cx="9144000" cy="1752601"/>
            </a:xfrm>
            <a:custGeom>
              <a:avLst/>
              <a:gdLst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0 w 9144000"/>
                <a:gd name="connsiteY3" fmla="*/ 1752600 h 1752600"/>
                <a:gd name="connsiteX4" fmla="*/ 0 w 9144000"/>
                <a:gd name="connsiteY4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0" h="2143125">
                  <a:moveTo>
                    <a:pt x="0" y="0"/>
                  </a:moveTo>
                  <a:lnTo>
                    <a:pt x="9144000" y="0"/>
                  </a:lnTo>
                  <a:lnTo>
                    <a:pt x="9144000" y="1752600"/>
                  </a:lnTo>
                  <a:cubicBezTo>
                    <a:pt x="8353425" y="2085975"/>
                    <a:pt x="7400925" y="2143125"/>
                    <a:pt x="6429375" y="1752600"/>
                  </a:cubicBezTo>
                  <a:cubicBezTo>
                    <a:pt x="3514725" y="533400"/>
                    <a:pt x="2143125" y="1752600"/>
                    <a:pt x="0" y="175260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Available Resources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981200" y="1752600"/>
            <a:ext cx="6705600" cy="4373563"/>
          </a:xfrm>
        </p:spPr>
        <p:txBody>
          <a:bodyPr>
            <a:normAutofit/>
          </a:bodyPr>
          <a:lstStyle/>
          <a:p>
            <a:r>
              <a:rPr lang="en-US" dirty="0" smtClean="0"/>
              <a:t>SAOA Volleyball Website</a:t>
            </a:r>
            <a:br>
              <a:rPr lang="en-US" dirty="0" smtClean="0"/>
            </a:br>
            <a:r>
              <a:rPr lang="en-US" dirty="0" smtClean="0">
                <a:hlinkClick r:id="rId2"/>
              </a:rPr>
              <a:t>www.southeasternofficials.com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NFHS Website</a:t>
            </a:r>
            <a:br>
              <a:rPr lang="en-US" dirty="0" smtClean="0"/>
            </a:br>
            <a:r>
              <a:rPr lang="en-US" dirty="0" smtClean="0">
                <a:hlinkClick r:id="rId3"/>
              </a:rPr>
              <a:t>www.nfhs.org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NCHSAA Website</a:t>
            </a:r>
            <a:br>
              <a:rPr lang="en-US" dirty="0" smtClean="0"/>
            </a:br>
            <a:r>
              <a:rPr lang="en-US" dirty="0" smtClean="0">
                <a:hlinkClick r:id="rId4"/>
              </a:rPr>
              <a:t>www.nchsaa.org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10" name="Picture 9" descr="saoa-7sport-small-trans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5486400"/>
            <a:ext cx="1257587" cy="1206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 rot="16200000">
            <a:off x="-2476503" y="2476501"/>
            <a:ext cx="6858002" cy="1904996"/>
            <a:chOff x="1" y="609602"/>
            <a:chExt cx="9144001" cy="1904996"/>
          </a:xfrm>
        </p:grpSpPr>
        <p:sp>
          <p:nvSpPr>
            <p:cNvPr id="4" name="Freeform 3"/>
            <p:cNvSpPr/>
            <p:nvPr/>
          </p:nvSpPr>
          <p:spPr>
            <a:xfrm>
              <a:off x="2" y="685800"/>
              <a:ext cx="9144000" cy="1828798"/>
            </a:xfrm>
            <a:custGeom>
              <a:avLst/>
              <a:gdLst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0 w 9144000"/>
                <a:gd name="connsiteY3" fmla="*/ 1752600 h 1752600"/>
                <a:gd name="connsiteX4" fmla="*/ 0 w 9144000"/>
                <a:gd name="connsiteY4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0" h="2143125">
                  <a:moveTo>
                    <a:pt x="0" y="0"/>
                  </a:moveTo>
                  <a:lnTo>
                    <a:pt x="9144000" y="0"/>
                  </a:lnTo>
                  <a:lnTo>
                    <a:pt x="9144000" y="1752600"/>
                  </a:lnTo>
                  <a:cubicBezTo>
                    <a:pt x="8353425" y="2085975"/>
                    <a:pt x="7400925" y="2143125"/>
                    <a:pt x="6429375" y="1752600"/>
                  </a:cubicBezTo>
                  <a:cubicBezTo>
                    <a:pt x="3514725" y="533400"/>
                    <a:pt x="2143125" y="1752600"/>
                    <a:pt x="0" y="1752600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BE4AE"/>
                </a:gs>
                <a:gs pos="13000">
                  <a:srgbClr val="BD922A"/>
                </a:gs>
                <a:gs pos="21001">
                  <a:srgbClr val="BD922A"/>
                </a:gs>
                <a:gs pos="63000">
                  <a:srgbClr val="FBE4AE"/>
                </a:gs>
                <a:gs pos="67000">
                  <a:srgbClr val="BD922A"/>
                </a:gs>
                <a:gs pos="69000">
                  <a:srgbClr val="835E17"/>
                </a:gs>
                <a:gs pos="82001">
                  <a:srgbClr val="A28949"/>
                </a:gs>
                <a:gs pos="100000">
                  <a:srgbClr val="FAE3B7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 4"/>
            <p:cNvSpPr/>
            <p:nvPr/>
          </p:nvSpPr>
          <p:spPr>
            <a:xfrm>
              <a:off x="1" y="609602"/>
              <a:ext cx="9144000" cy="1752601"/>
            </a:xfrm>
            <a:custGeom>
              <a:avLst/>
              <a:gdLst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0 w 9144000"/>
                <a:gd name="connsiteY3" fmla="*/ 1752600 h 1752600"/>
                <a:gd name="connsiteX4" fmla="*/ 0 w 9144000"/>
                <a:gd name="connsiteY4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1752600"/>
                <a:gd name="connsiteX1" fmla="*/ 9144000 w 9144000"/>
                <a:gd name="connsiteY1" fmla="*/ 0 h 1752600"/>
                <a:gd name="connsiteX2" fmla="*/ 9144000 w 9144000"/>
                <a:gd name="connsiteY2" fmla="*/ 1752600 h 1752600"/>
                <a:gd name="connsiteX3" fmla="*/ 6429375 w 9144000"/>
                <a:gd name="connsiteY3" fmla="*/ 1752600 h 1752600"/>
                <a:gd name="connsiteX4" fmla="*/ 0 w 9144000"/>
                <a:gd name="connsiteY4" fmla="*/ 1752600 h 1752600"/>
                <a:gd name="connsiteX5" fmla="*/ 0 w 9144000"/>
                <a:gd name="connsiteY5" fmla="*/ 0 h 1752600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  <a:gd name="connsiteX0" fmla="*/ 0 w 9144000"/>
                <a:gd name="connsiteY0" fmla="*/ 0 h 2143125"/>
                <a:gd name="connsiteX1" fmla="*/ 9144000 w 9144000"/>
                <a:gd name="connsiteY1" fmla="*/ 0 h 2143125"/>
                <a:gd name="connsiteX2" fmla="*/ 9144000 w 9144000"/>
                <a:gd name="connsiteY2" fmla="*/ 1752600 h 2143125"/>
                <a:gd name="connsiteX3" fmla="*/ 6429375 w 9144000"/>
                <a:gd name="connsiteY3" fmla="*/ 1752600 h 2143125"/>
                <a:gd name="connsiteX4" fmla="*/ 0 w 9144000"/>
                <a:gd name="connsiteY4" fmla="*/ 1752600 h 2143125"/>
                <a:gd name="connsiteX5" fmla="*/ 0 w 9144000"/>
                <a:gd name="connsiteY5" fmla="*/ 0 h 214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0" h="2143125">
                  <a:moveTo>
                    <a:pt x="0" y="0"/>
                  </a:moveTo>
                  <a:lnTo>
                    <a:pt x="9144000" y="0"/>
                  </a:lnTo>
                  <a:lnTo>
                    <a:pt x="9144000" y="1752600"/>
                  </a:lnTo>
                  <a:cubicBezTo>
                    <a:pt x="8353425" y="2085975"/>
                    <a:pt x="7400925" y="2143125"/>
                    <a:pt x="6429375" y="1752600"/>
                  </a:cubicBezTo>
                  <a:cubicBezTo>
                    <a:pt x="3514725" y="533400"/>
                    <a:pt x="2143125" y="1752600"/>
                    <a:pt x="0" y="175260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981200" y="1676400"/>
            <a:ext cx="6705600" cy="44497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dirty="0" smtClean="0"/>
              <a:t> </a:t>
            </a:r>
            <a:r>
              <a:rPr lang="en-US" sz="9600" dirty="0" smtClean="0"/>
              <a:t/>
            </a:r>
            <a:br>
              <a:rPr lang="en-US" sz="9600" dirty="0" smtClean="0"/>
            </a:br>
            <a:r>
              <a:rPr lang="en-US" sz="9600" dirty="0" smtClean="0"/>
              <a:t>Questions?</a:t>
            </a:r>
          </a:p>
        </p:txBody>
      </p:sp>
      <p:pic>
        <p:nvPicPr>
          <p:cNvPr id="10" name="Picture 9" descr="saoa-7sport-small-tran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486400"/>
            <a:ext cx="1257587" cy="1206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7e29489c09c3c63187c2677341ee6319b0e3d0"/>
</p:tagLst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583</TotalTime>
  <Words>532</Words>
  <Application>Microsoft Office PowerPoint</Application>
  <PresentationFormat>On-screen Show (4:3)</PresentationFormat>
  <Paragraphs>96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Blank</vt:lpstr>
      <vt:lpstr>    SAOA VOLLEYBALL    SECOND REFEREE DUTIES  </vt:lpstr>
      <vt:lpstr>           Introduction</vt:lpstr>
      <vt:lpstr>             Pre-Match Procedures</vt:lpstr>
      <vt:lpstr>             Communication with Scorekeeper</vt:lpstr>
      <vt:lpstr>             Positioning</vt:lpstr>
      <vt:lpstr>             Positioning (cont’d)</vt:lpstr>
      <vt:lpstr>             Substitutions</vt:lpstr>
      <vt:lpstr>             Substitutions (cont’d)</vt:lpstr>
      <vt:lpstr>             Time Outs</vt:lpstr>
      <vt:lpstr>             Control The Bench</vt:lpstr>
      <vt:lpstr>             Assisting on Potential Violations</vt:lpstr>
      <vt:lpstr>             Conclusion</vt:lpstr>
      <vt:lpstr>         Available Resources</vt:lpstr>
      <vt:lpstr>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Second Referee</dc:title>
  <dc:subject>The Second Referee</dc:subject>
  <dc:creator>Dwayne Thompson</dc:creator>
  <cp:lastModifiedBy>Extreme</cp:lastModifiedBy>
  <cp:revision>16</cp:revision>
  <dcterms:created xsi:type="dcterms:W3CDTF">2011-08-24T05:59:21Z</dcterms:created>
  <dcterms:modified xsi:type="dcterms:W3CDTF">2014-10-10T04:12:18Z</dcterms:modified>
  <cp:version>1.0</cp:version>
</cp:coreProperties>
</file>