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0" r:id="rId3"/>
    <p:sldId id="264" r:id="rId4"/>
    <p:sldId id="265" r:id="rId5"/>
    <p:sldId id="266" r:id="rId6"/>
    <p:sldId id="272" r:id="rId7"/>
    <p:sldId id="273" r:id="rId8"/>
    <p:sldId id="274" r:id="rId9"/>
    <p:sldId id="275" r:id="rId10"/>
    <p:sldId id="276" r:id="rId11"/>
    <p:sldId id="277" r:id="rId12"/>
    <p:sldId id="262" r:id="rId13"/>
    <p:sldId id="271" r:id="rId14"/>
    <p:sldId id="270" r:id="rId15"/>
    <p:sldId id="285" r:id="rId16"/>
    <p:sldId id="282" r:id="rId17"/>
    <p:sldId id="268" r:id="rId18"/>
    <p:sldId id="287" r:id="rId19"/>
    <p:sldId id="286" r:id="rId20"/>
    <p:sldId id="267" r:id="rId21"/>
    <p:sldId id="269" r:id="rId22"/>
    <p:sldId id="279" r:id="rId23"/>
    <p:sldId id="278" r:id="rId24"/>
    <p:sldId id="281" r:id="rId25"/>
    <p:sldId id="280" r:id="rId26"/>
    <p:sldId id="283" r:id="rId27"/>
    <p:sldId id="284" r:id="rId28"/>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58" y="-18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159D5C-7180-4EB4-ABAC-B8291AE4A24B}"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92561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159D5C-7180-4EB4-ABAC-B8291AE4A24B}"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919339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159D5C-7180-4EB4-ABAC-B8291AE4A24B}"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896886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159D5C-7180-4EB4-ABAC-B8291AE4A24B}" type="datetimeFigureOut">
              <a:rPr lang="en-US" smtClean="0"/>
              <a:pPr/>
              <a:t>9/18/2014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2003805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159D5C-7180-4EB4-ABAC-B8291AE4A24B}" type="datetimeFigureOut">
              <a:rPr lang="en-US" smtClean="0"/>
              <a:pPr/>
              <a:t>9/18/2014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09930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159D5C-7180-4EB4-ABAC-B8291AE4A24B}" type="datetimeFigureOut">
              <a:rPr lang="en-US" smtClean="0"/>
              <a:pPr/>
              <a:t>9/18/2014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316331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159D5C-7180-4EB4-ABAC-B8291AE4A24B}" type="datetimeFigureOut">
              <a:rPr lang="en-US" smtClean="0"/>
              <a:pPr/>
              <a:t>9/18/2014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1247563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159D5C-7180-4EB4-ABAC-B8291AE4A24B}" type="datetimeFigureOut">
              <a:rPr lang="en-US" smtClean="0"/>
              <a:pPr/>
              <a:t>9/18/2014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427234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159D5C-7180-4EB4-ABAC-B8291AE4A24B}" type="datetimeFigureOut">
              <a:rPr lang="en-US" smtClean="0"/>
              <a:pPr/>
              <a:t>9/18/2014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87192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159D5C-7180-4EB4-ABAC-B8291AE4A24B}"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2131823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159D5C-7180-4EB4-ABAC-B8291AE4A24B}"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3611048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59D5C-7180-4EB4-ABAC-B8291AE4A24B}" type="datetimeFigureOut">
              <a:rPr lang="en-US" smtClean="0"/>
              <a:pPr/>
              <a:t>9/18/2014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4E1B7-EA4B-4627-8377-47E877C4B30E}" type="slidenum">
              <a:rPr lang="en-US" smtClean="0"/>
              <a:pPr/>
              <a:t>‹#›</a:t>
            </a:fld>
            <a:endParaRPr lang="en-US"/>
          </a:p>
        </p:txBody>
      </p:sp>
    </p:spTree>
    <p:extLst>
      <p:ext uri="{BB962C8B-B14F-4D97-AF65-F5344CB8AC3E}">
        <p14:creationId xmlns="" xmlns:p14="http://schemas.microsoft.com/office/powerpoint/2010/main" val="604838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kern="1200">
          <a:solidFill>
            <a:schemeClr val="tx1"/>
          </a:solidFill>
          <a:latin typeface="Franklin Gothic Medium Cond"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nfhs.org/" TargetMode="External"/><Relationship Id="rId2" Type="http://schemas.openxmlformats.org/officeDocument/2006/relationships/hyperlink" Target="http://www.southeasternofficials.com/"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nchsaa.org/"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600200" y="274638"/>
            <a:ext cx="8001000" cy="5592762"/>
          </a:xfrm>
        </p:spPr>
        <p:txBody>
          <a:bodyPr>
            <a:normAutofit/>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6600" dirty="0" smtClean="0"/>
              <a:t>SAOA VOLLEYBALL</a:t>
            </a:r>
            <a:r>
              <a:rPr lang="en-US" dirty="0" smtClean="0"/>
              <a:t>   </a:t>
            </a:r>
            <a:br>
              <a:rPr lang="en-US" dirty="0" smtClean="0"/>
            </a:br>
            <a:r>
              <a:rPr lang="en-US" sz="6600" dirty="0" smtClean="0"/>
              <a:t>LINE  JUDGE</a:t>
            </a:r>
            <a:r>
              <a:rPr lang="en-US" dirty="0" smtClean="0"/>
              <a:t/>
            </a:r>
            <a:br>
              <a:rPr lang="en-US" dirty="0" smtClean="0"/>
            </a:br>
            <a:r>
              <a:rPr lang="en-US" sz="6600" dirty="0" smtClean="0"/>
              <a:t>TRAINING</a:t>
            </a:r>
            <a:r>
              <a:rPr lang="en-US" dirty="0" smtClean="0"/>
              <a:t> </a:t>
            </a:r>
            <a:endParaRPr lang="en-US" dirty="0"/>
          </a:p>
        </p:txBody>
      </p:sp>
      <p:sp>
        <p:nvSpPr>
          <p:cNvPr id="7" name="Content Placeholder 6"/>
          <p:cNvSpPr>
            <a:spLocks noGrp="1"/>
          </p:cNvSpPr>
          <p:nvPr>
            <p:ph idx="1"/>
          </p:nvPr>
        </p:nvSpPr>
        <p:spPr>
          <a:xfrm>
            <a:off x="2438400" y="4419600"/>
            <a:ext cx="6705600" cy="2209800"/>
          </a:xfrm>
        </p:spPr>
        <p:txBody>
          <a:bodyPr>
            <a:normAutofit fontScale="85000" lnSpcReduction="20000"/>
          </a:bodyPr>
          <a:lstStyle/>
          <a:p>
            <a:pPr algn="ctr"/>
            <a:endParaRPr lang="en-US" dirty="0" smtClean="0"/>
          </a:p>
          <a:p>
            <a:pPr>
              <a:buNone/>
            </a:pPr>
            <a:r>
              <a:rPr lang="en-US" dirty="0" smtClean="0"/>
              <a:t> </a:t>
            </a:r>
          </a:p>
          <a:p>
            <a:endParaRPr lang="en-US" dirty="0" smtClean="0"/>
          </a:p>
          <a:p>
            <a:pPr>
              <a:buNone/>
            </a:pPr>
            <a:r>
              <a:rPr lang="en-US" dirty="0" smtClean="0"/>
              <a:t> </a:t>
            </a:r>
            <a:br>
              <a:rPr lang="en-US" dirty="0" smtClean="0"/>
            </a:br>
            <a:endParaRPr lang="en-US" dirty="0" smtClean="0"/>
          </a:p>
          <a:p>
            <a:pPr>
              <a:buNone/>
            </a:pPr>
            <a:endParaRPr lang="en-US" dirty="0" smtClean="0"/>
          </a:p>
          <a:p>
            <a:pPr>
              <a:buNone/>
            </a:pPr>
            <a:r>
              <a:rPr lang="en-US" dirty="0" smtClean="0"/>
              <a:t>                         ©2014 Dwayne Thompson</a:t>
            </a:r>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saoa-7sport-logo-small-trans.png"/>
          <p:cNvPicPr>
            <a:picLocks noChangeAspect="1"/>
          </p:cNvPicPr>
          <p:nvPr/>
        </p:nvPicPr>
        <p:blipFill>
          <a:blip r:embed="rId3" cstate="print"/>
          <a:stretch>
            <a:fillRect/>
          </a:stretch>
        </p:blipFill>
        <p:spPr>
          <a:xfrm>
            <a:off x="4191000" y="228600"/>
            <a:ext cx="2464361" cy="236273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Introduction</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Welcome to the SAOA’s Volleyball Line Judge Training program.  </a:t>
            </a:r>
          </a:p>
          <a:p>
            <a:endParaRPr lang="en-US" dirty="0" smtClean="0"/>
          </a:p>
          <a:p>
            <a:r>
              <a:rPr lang="en-US" dirty="0" smtClean="0"/>
              <a:t>These slides are intended to aid you in performing your duties as a Line Judge more effectively.</a:t>
            </a:r>
          </a:p>
          <a:p>
            <a:endParaRPr lang="en-US" dirty="0" smtClean="0"/>
          </a:p>
          <a:p>
            <a:r>
              <a:rPr lang="en-US" dirty="0" smtClean="0"/>
              <a:t>Please review the following slides to become familiar with the procedures of line judging.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The Importance Of Line Judges</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Line judges play an essential role in supervising the match along with the other officials.</a:t>
            </a:r>
          </a:p>
          <a:p>
            <a:r>
              <a:rPr lang="en-US" dirty="0" smtClean="0"/>
              <a:t>Line Judges have to be prepared, knowing our responsibilities and fulfilling our role to the best of our ability.</a:t>
            </a:r>
          </a:p>
          <a:p>
            <a:r>
              <a:rPr lang="en-US" dirty="0" smtClean="0"/>
              <a:t>That we are one of the spokes in the overall wheel of officiating in a match.</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Expectations</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Line Judges have to maintain the same image as other match officials inside and outside the competition area. (i.e. PROFESSIONALISM)</a:t>
            </a:r>
          </a:p>
          <a:p>
            <a:r>
              <a:rPr lang="en-US" dirty="0" smtClean="0"/>
              <a:t>Line Judges must show exemplary conduct throughout the competition (including before, during, and after the match!).</a:t>
            </a:r>
          </a:p>
          <a:p>
            <a:r>
              <a:rPr lang="en-US" dirty="0" smtClean="0"/>
              <a:t>Line Judges also need to adhere to established guidelines (i.e. showing up on time, proper uniform, honoring assignments, etc.).</a:t>
            </a:r>
          </a:p>
          <a:p>
            <a:endParaRPr lang="en-US" dirty="0" smtClean="0"/>
          </a:p>
          <a:p>
            <a:pPr>
              <a:buNone/>
            </a:pPr>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Pre-Match Instructions</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Before the match begins, the first referee will give instructions to the crew.  These instructions cover all facets of game management.</a:t>
            </a:r>
          </a:p>
          <a:p>
            <a:r>
              <a:rPr lang="en-US" dirty="0" smtClean="0"/>
              <a:t>The first referee will also let the Line Judges know what they are looking for and give line assignments .</a:t>
            </a:r>
          </a:p>
          <a:p>
            <a:r>
              <a:rPr lang="en-US" dirty="0" smtClean="0"/>
              <a:t>Listen carefully to the first referee’s instructions and ask questions if necessary for clarification.</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Signals</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Signals used must be those approved by the NFHS and/or NCHSAA.</a:t>
            </a:r>
          </a:p>
          <a:p>
            <a:r>
              <a:rPr lang="en-US" dirty="0" smtClean="0"/>
              <a:t>Signals are to be shown clearly so that the referee, the players, coaches, and spectators can understand the call being made.</a:t>
            </a:r>
          </a:p>
          <a:p>
            <a:r>
              <a:rPr lang="en-US" dirty="0" smtClean="0"/>
              <a:t>The signal must be quick, sharp, and held for a moment . (and repeated if required)</a:t>
            </a:r>
          </a:p>
          <a:p>
            <a:r>
              <a:rPr lang="en-US" dirty="0" smtClean="0"/>
              <a:t>Communication with the officiating crew is paramount.</a:t>
            </a:r>
          </a:p>
          <a:p>
            <a:pPr>
              <a:buNone/>
            </a:pPr>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Signals (cont’d)</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Signal #1 – Ball “In”</a:t>
            </a:r>
          </a:p>
          <a:p>
            <a:r>
              <a:rPr lang="en-US" dirty="0" smtClean="0"/>
              <a:t>Flag in the hand held</a:t>
            </a:r>
            <a:br>
              <a:rPr lang="en-US" dirty="0" smtClean="0"/>
            </a:br>
            <a:r>
              <a:rPr lang="en-US" dirty="0" smtClean="0"/>
              <a:t>outward at a 45 degree</a:t>
            </a:r>
            <a:br>
              <a:rPr lang="en-US" dirty="0" smtClean="0"/>
            </a:br>
            <a:r>
              <a:rPr lang="en-US" dirty="0" smtClean="0"/>
              <a:t>angle.</a:t>
            </a:r>
          </a:p>
          <a:p>
            <a:r>
              <a:rPr lang="en-US" dirty="0" smtClean="0"/>
              <a:t>Used when the ball touches</a:t>
            </a:r>
            <a:br>
              <a:rPr lang="en-US" dirty="0" smtClean="0"/>
            </a:br>
            <a:r>
              <a:rPr lang="en-US" dirty="0" smtClean="0"/>
              <a:t>the playing court, including</a:t>
            </a:r>
            <a:br>
              <a:rPr lang="en-US" dirty="0" smtClean="0"/>
            </a:br>
            <a:r>
              <a:rPr lang="en-US" dirty="0" smtClean="0"/>
              <a:t>the boundary lines.</a:t>
            </a:r>
          </a:p>
          <a:p>
            <a:r>
              <a:rPr lang="en-US" dirty="0" smtClean="0"/>
              <a:t>Signaled by the line judge</a:t>
            </a:r>
            <a:br>
              <a:rPr lang="en-US" dirty="0" smtClean="0"/>
            </a:br>
            <a:r>
              <a:rPr lang="en-US" dirty="0" smtClean="0"/>
              <a:t> who controls the line</a:t>
            </a:r>
            <a:br>
              <a:rPr lang="en-US" dirty="0" smtClean="0"/>
            </a:br>
            <a:r>
              <a:rPr lang="en-US" dirty="0" smtClean="0"/>
              <a:t> nearest to where the ball</a:t>
            </a:r>
            <a:br>
              <a:rPr lang="en-US" dirty="0" smtClean="0"/>
            </a:br>
            <a:r>
              <a:rPr lang="en-US" dirty="0" smtClean="0"/>
              <a:t> touches the floor.</a:t>
            </a:r>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lj-in.png"/>
          <p:cNvPicPr>
            <a:picLocks noChangeAspect="1"/>
          </p:cNvPicPr>
          <p:nvPr/>
        </p:nvPicPr>
        <p:blipFill>
          <a:blip r:embed="rId3" cstate="print"/>
          <a:stretch>
            <a:fillRect/>
          </a:stretch>
        </p:blipFill>
        <p:spPr>
          <a:xfrm>
            <a:off x="5943600" y="1295400"/>
            <a:ext cx="2971800" cy="5562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a:bodyPr>
          <a:lstStyle/>
          <a:p>
            <a:r>
              <a:rPr lang="en-US" dirty="0" smtClean="0"/>
              <a:t>            Line Judge Signals (cont’d)</a:t>
            </a:r>
            <a:endParaRPr lang="en-US" dirty="0"/>
          </a:p>
        </p:txBody>
      </p:sp>
      <p:sp>
        <p:nvSpPr>
          <p:cNvPr id="7" name="Content Placeholder 6"/>
          <p:cNvSpPr>
            <a:spLocks noGrp="1"/>
          </p:cNvSpPr>
          <p:nvPr>
            <p:ph idx="1"/>
          </p:nvPr>
        </p:nvSpPr>
        <p:spPr>
          <a:xfrm>
            <a:off x="1752600" y="1524000"/>
            <a:ext cx="6934200" cy="4953000"/>
          </a:xfrm>
        </p:spPr>
        <p:txBody>
          <a:bodyPr>
            <a:normAutofit fontScale="85000" lnSpcReduction="20000"/>
          </a:bodyPr>
          <a:lstStyle/>
          <a:p>
            <a:r>
              <a:rPr lang="en-US" dirty="0" smtClean="0"/>
              <a:t>Signal #2 “Out”</a:t>
            </a:r>
          </a:p>
          <a:p>
            <a:r>
              <a:rPr lang="en-US" dirty="0" smtClean="0"/>
              <a:t>Point straight up with</a:t>
            </a:r>
            <a:br>
              <a:rPr lang="en-US" dirty="0" smtClean="0"/>
            </a:br>
            <a:r>
              <a:rPr lang="en-US" dirty="0" smtClean="0"/>
              <a:t>the flag.</a:t>
            </a:r>
          </a:p>
          <a:p>
            <a:r>
              <a:rPr lang="en-US" dirty="0" smtClean="0"/>
              <a:t>Used when the part of</a:t>
            </a:r>
            <a:br>
              <a:rPr lang="en-US" dirty="0" smtClean="0"/>
            </a:br>
            <a:r>
              <a:rPr lang="en-US" dirty="0" smtClean="0"/>
              <a:t>the ball that touches the floor</a:t>
            </a:r>
            <a:br>
              <a:rPr lang="en-US" dirty="0" smtClean="0"/>
            </a:br>
            <a:r>
              <a:rPr lang="en-US" dirty="0" smtClean="0"/>
              <a:t>lands completely outside the</a:t>
            </a:r>
            <a:br>
              <a:rPr lang="en-US" dirty="0" smtClean="0"/>
            </a:br>
            <a:r>
              <a:rPr lang="en-US" dirty="0" smtClean="0"/>
              <a:t>boundary lines.</a:t>
            </a:r>
          </a:p>
          <a:p>
            <a:r>
              <a:rPr lang="en-US" dirty="0" smtClean="0"/>
              <a:t>Used to indicate the ball</a:t>
            </a:r>
            <a:br>
              <a:rPr lang="en-US" dirty="0" smtClean="0"/>
            </a:br>
            <a:r>
              <a:rPr lang="en-US" dirty="0" smtClean="0"/>
              <a:t>touching an object outside the</a:t>
            </a:r>
            <a:br>
              <a:rPr lang="en-US" dirty="0" smtClean="0"/>
            </a:br>
            <a:r>
              <a:rPr lang="en-US" dirty="0" smtClean="0"/>
              <a:t>court, the ceiling or a person out</a:t>
            </a:r>
            <a:br>
              <a:rPr lang="en-US" dirty="0" smtClean="0"/>
            </a:br>
            <a:r>
              <a:rPr lang="en-US" dirty="0" smtClean="0"/>
              <a:t>of play.</a:t>
            </a:r>
          </a:p>
          <a:p>
            <a:r>
              <a:rPr lang="en-US" dirty="0" smtClean="0"/>
              <a:t>Used to indicate the ball touching </a:t>
            </a:r>
            <a:br>
              <a:rPr lang="en-US" dirty="0" smtClean="0"/>
            </a:br>
            <a:r>
              <a:rPr lang="en-US" dirty="0" smtClean="0"/>
              <a:t>the ropes, posts, or net itself</a:t>
            </a:r>
            <a:br>
              <a:rPr lang="en-US" dirty="0" smtClean="0"/>
            </a:br>
            <a:r>
              <a:rPr lang="en-US" dirty="0" smtClean="0"/>
              <a:t>outside the side bands.</a:t>
            </a:r>
          </a:p>
          <a:p>
            <a:r>
              <a:rPr lang="en-US" dirty="0" smtClean="0"/>
              <a:t>Signaled by the line judge who</a:t>
            </a:r>
            <a:br>
              <a:rPr lang="en-US" dirty="0" smtClean="0"/>
            </a:br>
            <a:r>
              <a:rPr lang="en-US" dirty="0" smtClean="0"/>
              <a:t>controls the line nearest to where</a:t>
            </a:r>
            <a:br>
              <a:rPr lang="en-US" dirty="0" smtClean="0"/>
            </a:br>
            <a:r>
              <a:rPr lang="en-US" dirty="0" smtClean="0"/>
              <a:t>the ball touches the floor.</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lj-out.png"/>
          <p:cNvPicPr>
            <a:picLocks noChangeAspect="1"/>
          </p:cNvPicPr>
          <p:nvPr/>
        </p:nvPicPr>
        <p:blipFill>
          <a:blip r:embed="rId3" cstate="print"/>
          <a:stretch>
            <a:fillRect/>
          </a:stretch>
        </p:blipFill>
        <p:spPr>
          <a:xfrm>
            <a:off x="5739372" y="1676400"/>
            <a:ext cx="3404628" cy="5029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Signals (cont’d)</a:t>
            </a:r>
            <a:endParaRPr lang="en-US" dirty="0"/>
          </a:p>
        </p:txBody>
      </p:sp>
      <p:sp>
        <p:nvSpPr>
          <p:cNvPr id="7" name="Content Placeholder 6"/>
          <p:cNvSpPr>
            <a:spLocks noGrp="1"/>
          </p:cNvSpPr>
          <p:nvPr>
            <p:ph idx="1"/>
          </p:nvPr>
        </p:nvSpPr>
        <p:spPr>
          <a:xfrm>
            <a:off x="1676400" y="1752600"/>
            <a:ext cx="7010400" cy="4373563"/>
          </a:xfrm>
        </p:spPr>
        <p:txBody>
          <a:bodyPr>
            <a:normAutofit fontScale="77500" lnSpcReduction="20000"/>
          </a:bodyPr>
          <a:lstStyle/>
          <a:p>
            <a:r>
              <a:rPr lang="en-US" dirty="0" smtClean="0"/>
              <a:t>Signal #3 </a:t>
            </a:r>
            <a:br>
              <a:rPr lang="en-US" dirty="0" smtClean="0"/>
            </a:br>
            <a:r>
              <a:rPr lang="en-US" dirty="0" smtClean="0"/>
              <a:t>“Ball Touched”</a:t>
            </a:r>
          </a:p>
          <a:p>
            <a:r>
              <a:rPr lang="en-US" dirty="0" smtClean="0"/>
              <a:t>Raise the flag and touch the top</a:t>
            </a:r>
            <a:br>
              <a:rPr lang="en-US" dirty="0" smtClean="0"/>
            </a:br>
            <a:r>
              <a:rPr lang="en-US" dirty="0" smtClean="0"/>
              <a:t>of the flag with the palm of the</a:t>
            </a:r>
            <a:br>
              <a:rPr lang="en-US" dirty="0" smtClean="0"/>
            </a:br>
            <a:r>
              <a:rPr lang="en-US" dirty="0" smtClean="0"/>
              <a:t>free hand.</a:t>
            </a:r>
          </a:p>
          <a:p>
            <a:r>
              <a:rPr lang="en-US" dirty="0" smtClean="0"/>
              <a:t>Used when the ball is</a:t>
            </a:r>
            <a:br>
              <a:rPr lang="en-US" dirty="0" smtClean="0"/>
            </a:br>
            <a:r>
              <a:rPr lang="en-US" dirty="0" smtClean="0"/>
              <a:t>touched by the blocker(s) or</a:t>
            </a:r>
            <a:br>
              <a:rPr lang="en-US" dirty="0" smtClean="0"/>
            </a:br>
            <a:r>
              <a:rPr lang="en-US" dirty="0" smtClean="0"/>
              <a:t>a player of the receiving/</a:t>
            </a:r>
            <a:br>
              <a:rPr lang="en-US" dirty="0" smtClean="0"/>
            </a:br>
            <a:r>
              <a:rPr lang="en-US" dirty="0" smtClean="0"/>
              <a:t>defending team and then</a:t>
            </a:r>
            <a:br>
              <a:rPr lang="en-US" dirty="0" smtClean="0"/>
            </a:br>
            <a:r>
              <a:rPr lang="en-US" dirty="0" smtClean="0"/>
              <a:t>touches the floor outside of</a:t>
            </a:r>
            <a:br>
              <a:rPr lang="en-US" dirty="0" smtClean="0"/>
            </a:br>
            <a:r>
              <a:rPr lang="en-US" dirty="0" smtClean="0"/>
              <a:t>the boundary lines on the</a:t>
            </a:r>
            <a:br>
              <a:rPr lang="en-US" dirty="0" smtClean="0"/>
            </a:br>
            <a:r>
              <a:rPr lang="en-US" dirty="0" smtClean="0"/>
              <a:t>same side OR when a team</a:t>
            </a:r>
            <a:br>
              <a:rPr lang="en-US" dirty="0" smtClean="0"/>
            </a:br>
            <a:r>
              <a:rPr lang="en-US" dirty="0" smtClean="0"/>
              <a:t> has played the ball and it</a:t>
            </a:r>
            <a:br>
              <a:rPr lang="en-US" dirty="0" smtClean="0"/>
            </a:br>
            <a:r>
              <a:rPr lang="en-US" dirty="0" smtClean="0"/>
              <a:t>lands out on their own side.</a:t>
            </a:r>
          </a:p>
          <a:p>
            <a:r>
              <a:rPr lang="en-US" dirty="0" smtClean="0"/>
              <a:t>Signaled by the line judge who</a:t>
            </a:r>
            <a:br>
              <a:rPr lang="en-US" dirty="0" smtClean="0"/>
            </a:br>
            <a:r>
              <a:rPr lang="en-US" dirty="0" smtClean="0"/>
              <a:t>controls the line nearest to</a:t>
            </a:r>
            <a:br>
              <a:rPr lang="en-US" dirty="0" smtClean="0"/>
            </a:br>
            <a:r>
              <a:rPr lang="en-US" dirty="0" smtClean="0"/>
              <a:t>where the ball touches the floor.</a:t>
            </a:r>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lj-touch.png"/>
          <p:cNvPicPr>
            <a:picLocks noChangeAspect="1"/>
          </p:cNvPicPr>
          <p:nvPr/>
        </p:nvPicPr>
        <p:blipFill>
          <a:blip r:embed="rId3" cstate="print"/>
          <a:stretch>
            <a:fillRect/>
          </a:stretch>
        </p:blipFill>
        <p:spPr>
          <a:xfrm>
            <a:off x="5410200" y="1447800"/>
            <a:ext cx="3505200" cy="50292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Signals (cont’d)</a:t>
            </a:r>
            <a:endParaRPr lang="en-US" dirty="0"/>
          </a:p>
        </p:txBody>
      </p:sp>
      <p:sp>
        <p:nvSpPr>
          <p:cNvPr id="7" name="Content Placeholder 6"/>
          <p:cNvSpPr>
            <a:spLocks noGrp="1"/>
          </p:cNvSpPr>
          <p:nvPr>
            <p:ph idx="1"/>
          </p:nvPr>
        </p:nvSpPr>
        <p:spPr>
          <a:xfrm>
            <a:off x="1676400" y="1752600"/>
            <a:ext cx="7010400" cy="4373563"/>
          </a:xfrm>
        </p:spPr>
        <p:txBody>
          <a:bodyPr>
            <a:normAutofit fontScale="70000" lnSpcReduction="20000"/>
          </a:bodyPr>
          <a:lstStyle/>
          <a:p>
            <a:r>
              <a:rPr lang="en-US" dirty="0" smtClean="0"/>
              <a:t>Signal #4 “Foot</a:t>
            </a:r>
            <a:br>
              <a:rPr lang="en-US" dirty="0" smtClean="0"/>
            </a:br>
            <a:r>
              <a:rPr lang="en-US" dirty="0" smtClean="0"/>
              <a:t>Fault” or “Ball</a:t>
            </a:r>
            <a:br>
              <a:rPr lang="en-US" dirty="0" smtClean="0"/>
            </a:br>
            <a:r>
              <a:rPr lang="en-US" dirty="0" smtClean="0"/>
              <a:t>Outside Antenna”</a:t>
            </a:r>
          </a:p>
          <a:p>
            <a:r>
              <a:rPr lang="en-US" dirty="0" smtClean="0"/>
              <a:t>Wave the flag over the</a:t>
            </a:r>
            <a:br>
              <a:rPr lang="en-US" dirty="0" smtClean="0"/>
            </a:br>
            <a:r>
              <a:rPr lang="en-US" dirty="0" smtClean="0"/>
              <a:t>head and point to the</a:t>
            </a:r>
            <a:br>
              <a:rPr lang="en-US" dirty="0" smtClean="0"/>
            </a:br>
            <a:r>
              <a:rPr lang="en-US" dirty="0" smtClean="0"/>
              <a:t>antenna or the end line.</a:t>
            </a:r>
          </a:p>
          <a:p>
            <a:r>
              <a:rPr lang="en-US" dirty="0" smtClean="0"/>
              <a:t>Used when the ball crosses the</a:t>
            </a:r>
            <a:br>
              <a:rPr lang="en-US" dirty="0" smtClean="0"/>
            </a:br>
            <a:r>
              <a:rPr lang="en-US" dirty="0" smtClean="0"/>
              <a:t>vertical plane of the net partially</a:t>
            </a:r>
            <a:br>
              <a:rPr lang="en-US" dirty="0" smtClean="0"/>
            </a:br>
            <a:r>
              <a:rPr lang="en-US" dirty="0" smtClean="0"/>
              <a:t>or completely outside the</a:t>
            </a:r>
            <a:br>
              <a:rPr lang="en-US" dirty="0" smtClean="0"/>
            </a:br>
            <a:r>
              <a:rPr lang="en-US" dirty="0" smtClean="0"/>
              <a:t>antenna into the opponent’s</a:t>
            </a:r>
            <a:br>
              <a:rPr lang="en-US" dirty="0" smtClean="0"/>
            </a:br>
            <a:r>
              <a:rPr lang="en-US" dirty="0" smtClean="0"/>
              <a:t>court OR it touches net features</a:t>
            </a:r>
            <a:br>
              <a:rPr lang="en-US" dirty="0" smtClean="0"/>
            </a:br>
            <a:r>
              <a:rPr lang="en-US" dirty="0" smtClean="0"/>
              <a:t>outside the antenna OR when</a:t>
            </a:r>
            <a:br>
              <a:rPr lang="en-US" dirty="0" smtClean="0"/>
            </a:br>
            <a:r>
              <a:rPr lang="en-US" dirty="0" smtClean="0"/>
              <a:t>the server faults OR when a player </a:t>
            </a:r>
            <a:br>
              <a:rPr lang="en-US" dirty="0" smtClean="0"/>
            </a:br>
            <a:r>
              <a:rPr lang="en-US" dirty="0" smtClean="0"/>
              <a:t>is outside their own court at the</a:t>
            </a:r>
            <a:br>
              <a:rPr lang="en-US" dirty="0" smtClean="0"/>
            </a:br>
            <a:r>
              <a:rPr lang="en-US" dirty="0" smtClean="0"/>
              <a:t>moment of the service hit.</a:t>
            </a:r>
          </a:p>
          <a:p>
            <a:r>
              <a:rPr lang="en-US" dirty="0" smtClean="0"/>
              <a:t>Signaled by the line judge who is</a:t>
            </a:r>
            <a:br>
              <a:rPr lang="en-US" dirty="0" smtClean="0"/>
            </a:br>
            <a:r>
              <a:rPr lang="en-US" dirty="0" smtClean="0"/>
              <a:t>responsible for the line where the</a:t>
            </a:r>
            <a:br>
              <a:rPr lang="en-US" dirty="0" smtClean="0"/>
            </a:br>
            <a:r>
              <a:rPr lang="en-US" dirty="0" smtClean="0"/>
              <a:t>infraction takes place.</a:t>
            </a:r>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lj-foot-fault.png"/>
          <p:cNvPicPr>
            <a:picLocks noChangeAspect="1"/>
          </p:cNvPicPr>
          <p:nvPr/>
        </p:nvPicPr>
        <p:blipFill>
          <a:blip r:embed="rId3" cstate="print"/>
          <a:stretch>
            <a:fillRect/>
          </a:stretch>
        </p:blipFill>
        <p:spPr>
          <a:xfrm>
            <a:off x="5257800" y="1600200"/>
            <a:ext cx="3886200" cy="4800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Signals (cont’d)</a:t>
            </a:r>
            <a:endParaRPr lang="en-US" dirty="0"/>
          </a:p>
        </p:txBody>
      </p:sp>
      <p:sp>
        <p:nvSpPr>
          <p:cNvPr id="7" name="Content Placeholder 6"/>
          <p:cNvSpPr>
            <a:spLocks noGrp="1"/>
          </p:cNvSpPr>
          <p:nvPr>
            <p:ph idx="1"/>
          </p:nvPr>
        </p:nvSpPr>
        <p:spPr>
          <a:xfrm>
            <a:off x="1981200" y="1752600"/>
            <a:ext cx="6705600" cy="4373563"/>
          </a:xfrm>
        </p:spPr>
        <p:txBody>
          <a:bodyPr>
            <a:normAutofit fontScale="92500" lnSpcReduction="20000"/>
          </a:bodyPr>
          <a:lstStyle/>
          <a:p>
            <a:r>
              <a:rPr lang="en-US" dirty="0" smtClean="0"/>
              <a:t>Signal #5</a:t>
            </a:r>
            <a:br>
              <a:rPr lang="en-US" dirty="0" smtClean="0"/>
            </a:br>
            <a:r>
              <a:rPr lang="en-US" dirty="0" smtClean="0"/>
              <a:t>“Impossible</a:t>
            </a:r>
            <a:br>
              <a:rPr lang="en-US" dirty="0" smtClean="0"/>
            </a:br>
            <a:r>
              <a:rPr lang="en-US" dirty="0" smtClean="0"/>
              <a:t>to Judge”</a:t>
            </a:r>
          </a:p>
          <a:p>
            <a:r>
              <a:rPr lang="en-US" dirty="0" smtClean="0"/>
              <a:t>Place both arms</a:t>
            </a:r>
            <a:br>
              <a:rPr lang="en-US" dirty="0" smtClean="0"/>
            </a:br>
            <a:r>
              <a:rPr lang="en-US" dirty="0" smtClean="0"/>
              <a:t>across the chest</a:t>
            </a:r>
            <a:br>
              <a:rPr lang="en-US" dirty="0" smtClean="0"/>
            </a:br>
            <a:r>
              <a:rPr lang="en-US" dirty="0" smtClean="0"/>
              <a:t>forming an “X”.</a:t>
            </a:r>
          </a:p>
          <a:p>
            <a:r>
              <a:rPr lang="en-US" dirty="0" smtClean="0"/>
              <a:t>Used when the line judge</a:t>
            </a:r>
            <a:br>
              <a:rPr lang="en-US" dirty="0" smtClean="0"/>
            </a:br>
            <a:r>
              <a:rPr lang="en-US" dirty="0" smtClean="0"/>
              <a:t>is unable to evaluate a</a:t>
            </a:r>
            <a:br>
              <a:rPr lang="en-US" dirty="0" smtClean="0"/>
            </a:br>
            <a:r>
              <a:rPr lang="en-US" dirty="0" smtClean="0"/>
              <a:t>fault within their</a:t>
            </a:r>
            <a:br>
              <a:rPr lang="en-US" dirty="0" smtClean="0"/>
            </a:br>
            <a:r>
              <a:rPr lang="en-US" dirty="0" smtClean="0"/>
              <a:t>jurisdiction</a:t>
            </a:r>
          </a:p>
          <a:p>
            <a:r>
              <a:rPr lang="en-US" dirty="0" smtClean="0"/>
              <a:t>Example: When</a:t>
            </a:r>
            <a:br>
              <a:rPr lang="en-US" dirty="0" smtClean="0"/>
            </a:br>
            <a:r>
              <a:rPr lang="en-US" dirty="0" smtClean="0"/>
              <a:t>a player blocks</a:t>
            </a:r>
            <a:br>
              <a:rPr lang="en-US" dirty="0" smtClean="0"/>
            </a:br>
            <a:r>
              <a:rPr lang="en-US" dirty="0" smtClean="0"/>
              <a:t>your view of </a:t>
            </a:r>
            <a:br>
              <a:rPr lang="en-US" dirty="0" smtClean="0"/>
            </a:br>
            <a:r>
              <a:rPr lang="en-US" dirty="0" smtClean="0"/>
              <a:t>the play.</a:t>
            </a:r>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lj-cant-judge.png"/>
          <p:cNvPicPr>
            <a:picLocks noChangeAspect="1"/>
          </p:cNvPicPr>
          <p:nvPr/>
        </p:nvPicPr>
        <p:blipFill>
          <a:blip r:embed="rId3" cstate="print"/>
          <a:stretch>
            <a:fillRect/>
          </a:stretch>
        </p:blipFill>
        <p:spPr>
          <a:xfrm>
            <a:off x="5486400" y="1143001"/>
            <a:ext cx="3429000" cy="48768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Positioning</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endParaRPr lang="en-US" dirty="0" smtClean="0"/>
          </a:p>
          <a:p>
            <a:r>
              <a:rPr lang="en-US" dirty="0" smtClean="0"/>
              <a:t>Line Judge positions are assigned to each Line Judge by the First Referee prior to the match.</a:t>
            </a:r>
          </a:p>
          <a:p>
            <a:r>
              <a:rPr lang="en-US" dirty="0" smtClean="0"/>
              <a:t>Line Judges stand at the corners of the court closest to the right hand of each referee, diagonally in the corner.</a:t>
            </a:r>
          </a:p>
          <a:p>
            <a:r>
              <a:rPr lang="en-US" dirty="0" smtClean="0"/>
              <a:t>Once a line judge has an established his/her position, they retain it for the entire match.</a:t>
            </a:r>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Positioning (cont’d)</a:t>
            </a:r>
            <a:endParaRPr lang="en-US" dirty="0"/>
          </a:p>
        </p:txBody>
      </p:sp>
      <p:sp>
        <p:nvSpPr>
          <p:cNvPr id="7" name="Content Placeholder 6"/>
          <p:cNvSpPr>
            <a:spLocks noGrp="1"/>
          </p:cNvSpPr>
          <p:nvPr>
            <p:ph idx="1"/>
          </p:nvPr>
        </p:nvSpPr>
        <p:spPr>
          <a:xfrm>
            <a:off x="1981200" y="1295401"/>
            <a:ext cx="6705600" cy="1219200"/>
          </a:xfrm>
        </p:spPr>
        <p:txBody>
          <a:bodyPr>
            <a:normAutofit/>
          </a:bodyPr>
          <a:lstStyle/>
          <a:p>
            <a:pPr>
              <a:buNone/>
            </a:pPr>
            <a:r>
              <a:rPr lang="en-US" dirty="0" smtClean="0"/>
              <a:t>The graphic below shows how line judges should position themselves on the court.</a:t>
            </a:r>
            <a:endParaRPr lang="en-US" dirty="0" smtClean="0"/>
          </a:p>
          <a:p>
            <a:endParaRPr lang="en-US" dirty="0" smtClean="0"/>
          </a:p>
          <a:p>
            <a:endParaRPr lang="en-US" dirty="0" smtClean="0"/>
          </a:p>
          <a:p>
            <a:endParaRPr lang="en-US" dirty="0" smtClean="0"/>
          </a:p>
          <a:p>
            <a:pPr>
              <a:buNone/>
            </a:pPr>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pic>
        <p:nvPicPr>
          <p:cNvPr id="8" name="Picture 7" descr="vb-court-r1-and-r2-w-lj.jpg"/>
          <p:cNvPicPr>
            <a:picLocks noChangeAspect="1"/>
          </p:cNvPicPr>
          <p:nvPr/>
        </p:nvPicPr>
        <p:blipFill>
          <a:blip r:embed="rId3" cstate="print"/>
          <a:stretch>
            <a:fillRect/>
          </a:stretch>
        </p:blipFill>
        <p:spPr>
          <a:xfrm>
            <a:off x="2133600" y="2514600"/>
            <a:ext cx="6338717" cy="414938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Positioning (cont’d)</a:t>
            </a:r>
            <a:endParaRPr lang="en-US" dirty="0"/>
          </a:p>
        </p:txBody>
      </p:sp>
      <p:sp>
        <p:nvSpPr>
          <p:cNvPr id="7" name="Content Placeholder 6"/>
          <p:cNvSpPr>
            <a:spLocks noGrp="1"/>
          </p:cNvSpPr>
          <p:nvPr>
            <p:ph idx="1"/>
          </p:nvPr>
        </p:nvSpPr>
        <p:spPr>
          <a:xfrm>
            <a:off x="1905000" y="1447800"/>
            <a:ext cx="7239000" cy="5181600"/>
          </a:xfrm>
        </p:spPr>
        <p:txBody>
          <a:bodyPr>
            <a:normAutofit/>
          </a:bodyPr>
          <a:lstStyle/>
          <a:p>
            <a:pPr>
              <a:buNone/>
            </a:pPr>
            <a:r>
              <a:rPr lang="en-US" dirty="0" smtClean="0"/>
              <a:t>There are essentially three positions when line judging:</a:t>
            </a:r>
          </a:p>
          <a:p>
            <a:pPr>
              <a:buNone/>
            </a:pPr>
            <a:endParaRPr lang="en-US" sz="800" dirty="0" smtClean="0"/>
          </a:p>
          <a:p>
            <a:pPr>
              <a:buNone/>
            </a:pPr>
            <a:r>
              <a:rPr lang="en-US" dirty="0" smtClean="0"/>
              <a:t>1) Relaxed – feet close together, standing erect, flag held</a:t>
            </a:r>
          </a:p>
          <a:p>
            <a:pPr>
              <a:buNone/>
            </a:pPr>
            <a:r>
              <a:rPr lang="en-US" dirty="0" smtClean="0"/>
              <a:t>down at the waist with both hands.</a:t>
            </a:r>
          </a:p>
          <a:p>
            <a:pPr>
              <a:buNone/>
            </a:pPr>
            <a:endParaRPr lang="en-US" sz="800" dirty="0" smtClean="0"/>
          </a:p>
          <a:p>
            <a:pPr>
              <a:buNone/>
            </a:pPr>
            <a:r>
              <a:rPr lang="en-US" dirty="0" smtClean="0"/>
              <a:t>2) Ready position – higher knee bend, athletic position</a:t>
            </a:r>
          </a:p>
          <a:p>
            <a:pPr>
              <a:buNone/>
            </a:pPr>
            <a:r>
              <a:rPr lang="en-US" dirty="0" smtClean="0"/>
              <a:t>with feet shoulder width apart, one foot in front of the</a:t>
            </a:r>
          </a:p>
          <a:p>
            <a:pPr>
              <a:buNone/>
            </a:pPr>
            <a:r>
              <a:rPr lang="en-US" dirty="0" smtClean="0"/>
              <a:t>other; as play progresses this transitions to a deeper</a:t>
            </a:r>
          </a:p>
          <a:p>
            <a:pPr>
              <a:buNone/>
            </a:pPr>
            <a:r>
              <a:rPr lang="en-US" dirty="0" smtClean="0"/>
              <a:t>knee bend and allows for movement as necessary.</a:t>
            </a:r>
          </a:p>
          <a:p>
            <a:pPr>
              <a:buNone/>
            </a:pPr>
            <a:endParaRPr lang="en-US" sz="800" dirty="0" smtClean="0"/>
          </a:p>
          <a:p>
            <a:pPr>
              <a:buNone/>
            </a:pPr>
            <a:r>
              <a:rPr lang="en-US" dirty="0" smtClean="0"/>
              <a:t>3) Signaling – back to erect standing position, with flag</a:t>
            </a:r>
          </a:p>
          <a:p>
            <a:pPr>
              <a:buNone/>
            </a:pPr>
            <a:r>
              <a:rPr lang="en-US" dirty="0" smtClean="0"/>
              <a:t>used to indicate detected fault (if no fault, you revert to</a:t>
            </a:r>
          </a:p>
          <a:p>
            <a:pPr>
              <a:buNone/>
            </a:pPr>
            <a:r>
              <a:rPr lang="en-US" dirty="0" smtClean="0"/>
              <a:t>the relaxed position)</a:t>
            </a:r>
          </a:p>
          <a:p>
            <a:pPr>
              <a:buNone/>
            </a:pPr>
            <a:endParaRPr lang="en-US" sz="800"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Positioning (cont’d)</a:t>
            </a:r>
            <a:endParaRPr lang="en-US" dirty="0"/>
          </a:p>
        </p:txBody>
      </p:sp>
      <p:sp>
        <p:nvSpPr>
          <p:cNvPr id="7" name="Content Placeholder 6"/>
          <p:cNvSpPr>
            <a:spLocks noGrp="1"/>
          </p:cNvSpPr>
          <p:nvPr>
            <p:ph idx="1"/>
          </p:nvPr>
        </p:nvSpPr>
        <p:spPr>
          <a:xfrm>
            <a:off x="1981200" y="1752600"/>
            <a:ext cx="6705600" cy="4373563"/>
          </a:xfrm>
        </p:spPr>
        <p:txBody>
          <a:bodyPr>
            <a:normAutofit lnSpcReduction="10000"/>
          </a:bodyPr>
          <a:lstStyle/>
          <a:p>
            <a:pPr>
              <a:buNone/>
            </a:pPr>
            <a:r>
              <a:rPr lang="en-US" dirty="0" smtClean="0"/>
              <a:t>During a rally, line judges may need to move from their assigned locations – this is usually to:</a:t>
            </a:r>
          </a:p>
          <a:p>
            <a:r>
              <a:rPr lang="en-US" dirty="0" smtClean="0"/>
              <a:t>Avoid interfering with players playing the ball.</a:t>
            </a:r>
          </a:p>
          <a:p>
            <a:r>
              <a:rPr lang="en-US" dirty="0" smtClean="0"/>
              <a:t>Better observe a ball crossing the net near an antenna.</a:t>
            </a:r>
          </a:p>
          <a:p>
            <a:r>
              <a:rPr lang="en-US" dirty="0" smtClean="0"/>
              <a:t>To keep the ball in sight during ball contact with player(s) or equipment, including the ‘pancake’ dig.</a:t>
            </a:r>
          </a:p>
          <a:p>
            <a:r>
              <a:rPr lang="en-US" dirty="0" smtClean="0"/>
              <a:t>To keep their body facing the action at all times.</a:t>
            </a:r>
          </a:p>
          <a:p>
            <a:r>
              <a:rPr lang="en-US" dirty="0" smtClean="0"/>
              <a:t>To report to the first referee when summoned to the referee stand.</a:t>
            </a:r>
          </a:p>
          <a:p>
            <a:pPr>
              <a:buNone/>
            </a:pPr>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Line Judge Positioning (cont’d)</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pPr>
              <a:buNone/>
            </a:pPr>
            <a:r>
              <a:rPr lang="en-US" dirty="0" smtClean="0"/>
              <a:t>There are other situations that arise in a match that dictate the line judge’s location:</a:t>
            </a:r>
          </a:p>
          <a:p>
            <a:r>
              <a:rPr lang="en-US" dirty="0" smtClean="0"/>
              <a:t>Pre-match Protocol (Player Introductions, National Anthem, etc)</a:t>
            </a:r>
          </a:p>
          <a:p>
            <a:r>
              <a:rPr lang="en-US" dirty="0" smtClean="0"/>
              <a:t> Time outs (Regular &amp; Injury )</a:t>
            </a:r>
          </a:p>
          <a:p>
            <a:r>
              <a:rPr lang="en-US" dirty="0" smtClean="0"/>
              <a:t> Intermission Between Sets</a:t>
            </a:r>
          </a:p>
          <a:p>
            <a:r>
              <a:rPr lang="en-US" dirty="0" smtClean="0"/>
              <a:t>Post-match protocol (If Applicable)</a:t>
            </a:r>
          </a:p>
          <a:p>
            <a:pPr>
              <a:buNone/>
            </a:pPr>
            <a:r>
              <a:rPr lang="en-US" dirty="0" smtClean="0"/>
              <a:t>Please Note: Each league may have different requirements and protocols.  One of our jobs as the officiating crew is to know the protocol!</a:t>
            </a:r>
          </a:p>
          <a:p>
            <a:endParaRPr lang="en-US" dirty="0" smtClean="0"/>
          </a:p>
          <a:p>
            <a:endParaRPr lang="en-US" dirty="0" smtClean="0"/>
          </a:p>
          <a:p>
            <a:endParaRPr lang="en-US" dirty="0" smtClean="0"/>
          </a:p>
          <a:p>
            <a:endParaRPr lang="en-US" dirty="0" smtClean="0"/>
          </a:p>
          <a:p>
            <a:pPr>
              <a:buNone/>
            </a:pPr>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a:bodyPr>
          <a:lstStyle/>
          <a:p>
            <a:r>
              <a:rPr lang="en-US" dirty="0" smtClean="0"/>
              <a:t>         </a:t>
            </a:r>
            <a:r>
              <a:rPr lang="en-US" dirty="0" smtClean="0"/>
              <a:t>         Line Judge Positioning (cont’d)</a:t>
            </a:r>
            <a:endParaRPr lang="en-US" dirty="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
        <p:nvSpPr>
          <p:cNvPr id="11" name="TextBox 10"/>
          <p:cNvSpPr txBox="1"/>
          <p:nvPr/>
        </p:nvSpPr>
        <p:spPr>
          <a:xfrm>
            <a:off x="2133600" y="1219200"/>
            <a:ext cx="6248400" cy="923330"/>
          </a:xfrm>
          <a:prstGeom prst="rect">
            <a:avLst/>
          </a:prstGeom>
          <a:noFill/>
        </p:spPr>
        <p:txBody>
          <a:bodyPr wrap="square" rtlCol="0">
            <a:spAutoFit/>
          </a:bodyPr>
          <a:lstStyle/>
          <a:p>
            <a:r>
              <a:rPr lang="en-US" dirty="0" smtClean="0"/>
              <a:t>The graphic below shows path that each line judge takes toward the First Referee’s stand.  Take note that line judges do not walk on the court during the transition to and from the new position.</a:t>
            </a:r>
            <a:endParaRPr lang="en-US" dirty="0"/>
          </a:p>
        </p:txBody>
      </p:sp>
      <p:pic>
        <p:nvPicPr>
          <p:cNvPr id="13" name="Content Placeholder 12" descr="vb-court-lj-to-r1-stand.jpg"/>
          <p:cNvPicPr>
            <a:picLocks noGrp="1" noChangeAspect="1"/>
          </p:cNvPicPr>
          <p:nvPr>
            <p:ph idx="1"/>
          </p:nvPr>
        </p:nvPicPr>
        <p:blipFill>
          <a:blip r:embed="rId3" cstate="print"/>
          <a:stretch>
            <a:fillRect/>
          </a:stretch>
        </p:blipFill>
        <p:spPr>
          <a:xfrm>
            <a:off x="2133600" y="2514600"/>
            <a:ext cx="6324600" cy="4138654"/>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a:bodyPr>
          <a:lstStyle/>
          <a:p>
            <a:r>
              <a:rPr lang="en-US" dirty="0" smtClean="0"/>
              <a:t>         </a:t>
            </a:r>
            <a:r>
              <a:rPr lang="en-US" dirty="0" smtClean="0"/>
              <a:t>         Line Judge Positioning (cont’d)</a:t>
            </a:r>
            <a:endParaRPr lang="en-US" dirty="0"/>
          </a:p>
        </p:txBody>
      </p:sp>
      <p:pic>
        <p:nvPicPr>
          <p:cNvPr id="8" name="Content Placeholder 7" descr="vb-court-lj-time-out.jpg"/>
          <p:cNvPicPr>
            <a:picLocks noGrp="1" noChangeAspect="1"/>
          </p:cNvPicPr>
          <p:nvPr>
            <p:ph idx="1"/>
          </p:nvPr>
        </p:nvPicPr>
        <p:blipFill>
          <a:blip r:embed="rId2" cstate="print"/>
          <a:stretch>
            <a:fillRect/>
          </a:stretch>
        </p:blipFill>
        <p:spPr>
          <a:xfrm>
            <a:off x="2133600" y="2514600"/>
            <a:ext cx="6324600" cy="4114800"/>
          </a:xfrm>
        </p:spPr>
      </p:pic>
      <p:pic>
        <p:nvPicPr>
          <p:cNvPr id="10" name="Picture 9" descr="saoa-7sport-small-trans.png"/>
          <p:cNvPicPr>
            <a:picLocks noChangeAspect="1"/>
          </p:cNvPicPr>
          <p:nvPr/>
        </p:nvPicPr>
        <p:blipFill>
          <a:blip r:embed="rId3" cstate="print"/>
          <a:stretch>
            <a:fillRect/>
          </a:stretch>
        </p:blipFill>
        <p:spPr>
          <a:xfrm>
            <a:off x="0" y="5486400"/>
            <a:ext cx="1257587" cy="1206775"/>
          </a:xfrm>
          <a:prstGeom prst="rect">
            <a:avLst/>
          </a:prstGeom>
        </p:spPr>
      </p:pic>
      <p:sp>
        <p:nvSpPr>
          <p:cNvPr id="11" name="TextBox 10"/>
          <p:cNvSpPr txBox="1"/>
          <p:nvPr/>
        </p:nvSpPr>
        <p:spPr>
          <a:xfrm>
            <a:off x="1905000" y="1219200"/>
            <a:ext cx="6477000" cy="1754326"/>
          </a:xfrm>
          <a:prstGeom prst="rect">
            <a:avLst/>
          </a:prstGeom>
          <a:noFill/>
        </p:spPr>
        <p:txBody>
          <a:bodyPr wrap="square" rtlCol="0">
            <a:spAutoFit/>
          </a:bodyPr>
          <a:lstStyle/>
          <a:p>
            <a:r>
              <a:rPr lang="en-US" dirty="0" smtClean="0"/>
              <a:t>The graphic below shows the correct line judge position during a time out.  The line judge transitions back to their assigned spot at the sound of the 45 second warning horn or when both teams come back on the court.</a:t>
            </a:r>
          </a:p>
          <a:p>
            <a:endParaRPr lang="en-US" dirty="0" smtClean="0"/>
          </a:p>
          <a:p>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During The Match</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pPr>
              <a:buNone/>
            </a:pPr>
            <a:r>
              <a:rPr lang="en-US" dirty="0" smtClean="0"/>
              <a:t>Getting ready to make a call:</a:t>
            </a:r>
          </a:p>
          <a:p>
            <a:r>
              <a:rPr lang="en-US" dirty="0" smtClean="0"/>
              <a:t>Our attention span during play is of major importance.</a:t>
            </a:r>
          </a:p>
          <a:p>
            <a:r>
              <a:rPr lang="en-US" dirty="0" smtClean="0"/>
              <a:t>Continual scanning of the ball in play and the line of responsibility allows for temporary evaluation. i.e.  Look from the ball to the line about 2-3 times per play to ready yourself for judgment.</a:t>
            </a:r>
          </a:p>
          <a:p>
            <a:r>
              <a:rPr lang="en-US" dirty="0" smtClean="0"/>
              <a:t>This is done by moving the </a:t>
            </a:r>
            <a:r>
              <a:rPr lang="en-US" u="sng" dirty="0" smtClean="0"/>
              <a:t>eyes</a:t>
            </a:r>
            <a:r>
              <a:rPr lang="en-US" dirty="0" smtClean="0"/>
              <a:t> rather than the </a:t>
            </a:r>
            <a:r>
              <a:rPr lang="en-US" u="sng" dirty="0" smtClean="0"/>
              <a:t>head</a:t>
            </a:r>
            <a:r>
              <a:rPr lang="en-US" dirty="0" smtClean="0"/>
              <a:t> (unless head movement is necessary).</a:t>
            </a:r>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Techniques &amp; Tips</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Be prepared – this will help you achieve the best level of concentration and condition to work the match.</a:t>
            </a:r>
          </a:p>
          <a:p>
            <a:r>
              <a:rPr lang="en-US" dirty="0" smtClean="0"/>
              <a:t>Stand in a position which allows evaluation of play within your jurisdiction – you can move, especially to avoid interfering with play.</a:t>
            </a:r>
          </a:p>
          <a:p>
            <a:r>
              <a:rPr lang="en-US" dirty="0" smtClean="0"/>
              <a:t>Signals should be made quickly and should be decisive – the sequence for line judges is:  1) See,  2) Decide, and 3) Signal (making eye contact with the First Referee) </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Techniques &amp; Tips (cont’d)</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pPr>
              <a:buNone/>
            </a:pPr>
            <a:r>
              <a:rPr lang="en-US" u="sng" dirty="0" smtClean="0"/>
              <a:t>Focus</a:t>
            </a:r>
          </a:p>
          <a:p>
            <a:pPr>
              <a:buNone/>
            </a:pPr>
            <a:r>
              <a:rPr lang="en-US" dirty="0" smtClean="0"/>
              <a:t> -   Pay attention to those points or areas where the rally is taking place.</a:t>
            </a:r>
          </a:p>
          <a:p>
            <a:pPr>
              <a:buNone/>
            </a:pPr>
            <a:r>
              <a:rPr lang="en-US" dirty="0" smtClean="0"/>
              <a:t> -   Briefly follow the ball path, then change focus (the ‘snap-shot’ method).</a:t>
            </a:r>
          </a:p>
          <a:p>
            <a:pPr>
              <a:buNone/>
            </a:pPr>
            <a:endParaRPr lang="en-US" dirty="0" smtClean="0"/>
          </a:p>
          <a:p>
            <a:pPr>
              <a:buNone/>
            </a:pPr>
            <a:r>
              <a:rPr lang="en-US" u="sng" dirty="0" smtClean="0"/>
              <a:t>Anticipation</a:t>
            </a:r>
          </a:p>
          <a:p>
            <a:pPr>
              <a:buNone/>
            </a:pPr>
            <a:r>
              <a:rPr lang="en-US" dirty="0" smtClean="0"/>
              <a:t> -   Looking forward after seeing the initial contact, and anticipate the landing where a decision is required.</a:t>
            </a:r>
          </a:p>
          <a:p>
            <a:pPr>
              <a:buNone/>
            </a:pPr>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Techniques &amp; Tips (cont’d)</a:t>
            </a:r>
            <a:endParaRPr lang="en-US" dirty="0"/>
          </a:p>
        </p:txBody>
      </p:sp>
      <p:sp>
        <p:nvSpPr>
          <p:cNvPr id="7" name="Content Placeholder 6"/>
          <p:cNvSpPr>
            <a:spLocks noGrp="1"/>
          </p:cNvSpPr>
          <p:nvPr>
            <p:ph idx="1"/>
          </p:nvPr>
        </p:nvSpPr>
        <p:spPr>
          <a:xfrm>
            <a:off x="1981200" y="1295400"/>
            <a:ext cx="6705600" cy="5181600"/>
          </a:xfrm>
        </p:spPr>
        <p:txBody>
          <a:bodyPr>
            <a:normAutofit fontScale="70000" lnSpcReduction="20000"/>
          </a:bodyPr>
          <a:lstStyle/>
          <a:p>
            <a:r>
              <a:rPr lang="en-US" dirty="0" smtClean="0"/>
              <a:t>At no time should there be any discussion between a team member (coach, player, etc) and a line judge.</a:t>
            </a:r>
          </a:p>
          <a:p>
            <a:r>
              <a:rPr lang="en-US" dirty="0" smtClean="0"/>
              <a:t>If the line judge is being harassed or notices some other irregularity, they should signal and go to the first referee to inform them of the facts – only the first referee can apply sanctions if necessary.</a:t>
            </a:r>
          </a:p>
          <a:p>
            <a:pPr>
              <a:buNone/>
            </a:pPr>
            <a:endParaRPr lang="en-US" dirty="0" smtClean="0"/>
          </a:p>
          <a:p>
            <a:pPr>
              <a:buNone/>
            </a:pPr>
            <a:r>
              <a:rPr lang="en-US" dirty="0" smtClean="0"/>
              <a:t>If the ball lands in/at/near the corner (no touch) </a:t>
            </a:r>
          </a:p>
          <a:p>
            <a:r>
              <a:rPr lang="en-US" dirty="0" smtClean="0"/>
              <a:t>On your line the ball is out, signal ‘out’</a:t>
            </a:r>
          </a:p>
          <a:p>
            <a:r>
              <a:rPr lang="en-US" dirty="0" smtClean="0"/>
              <a:t>On your line the ball is in and without any doubt in on the other line, signal ‘in’</a:t>
            </a:r>
          </a:p>
          <a:p>
            <a:r>
              <a:rPr lang="en-US" dirty="0" smtClean="0"/>
              <a:t>On your line the ball is in, but the other line is uncertain make eye contact with the other line judge.</a:t>
            </a:r>
          </a:p>
          <a:p>
            <a:pPr>
              <a:buNone/>
            </a:pPr>
            <a:endParaRPr lang="en-US" dirty="0" smtClean="0"/>
          </a:p>
          <a:p>
            <a:pPr>
              <a:buNone/>
            </a:pPr>
            <a:r>
              <a:rPr lang="en-US" dirty="0" smtClean="0"/>
              <a:t>Your partner, following the sequence in this process, will be:</a:t>
            </a:r>
            <a:br>
              <a:rPr lang="en-US" dirty="0" smtClean="0"/>
            </a:br>
            <a:r>
              <a:rPr lang="en-US" dirty="0" smtClean="0"/>
              <a:t>a) signaling “out” as in #1, </a:t>
            </a:r>
            <a:r>
              <a:rPr lang="en-US" b="1" dirty="0" smtClean="0"/>
              <a:t>YOU</a:t>
            </a:r>
            <a:r>
              <a:rPr lang="en-US" dirty="0" smtClean="0"/>
              <a:t> signal “</a:t>
            </a:r>
            <a:r>
              <a:rPr lang="en-US" b="1" dirty="0" smtClean="0"/>
              <a:t>out</a:t>
            </a:r>
            <a:r>
              <a:rPr lang="en-US" dirty="0" smtClean="0"/>
              <a:t>”,</a:t>
            </a:r>
            <a:br>
              <a:rPr lang="en-US" dirty="0" smtClean="0"/>
            </a:br>
            <a:r>
              <a:rPr lang="en-US" dirty="0" smtClean="0"/>
              <a:t>b) signaling “in” as in #2, </a:t>
            </a:r>
            <a:r>
              <a:rPr lang="en-US" b="1" dirty="0" smtClean="0"/>
              <a:t>YOU</a:t>
            </a:r>
            <a:r>
              <a:rPr lang="en-US" dirty="0" smtClean="0"/>
              <a:t> signal “</a:t>
            </a:r>
            <a:r>
              <a:rPr lang="en-US" b="1" dirty="0" smtClean="0"/>
              <a:t>in</a:t>
            </a:r>
            <a:r>
              <a:rPr lang="en-US" dirty="0" smtClean="0"/>
              <a:t>”,</a:t>
            </a:r>
            <a:br>
              <a:rPr lang="en-US" dirty="0" smtClean="0"/>
            </a:br>
            <a:r>
              <a:rPr lang="en-US" dirty="0" smtClean="0"/>
              <a:t>c) looking at you, meaning it’s not out for either of you,</a:t>
            </a:r>
            <a:br>
              <a:rPr lang="en-US" dirty="0" smtClean="0"/>
            </a:br>
            <a:r>
              <a:rPr lang="en-US" dirty="0" smtClean="0"/>
              <a:t>    </a:t>
            </a:r>
            <a:r>
              <a:rPr lang="en-US" b="1" dirty="0" smtClean="0"/>
              <a:t>BOTH</a:t>
            </a:r>
            <a:r>
              <a:rPr lang="en-US" dirty="0" smtClean="0"/>
              <a:t> line judges signal “</a:t>
            </a:r>
            <a:r>
              <a:rPr lang="en-US" b="1" dirty="0" smtClean="0"/>
              <a:t>in</a:t>
            </a:r>
            <a:r>
              <a:rPr lang="en-US" dirty="0" smtClean="0"/>
              <a:t>”.</a:t>
            </a:r>
          </a:p>
          <a:p>
            <a:r>
              <a:rPr lang="en-US" dirty="0" smtClean="0"/>
              <a:t>These are not steps, but actually one decision that leads to a signal or eye contact – communication is paramount!</a:t>
            </a:r>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fontScale="90000"/>
          </a:bodyPr>
          <a:lstStyle/>
          <a:p>
            <a:r>
              <a:rPr lang="en-US" dirty="0" smtClean="0"/>
              <a:t>              Being Over-ruled by the</a:t>
            </a:r>
            <a:br>
              <a:rPr lang="en-US" dirty="0" smtClean="0"/>
            </a:br>
            <a:r>
              <a:rPr lang="en-US" dirty="0" smtClean="0"/>
              <a:t>              First Referee</a:t>
            </a:r>
            <a:endParaRPr lang="en-US" dirty="0"/>
          </a:p>
        </p:txBody>
      </p:sp>
      <p:sp>
        <p:nvSpPr>
          <p:cNvPr id="7" name="Content Placeholder 6"/>
          <p:cNvSpPr>
            <a:spLocks noGrp="1"/>
          </p:cNvSpPr>
          <p:nvPr>
            <p:ph idx="1"/>
          </p:nvPr>
        </p:nvSpPr>
        <p:spPr>
          <a:xfrm>
            <a:off x="1981200" y="1752600"/>
            <a:ext cx="6934200" cy="4373563"/>
          </a:xfrm>
        </p:spPr>
        <p:txBody>
          <a:bodyPr>
            <a:normAutofit lnSpcReduction="10000"/>
          </a:bodyPr>
          <a:lstStyle/>
          <a:p>
            <a:r>
              <a:rPr lang="en-US" dirty="0" smtClean="0"/>
              <a:t>Keep in mind, when working as a line judge and signaling, you’re indicating judgment.</a:t>
            </a:r>
          </a:p>
          <a:p>
            <a:r>
              <a:rPr lang="en-US" dirty="0" smtClean="0"/>
              <a:t>The first referee may or may not agree with your assessment – if the first referee disagrees, don’t insist on your signal.</a:t>
            </a:r>
          </a:p>
          <a:p>
            <a:r>
              <a:rPr lang="en-US" dirty="0" smtClean="0"/>
              <a:t>Don’t let your eyes get as big as dinner plates.  Remember your body language.. It says a lot!</a:t>
            </a:r>
          </a:p>
          <a:p>
            <a:r>
              <a:rPr lang="en-US" dirty="0" smtClean="0"/>
              <a:t>Relax, re-focus, and be ready for the next play.</a:t>
            </a:r>
          </a:p>
          <a:p>
            <a:r>
              <a:rPr lang="en-US" dirty="0" smtClean="0"/>
              <a:t>At the next time out or after the match, politely ask the First Referee what you may have missed.</a:t>
            </a:r>
          </a:p>
          <a:p>
            <a:r>
              <a:rPr lang="en-US" dirty="0" smtClean="0"/>
              <a:t>Remember… Communication is the key to success!</a:t>
            </a:r>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a:bodyPr>
          <a:lstStyle/>
          <a:p>
            <a:r>
              <a:rPr lang="en-US" dirty="0" smtClean="0"/>
              <a:t>                  Line Judge Responsibilities</a:t>
            </a:r>
            <a:endParaRPr lang="en-US" dirty="0"/>
          </a:p>
        </p:txBody>
      </p:sp>
      <p:sp>
        <p:nvSpPr>
          <p:cNvPr id="7" name="Content Placeholder 6"/>
          <p:cNvSpPr>
            <a:spLocks noGrp="1"/>
          </p:cNvSpPr>
          <p:nvPr>
            <p:ph idx="1"/>
          </p:nvPr>
        </p:nvSpPr>
        <p:spPr>
          <a:xfrm>
            <a:off x="1981200" y="1752600"/>
            <a:ext cx="6705600" cy="4373563"/>
          </a:xfrm>
        </p:spPr>
        <p:txBody>
          <a:bodyPr>
            <a:normAutofit lnSpcReduction="10000"/>
          </a:bodyPr>
          <a:lstStyle/>
          <a:p>
            <a:pPr>
              <a:buNone/>
            </a:pPr>
            <a:r>
              <a:rPr lang="en-US" dirty="0" smtClean="0"/>
              <a:t>As a Line Judge, I perform my duties by using a flag  to signal:</a:t>
            </a:r>
          </a:p>
          <a:p>
            <a:r>
              <a:rPr lang="en-US" dirty="0" smtClean="0"/>
              <a:t>The foot faults of the server</a:t>
            </a:r>
          </a:p>
          <a:p>
            <a:r>
              <a:rPr lang="en-US" dirty="0" smtClean="0"/>
              <a:t>Any contact with the antenna on their side of the court by any player during their action of playing the ball or interfering with the play.</a:t>
            </a:r>
          </a:p>
          <a:p>
            <a:r>
              <a:rPr lang="en-US" dirty="0" smtClean="0"/>
              <a:t>The ball crossing the net outside the crossing space into the opponent’s court or touching the antenna on their side of the court.</a:t>
            </a:r>
          </a:p>
          <a:p>
            <a:r>
              <a:rPr lang="en-US" dirty="0" smtClean="0"/>
              <a:t>I also have to repeat my signal should the first referee request it!</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fontScale="90000"/>
          </a:bodyPr>
          <a:lstStyle/>
          <a:p>
            <a:r>
              <a:rPr lang="en-US" dirty="0" smtClean="0"/>
              <a:t>                     Line Judge Responsibilities (cont’d)</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The ball ‘in’ and ‘out’ whenever the ball lands near my line.</a:t>
            </a:r>
          </a:p>
          <a:p>
            <a:r>
              <a:rPr lang="en-US" dirty="0" smtClean="0"/>
              <a:t>The touches of ‘out’ balls by the team RECEIVING the ball.</a:t>
            </a:r>
          </a:p>
          <a:p>
            <a:r>
              <a:rPr lang="en-US" dirty="0" smtClean="0"/>
              <a:t>The ball touching the antenna, the served ball crossing the net outside the antenna, etc</a:t>
            </a:r>
          </a:p>
          <a:p>
            <a:r>
              <a:rPr lang="en-US" dirty="0" smtClean="0"/>
              <a:t> Any player (except the server) stepping outside of their playing court at the moment of the serve.</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Available Resources</a:t>
            </a:r>
            <a:endParaRPr lang="en-US" dirty="0"/>
          </a:p>
        </p:txBody>
      </p:sp>
      <p:sp>
        <p:nvSpPr>
          <p:cNvPr id="7" name="Content Placeholder 6"/>
          <p:cNvSpPr>
            <a:spLocks noGrp="1"/>
          </p:cNvSpPr>
          <p:nvPr>
            <p:ph idx="1"/>
          </p:nvPr>
        </p:nvSpPr>
        <p:spPr>
          <a:xfrm>
            <a:off x="1981200" y="1752600"/>
            <a:ext cx="6705600" cy="4373563"/>
          </a:xfrm>
        </p:spPr>
        <p:txBody>
          <a:bodyPr>
            <a:normAutofit/>
          </a:bodyPr>
          <a:lstStyle/>
          <a:p>
            <a:r>
              <a:rPr lang="en-US" dirty="0" smtClean="0"/>
              <a:t>SAOA Volleyball Website</a:t>
            </a:r>
            <a:br>
              <a:rPr lang="en-US" dirty="0" smtClean="0"/>
            </a:br>
            <a:r>
              <a:rPr lang="en-US" dirty="0" smtClean="0">
                <a:hlinkClick r:id="rId2"/>
              </a:rPr>
              <a:t>www.southeasternofficials.com</a:t>
            </a:r>
            <a:endParaRPr lang="en-US" dirty="0" smtClean="0"/>
          </a:p>
          <a:p>
            <a:endParaRPr lang="en-US" dirty="0" smtClean="0"/>
          </a:p>
          <a:p>
            <a:r>
              <a:rPr lang="en-US" dirty="0" smtClean="0"/>
              <a:t>NFHS Website</a:t>
            </a:r>
            <a:br>
              <a:rPr lang="en-US" dirty="0" smtClean="0"/>
            </a:br>
            <a:r>
              <a:rPr lang="en-US" dirty="0" smtClean="0">
                <a:hlinkClick r:id="rId3"/>
              </a:rPr>
              <a:t>www.nfhs.org</a:t>
            </a:r>
            <a:endParaRPr lang="en-US" dirty="0" smtClean="0"/>
          </a:p>
          <a:p>
            <a:endParaRPr lang="en-US" dirty="0" smtClean="0"/>
          </a:p>
          <a:p>
            <a:r>
              <a:rPr lang="en-US" dirty="0" smtClean="0"/>
              <a:t>NCHSAA Website</a:t>
            </a:r>
            <a:br>
              <a:rPr lang="en-US" dirty="0" smtClean="0"/>
            </a:br>
            <a:r>
              <a:rPr lang="en-US" dirty="0" smtClean="0">
                <a:hlinkClick r:id="rId4"/>
              </a:rPr>
              <a:t>www.nchsaa.org</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10" name="Picture 9" descr="saoa-7sport-small-trans.png"/>
          <p:cNvPicPr>
            <a:picLocks noChangeAspect="1"/>
          </p:cNvPicPr>
          <p:nvPr/>
        </p:nvPicPr>
        <p:blipFill>
          <a:blip r:embed="rId5"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16200000">
            <a:off x="-2476503" y="2476501"/>
            <a:ext cx="6858002" cy="1904996"/>
            <a:chOff x="1" y="609602"/>
            <a:chExt cx="9144001" cy="1904996"/>
          </a:xfrm>
        </p:grpSpPr>
        <p:sp>
          <p:nvSpPr>
            <p:cNvPr id="4" name="Freeform 3"/>
            <p:cNvSpPr/>
            <p:nvPr/>
          </p:nvSpPr>
          <p:spPr>
            <a:xfrm>
              <a:off x="2" y="685800"/>
              <a:ext cx="9144000" cy="1828798"/>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 y="609602"/>
              <a:ext cx="9144000" cy="1752601"/>
            </a:xfrm>
            <a:custGeom>
              <a:avLst/>
              <a:gdLst>
                <a:gd name="connsiteX0" fmla="*/ 0 w 9144000"/>
                <a:gd name="connsiteY0" fmla="*/ 0 h 1752600"/>
                <a:gd name="connsiteX1" fmla="*/ 9144000 w 9144000"/>
                <a:gd name="connsiteY1" fmla="*/ 0 h 1752600"/>
                <a:gd name="connsiteX2" fmla="*/ 9144000 w 9144000"/>
                <a:gd name="connsiteY2" fmla="*/ 1752600 h 1752600"/>
                <a:gd name="connsiteX3" fmla="*/ 0 w 9144000"/>
                <a:gd name="connsiteY3" fmla="*/ 1752600 h 1752600"/>
                <a:gd name="connsiteX4" fmla="*/ 0 w 9144000"/>
                <a:gd name="connsiteY4"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1752600"/>
                <a:gd name="connsiteX1" fmla="*/ 9144000 w 9144000"/>
                <a:gd name="connsiteY1" fmla="*/ 0 h 1752600"/>
                <a:gd name="connsiteX2" fmla="*/ 9144000 w 9144000"/>
                <a:gd name="connsiteY2" fmla="*/ 1752600 h 1752600"/>
                <a:gd name="connsiteX3" fmla="*/ 6429375 w 9144000"/>
                <a:gd name="connsiteY3" fmla="*/ 1752600 h 1752600"/>
                <a:gd name="connsiteX4" fmla="*/ 0 w 9144000"/>
                <a:gd name="connsiteY4" fmla="*/ 1752600 h 1752600"/>
                <a:gd name="connsiteX5" fmla="*/ 0 w 9144000"/>
                <a:gd name="connsiteY5" fmla="*/ 0 h 1752600"/>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 name="connsiteX0" fmla="*/ 0 w 9144000"/>
                <a:gd name="connsiteY0" fmla="*/ 0 h 2143125"/>
                <a:gd name="connsiteX1" fmla="*/ 9144000 w 9144000"/>
                <a:gd name="connsiteY1" fmla="*/ 0 h 2143125"/>
                <a:gd name="connsiteX2" fmla="*/ 9144000 w 9144000"/>
                <a:gd name="connsiteY2" fmla="*/ 1752600 h 2143125"/>
                <a:gd name="connsiteX3" fmla="*/ 6429375 w 9144000"/>
                <a:gd name="connsiteY3" fmla="*/ 1752600 h 2143125"/>
                <a:gd name="connsiteX4" fmla="*/ 0 w 9144000"/>
                <a:gd name="connsiteY4" fmla="*/ 1752600 h 2143125"/>
                <a:gd name="connsiteX5" fmla="*/ 0 w 9144000"/>
                <a:gd name="connsiteY5" fmla="*/ 0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2143125">
                  <a:moveTo>
                    <a:pt x="0" y="0"/>
                  </a:moveTo>
                  <a:lnTo>
                    <a:pt x="9144000" y="0"/>
                  </a:lnTo>
                  <a:lnTo>
                    <a:pt x="9144000" y="1752600"/>
                  </a:lnTo>
                  <a:cubicBezTo>
                    <a:pt x="8353425" y="2085975"/>
                    <a:pt x="7400925" y="2143125"/>
                    <a:pt x="6429375" y="1752600"/>
                  </a:cubicBezTo>
                  <a:cubicBezTo>
                    <a:pt x="3514725" y="533400"/>
                    <a:pt x="2143125" y="1752600"/>
                    <a:pt x="0" y="1752600"/>
                  </a:cubicBez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   </a:t>
            </a:r>
            <a:endParaRPr lang="en-US" dirty="0"/>
          </a:p>
        </p:txBody>
      </p:sp>
      <p:sp>
        <p:nvSpPr>
          <p:cNvPr id="7" name="Content Placeholder 6"/>
          <p:cNvSpPr>
            <a:spLocks noGrp="1"/>
          </p:cNvSpPr>
          <p:nvPr>
            <p:ph idx="1"/>
          </p:nvPr>
        </p:nvSpPr>
        <p:spPr>
          <a:xfrm>
            <a:off x="1981200" y="1676400"/>
            <a:ext cx="6705600" cy="4449763"/>
          </a:xfrm>
        </p:spPr>
        <p:txBody>
          <a:bodyPr>
            <a:normAutofit/>
          </a:bodyPr>
          <a:lstStyle/>
          <a:p>
            <a:pPr>
              <a:buNone/>
            </a:pPr>
            <a:r>
              <a:rPr lang="en-US" sz="3600" dirty="0" smtClean="0"/>
              <a:t> </a:t>
            </a:r>
            <a:r>
              <a:rPr lang="en-US" sz="9600" dirty="0" smtClean="0"/>
              <a:t/>
            </a:r>
            <a:br>
              <a:rPr lang="en-US" sz="9600" dirty="0" smtClean="0"/>
            </a:br>
            <a:r>
              <a:rPr lang="en-US" sz="9600" dirty="0" smtClean="0"/>
              <a:t>Questions?</a:t>
            </a:r>
          </a:p>
        </p:txBody>
      </p:sp>
      <p:pic>
        <p:nvPicPr>
          <p:cNvPr id="10" name="Picture 9" descr="saoa-7sport-small-trans.png"/>
          <p:cNvPicPr>
            <a:picLocks noChangeAspect="1"/>
          </p:cNvPicPr>
          <p:nvPr/>
        </p:nvPicPr>
        <p:blipFill>
          <a:blip r:embed="rId2" cstate="print"/>
          <a:stretch>
            <a:fillRect/>
          </a:stretch>
        </p:blipFill>
        <p:spPr>
          <a:xfrm>
            <a:off x="0" y="5486400"/>
            <a:ext cx="1257587" cy="1206775"/>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7e29489c09c3c63187c2677341ee6319b0e3d0"/>
</p:tagLst>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481</TotalTime>
  <Words>1495</Words>
  <Application>Microsoft Office PowerPoint</Application>
  <PresentationFormat>On-screen Show (4:3)</PresentationFormat>
  <Paragraphs>223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Blank</vt:lpstr>
      <vt:lpstr>    SAOA VOLLEYBALL    LINE  JUDGE TRAINING </vt:lpstr>
      <vt:lpstr>          Introduction</vt:lpstr>
      <vt:lpstr>               The Importance Of Line Judges</vt:lpstr>
      <vt:lpstr>           Line Judge Expectations</vt:lpstr>
      <vt:lpstr>             Pre-Match Instructions</vt:lpstr>
      <vt:lpstr>   Line Judge Signals</vt:lpstr>
      <vt:lpstr>            Line Judge Signals (cont’d)</vt:lpstr>
      <vt:lpstr>            Line Judge Signals (cont’d)</vt:lpstr>
      <vt:lpstr>            Line Judge Signals (cont’d)</vt:lpstr>
      <vt:lpstr>            Line Judge Signals (cont’d)</vt:lpstr>
      <vt:lpstr>            Line Judge Signals (cont’d)</vt:lpstr>
      <vt:lpstr>            Line Judge Positioning</vt:lpstr>
      <vt:lpstr>                  Line Judge Positioning (cont’d)</vt:lpstr>
      <vt:lpstr>                  Line Judge Positioning (cont’d)</vt:lpstr>
      <vt:lpstr>                  Line Judge Positioning (cont’d)</vt:lpstr>
      <vt:lpstr>                  Line Judge Positioning (cont’d)</vt:lpstr>
      <vt:lpstr>                  Line Judge Positioning (cont’d)</vt:lpstr>
      <vt:lpstr>                  Line Judge Positioning (cont’d)</vt:lpstr>
      <vt:lpstr>              During The Match</vt:lpstr>
      <vt:lpstr>            Techniques &amp; Tips</vt:lpstr>
      <vt:lpstr>                Techniques &amp; Tips (cont’d)</vt:lpstr>
      <vt:lpstr>                Techniques &amp; Tips (cont’d)</vt:lpstr>
      <vt:lpstr>              Being Over-ruled by the               First Referee</vt:lpstr>
      <vt:lpstr>                  Line Judge Responsibilities</vt:lpstr>
      <vt:lpstr>                     Line Judge Responsibilities (cont’d)</vt:lpstr>
      <vt:lpstr>         Available Resources</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SAOA Line Judge Training PPT</dc:title>
  <dc:subject>Line Judge Training</dc:subject>
  <dc:creator>Dwayne Thompson</dc:creator>
  <cp:lastModifiedBy>Extreme</cp:lastModifiedBy>
  <cp:revision>6</cp:revision>
  <dcterms:created xsi:type="dcterms:W3CDTF">2011-08-24T05:59:21Z</dcterms:created>
  <dcterms:modified xsi:type="dcterms:W3CDTF">2014-09-19T03:29:19Z</dcterms:modified>
  <cp:version>1.0</cp:version>
</cp:coreProperties>
</file>