
<file path=[Content_Types].xml><?xml version="1.0" encoding="utf-8"?>
<Types xmlns="http://schemas.openxmlformats.org/package/2006/content-types">
  <Default Extension="xml" ContentType="application/xml"/>
  <Default Extension="wav" ContentType="audio/wav"/>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0"/>
  </p:notesMasterIdLst>
  <p:handoutMasterIdLst>
    <p:handoutMasterId r:id="rId61"/>
  </p:handoutMasterIdLst>
  <p:sldIdLst>
    <p:sldId id="476" r:id="rId2"/>
    <p:sldId id="587" r:id="rId3"/>
    <p:sldId id="585" r:id="rId4"/>
    <p:sldId id="372" r:id="rId5"/>
    <p:sldId id="537" r:id="rId6"/>
    <p:sldId id="538" r:id="rId7"/>
    <p:sldId id="474" r:id="rId8"/>
    <p:sldId id="429" r:id="rId9"/>
    <p:sldId id="586" r:id="rId10"/>
    <p:sldId id="491" r:id="rId11"/>
    <p:sldId id="492" r:id="rId12"/>
    <p:sldId id="493" r:id="rId13"/>
    <p:sldId id="496" r:id="rId14"/>
    <p:sldId id="502" r:id="rId15"/>
    <p:sldId id="579" r:id="rId16"/>
    <p:sldId id="580" r:id="rId17"/>
    <p:sldId id="581" r:id="rId18"/>
    <p:sldId id="582" r:id="rId19"/>
    <p:sldId id="583" r:id="rId20"/>
    <p:sldId id="584" r:id="rId21"/>
    <p:sldId id="539" r:id="rId22"/>
    <p:sldId id="540" r:id="rId23"/>
    <p:sldId id="544" r:id="rId24"/>
    <p:sldId id="545" r:id="rId25"/>
    <p:sldId id="546" r:id="rId26"/>
    <p:sldId id="588" r:id="rId27"/>
    <p:sldId id="589" r:id="rId28"/>
    <p:sldId id="547" r:id="rId29"/>
    <p:sldId id="548" r:id="rId30"/>
    <p:sldId id="549" r:id="rId31"/>
    <p:sldId id="550" r:id="rId32"/>
    <p:sldId id="551" r:id="rId33"/>
    <p:sldId id="552" r:id="rId34"/>
    <p:sldId id="553" r:id="rId35"/>
    <p:sldId id="554" r:id="rId36"/>
    <p:sldId id="555" r:id="rId37"/>
    <p:sldId id="556" r:id="rId38"/>
    <p:sldId id="557" r:id="rId39"/>
    <p:sldId id="558" r:id="rId40"/>
    <p:sldId id="559" r:id="rId41"/>
    <p:sldId id="560" r:id="rId42"/>
    <p:sldId id="561" r:id="rId43"/>
    <p:sldId id="562" r:id="rId44"/>
    <p:sldId id="563" r:id="rId45"/>
    <p:sldId id="564" r:id="rId46"/>
    <p:sldId id="565" r:id="rId47"/>
    <p:sldId id="566" r:id="rId48"/>
    <p:sldId id="567" r:id="rId49"/>
    <p:sldId id="568" r:id="rId50"/>
    <p:sldId id="569" r:id="rId51"/>
    <p:sldId id="570" r:id="rId52"/>
    <p:sldId id="571" r:id="rId53"/>
    <p:sldId id="590" r:id="rId54"/>
    <p:sldId id="475" r:id="rId55"/>
    <p:sldId id="481" r:id="rId56"/>
    <p:sldId id="482" r:id="rId57"/>
    <p:sldId id="483" r:id="rId58"/>
    <p:sldId id="484" r:id="rId59"/>
  </p:sldIdLst>
  <p:sldSz cx="9144000" cy="6858000" type="screen4x3"/>
  <p:notesSz cx="7315200" cy="9601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400" kern="1200">
        <a:solidFill>
          <a:schemeClr val="tx1"/>
        </a:solidFill>
        <a:latin typeface="Times New Roman" pitchFamily="18" charset="0"/>
        <a:ea typeface="+mn-ea"/>
        <a:cs typeface="+mn-cs"/>
      </a:defRPr>
    </a:lvl5pPr>
    <a:lvl6pPr marL="2286000" algn="l" defTabSz="914400" rtl="0" eaLnBrk="1" latinLnBrk="0" hangingPunct="1">
      <a:defRPr sz="1400" kern="1200">
        <a:solidFill>
          <a:schemeClr val="tx1"/>
        </a:solidFill>
        <a:latin typeface="Times New Roman" pitchFamily="18" charset="0"/>
        <a:ea typeface="+mn-ea"/>
        <a:cs typeface="+mn-cs"/>
      </a:defRPr>
    </a:lvl6pPr>
    <a:lvl7pPr marL="2743200" algn="l" defTabSz="914400" rtl="0" eaLnBrk="1" latinLnBrk="0" hangingPunct="1">
      <a:defRPr sz="1400" kern="1200">
        <a:solidFill>
          <a:schemeClr val="tx1"/>
        </a:solidFill>
        <a:latin typeface="Times New Roman" pitchFamily="18" charset="0"/>
        <a:ea typeface="+mn-ea"/>
        <a:cs typeface="+mn-cs"/>
      </a:defRPr>
    </a:lvl7pPr>
    <a:lvl8pPr marL="3200400" algn="l" defTabSz="914400" rtl="0" eaLnBrk="1" latinLnBrk="0" hangingPunct="1">
      <a:defRPr sz="1400" kern="1200">
        <a:solidFill>
          <a:schemeClr val="tx1"/>
        </a:solidFill>
        <a:latin typeface="Times New Roman" pitchFamily="18" charset="0"/>
        <a:ea typeface="+mn-ea"/>
        <a:cs typeface="+mn-cs"/>
      </a:defRPr>
    </a:lvl8pPr>
    <a:lvl9pPr marL="3657600" algn="l" defTabSz="914400" rtl="0" eaLnBrk="1" latinLnBrk="0" hangingPunct="1">
      <a:defRPr sz="1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CFF99"/>
    <a:srgbClr val="003366"/>
    <a:srgbClr val="663300"/>
    <a:srgbClr val="000099"/>
    <a:srgbClr val="990000"/>
    <a:srgbClr val="7BFFE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73" autoAdjust="0"/>
    <p:restoredTop sz="94614" autoAdjust="0"/>
  </p:normalViewPr>
  <p:slideViewPr>
    <p:cSldViewPr>
      <p:cViewPr>
        <p:scale>
          <a:sx n="60" d="100"/>
          <a:sy n="60" d="100"/>
        </p:scale>
        <p:origin x="-4064" y="-17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549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74725" y="4559300"/>
            <a:ext cx="5365750" cy="4321175"/>
          </a:xfrm>
          <a:prstGeom prst="rect">
            <a:avLst/>
          </a:prstGeom>
          <a:noFill/>
          <a:ln w="12700">
            <a:noFill/>
            <a:miter lim="800000"/>
            <a:headEnd/>
            <a:tailEnd/>
          </a:ln>
          <a:effectLst/>
        </p:spPr>
        <p:txBody>
          <a:bodyPr vert="horz" wrap="square" lIns="95656" tIns="46989" rIns="95656" bIns="469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266825" y="727075"/>
            <a:ext cx="4781550" cy="3586163"/>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8526433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319491"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319491"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319491"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319491"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340995"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260099"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260099"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319491"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5639" tIns="46980" rIns="95639" bIns="46980"/>
          <a:lstStyle/>
          <a:p>
            <a:pPr marL="233363" indent="-233363">
              <a:spcAft>
                <a:spcPts val="4200"/>
              </a:spcAft>
              <a:buFontTx/>
              <a:buChar char="•"/>
            </a:pPr>
            <a:r>
              <a:rPr lang="en-US">
                <a:latin typeface="Arial" pitchFamily="34" charset="0"/>
                <a:cs typeface="Arial" pitchFamily="34" charset="0"/>
              </a:rPr>
              <a:t>This presentation is intended as a three-hour introduction to three-man mechanics</a:t>
            </a:r>
          </a:p>
          <a:p>
            <a:pPr marL="233363" indent="-233363">
              <a:spcAft>
                <a:spcPts val="4200"/>
              </a:spcAft>
              <a:buFontTx/>
              <a:buChar char="•"/>
            </a:pPr>
            <a:r>
              <a:rPr lang="en-US">
                <a:latin typeface="Arial" pitchFamily="34" charset="0"/>
                <a:cs typeface="Arial" pitchFamily="34" charset="0"/>
              </a:rPr>
              <a:t>It covers both NCAA and NFHS mechanics</a:t>
            </a:r>
          </a:p>
          <a:p>
            <a:pPr marL="233363" indent="-233363">
              <a:spcAft>
                <a:spcPts val="4200"/>
              </a:spcAft>
              <a:buFontTx/>
              <a:buChar char="•"/>
            </a:pPr>
            <a:r>
              <a:rPr lang="en-US">
                <a:latin typeface="Arial" pitchFamily="34" charset="0"/>
                <a:cs typeface="Arial" pitchFamily="34" charset="0"/>
              </a:rPr>
              <a:t>Depending on your audience, you may wish to delete some slides (e.g., NFHS-only slides for an NCAA group, or more basic slides for an advanced group) </a:t>
            </a:r>
            <a:r>
              <a:rPr lang="en-US" b="1">
                <a:latin typeface="Arial" pitchFamily="34" charset="0"/>
                <a:cs typeface="Arial" pitchFamily="34" charset="0"/>
              </a:rPr>
              <a:t>or</a:t>
            </a:r>
            <a:r>
              <a:rPr lang="en-US">
                <a:latin typeface="Arial" pitchFamily="34" charset="0"/>
                <a:cs typeface="Arial" pitchFamily="34" charset="0"/>
              </a:rPr>
              <a:t> you may wish to skip some slides but keep them as backup material</a:t>
            </a:r>
          </a:p>
          <a:p>
            <a:pPr marL="233363" indent="-233363"/>
            <a:endParaRPr lang="en-US"/>
          </a:p>
        </p:txBody>
      </p:sp>
      <p:sp>
        <p:nvSpPr>
          <p:cNvPr id="260099" name="Rectangle 3"/>
          <p:cNvSpPr>
            <a:spLocks noGrp="1" noRot="1" noChangeAspect="1" noChangeArrowheads="1" noTextEdit="1"/>
          </p:cNvSpPr>
          <p:nvPr>
            <p:ph type="sldImg"/>
          </p:nvPr>
        </p:nvSpPr>
        <p:spPr>
          <a:xfrm>
            <a:off x="1270000" y="728663"/>
            <a:ext cx="4779963" cy="3584575"/>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xmlns:p14="http://schemas.microsoft.com/office/powerpoint/2010/main" spd="med"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spd="med"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spd="med" advTm="2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advTm="2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spd="med" advTm="2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spd="med" advTm="2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spd="med" advTm="2000">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533400" y="304800"/>
            <a:ext cx="3638550" cy="1830388"/>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914400" y="2209800"/>
            <a:ext cx="6934200" cy="2286000"/>
          </a:xfrm>
          <a:prstGeom prst="rect">
            <a:avLst/>
          </a:prstGeom>
          <a:solidFill>
            <a:srgbClr val="FFFFFF"/>
          </a:solidFill>
          <a:ln w="0">
            <a:miter lim="800000"/>
            <a:headEnd/>
            <a:tailEnd/>
          </a:ln>
        </p:spPr>
        <p:txBody>
          <a:bodyPr/>
          <a:lstStyle/>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2015 </a:t>
            </a:r>
            <a:r>
              <a:rPr lang="en-US" sz="4800" b="1" dirty="0">
                <a:solidFill>
                  <a:schemeClr val="tx2"/>
                </a:solidFill>
                <a:latin typeface="Arial" pitchFamily="34" charset="0"/>
                <a:ea typeface="ＭＳ Ｐゴシック" pitchFamily="34" charset="-128"/>
                <a:cs typeface="Arial" pitchFamily="34" charset="0"/>
              </a:rPr>
              <a:t>Preseason </a:t>
            </a:r>
          </a:p>
          <a:p>
            <a:pPr algn="ctr">
              <a:spcAft>
                <a:spcPts val="600"/>
              </a:spcAft>
            </a:pPr>
            <a:r>
              <a:rPr lang="en-US" sz="4800" b="1" dirty="0">
                <a:solidFill>
                  <a:schemeClr val="tx2"/>
                </a:solidFill>
                <a:latin typeface="Arial" pitchFamily="34" charset="0"/>
                <a:ea typeface="ＭＳ Ｐゴシック" pitchFamily="34" charset="-128"/>
                <a:cs typeface="Arial" pitchFamily="34" charset="0"/>
              </a:rPr>
              <a:t>First Year Lacrosse Official’s Clinic</a:t>
            </a: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8477"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6934200" y="457200"/>
            <a:ext cx="1164841" cy="1671018"/>
          </a:xfrm>
          <a:prstGeom prst="rect">
            <a:avLst/>
          </a:prstGeom>
          <a:noFill/>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76200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#3:</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Admin Review,</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Mechanics Review,</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Most Frequent Penalties</a:t>
            </a:r>
            <a:endParaRPr lang="en-US" sz="4800" b="1" dirty="0">
              <a:solidFill>
                <a:schemeClr val="tx2"/>
              </a:solidFill>
              <a:latin typeface="Arial" pitchFamily="34" charset="0"/>
              <a:ea typeface="ＭＳ Ｐゴシック" pitchFamily="34" charset="-128"/>
              <a:cs typeface="Arial" pitchFamily="34" charset="0"/>
            </a:endParaRP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69342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#3:</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Admin Review</a:t>
            </a: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685800" y="0"/>
            <a:ext cx="7772400" cy="1143000"/>
          </a:xfrm>
        </p:spPr>
        <p:txBody>
          <a:bodyPr/>
          <a:lstStyle/>
          <a:p>
            <a:r>
              <a:rPr lang="en-US"/>
              <a:t>www.nchsaa.org</a:t>
            </a:r>
          </a:p>
        </p:txBody>
      </p:sp>
      <p:pic>
        <p:nvPicPr>
          <p:cNvPr id="167940" name="Picture 4"/>
          <p:cNvPicPr>
            <a:picLocks noChangeAspect="1" noChangeArrowheads="1"/>
          </p:cNvPicPr>
          <p:nvPr/>
        </p:nvPicPr>
        <p:blipFill>
          <a:blip r:embed="rId2" cstate="print"/>
          <a:srcRect l="9676" t="16675" r="11429" b="4715"/>
          <a:stretch>
            <a:fillRect/>
          </a:stretch>
        </p:blipFill>
        <p:spPr bwMode="auto">
          <a:xfrm>
            <a:off x="609600" y="1219200"/>
            <a:ext cx="8077200" cy="5029200"/>
          </a:xfrm>
          <a:prstGeom prst="rect">
            <a:avLst/>
          </a:prstGeom>
          <a:noFill/>
          <a:ln w="12700">
            <a:noFill/>
            <a:miter lim="800000"/>
            <a:headEnd/>
            <a:tailEnd/>
          </a:ln>
          <a:effectLst/>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20" name="Rectangle 4"/>
          <p:cNvSpPr>
            <a:spLocks noGrp="1" noChangeArrowheads="1"/>
          </p:cNvSpPr>
          <p:nvPr>
            <p:ph type="title"/>
          </p:nvPr>
        </p:nvSpPr>
        <p:spPr>
          <a:xfrm>
            <a:off x="685800" y="228600"/>
            <a:ext cx="7772400" cy="685800"/>
          </a:xfrm>
          <a:noFill/>
          <a:ln/>
        </p:spPr>
        <p:txBody>
          <a:bodyPr/>
          <a:lstStyle/>
          <a:p>
            <a:r>
              <a:rPr lang="en-US" sz="3600" b="1" u="sng">
                <a:solidFill>
                  <a:srgbClr val="000099"/>
                </a:solidFill>
                <a:latin typeface="Tahoma" pitchFamily="34" charset="0"/>
              </a:rPr>
              <a:t>Announcements From NCHSAA</a:t>
            </a:r>
          </a:p>
        </p:txBody>
      </p:sp>
      <p:sp>
        <p:nvSpPr>
          <p:cNvPr id="6" name="Rectangle 5"/>
          <p:cNvSpPr/>
          <p:nvPr/>
        </p:nvSpPr>
        <p:spPr>
          <a:xfrm>
            <a:off x="914400" y="3505200"/>
            <a:ext cx="7457106" cy="1384995"/>
          </a:xfrm>
          <a:prstGeom prst="rect">
            <a:avLst/>
          </a:prstGeom>
          <a:solidFill>
            <a:schemeClr val="accent2">
              <a:lumMod val="20000"/>
              <a:lumOff val="80000"/>
            </a:schemeClr>
          </a:solidFill>
          <a:ln w="57150">
            <a:solidFill>
              <a:srgbClr val="FF0000"/>
            </a:solidFill>
          </a:ln>
        </p:spPr>
        <p:txBody>
          <a:bodyPr wrap="none">
            <a:spAutoFit/>
          </a:bodyPr>
          <a:lstStyle/>
          <a:p>
            <a:pPr algn="ctr"/>
            <a:r>
              <a:rPr lang="en-US" sz="2800" b="1" dirty="0" smtClean="0">
                <a:latin typeface="Arial Black" pitchFamily="34" charset="0"/>
              </a:rPr>
              <a:t>2015 Test Dates</a:t>
            </a:r>
          </a:p>
          <a:p>
            <a:pPr algn="ctr"/>
            <a:r>
              <a:rPr lang="en-US" sz="2800" b="1" dirty="0" smtClean="0">
                <a:latin typeface="Arial Black" pitchFamily="34" charset="0"/>
              </a:rPr>
              <a:t>Men's Lacrosse:</a:t>
            </a:r>
            <a:r>
              <a:rPr lang="en-US" sz="2800" dirty="0" smtClean="0">
                <a:latin typeface="Arial Black" pitchFamily="34" charset="0"/>
              </a:rPr>
              <a:t> January 12-16, 2015</a:t>
            </a:r>
          </a:p>
          <a:p>
            <a:pPr algn="ctr"/>
            <a:endParaRPr lang="en-US" sz="2800" dirty="0">
              <a:latin typeface="Arial Black" pitchFamily="34" charset="0"/>
            </a:endParaRPr>
          </a:p>
        </p:txBody>
      </p:sp>
      <p:sp>
        <p:nvSpPr>
          <p:cNvPr id="7" name="Rectangle 6"/>
          <p:cNvSpPr/>
          <p:nvPr/>
        </p:nvSpPr>
        <p:spPr>
          <a:xfrm>
            <a:off x="914400" y="1219200"/>
            <a:ext cx="7391399" cy="1815882"/>
          </a:xfrm>
          <a:prstGeom prst="rect">
            <a:avLst/>
          </a:prstGeom>
          <a:solidFill>
            <a:srgbClr val="FFFF00"/>
          </a:solidFill>
          <a:ln w="57150">
            <a:solidFill>
              <a:srgbClr val="FF0000"/>
            </a:solidFill>
          </a:ln>
        </p:spPr>
        <p:txBody>
          <a:bodyPr wrap="square">
            <a:spAutoFit/>
          </a:bodyPr>
          <a:lstStyle/>
          <a:p>
            <a:pPr algn="ctr"/>
            <a:r>
              <a:rPr lang="en-US" sz="2800" dirty="0">
                <a:solidFill>
                  <a:schemeClr val="accent1">
                    <a:lumMod val="75000"/>
                  </a:schemeClr>
                </a:solidFill>
                <a:latin typeface="Arial Black" pitchFamily="34" charset="0"/>
              </a:rPr>
              <a:t>REGISTRATION DEADLINES</a:t>
            </a:r>
            <a:endParaRPr lang="en-US" sz="2800" b="1" dirty="0">
              <a:solidFill>
                <a:schemeClr val="accent1">
                  <a:lumMod val="75000"/>
                </a:schemeClr>
              </a:solidFill>
              <a:latin typeface="Arial Black" pitchFamily="34" charset="0"/>
            </a:endParaRPr>
          </a:p>
          <a:p>
            <a:r>
              <a:rPr lang="en-US" sz="2800" dirty="0" smtClean="0">
                <a:latin typeface="Arial Black" pitchFamily="34" charset="0"/>
              </a:rPr>
              <a:t>SPRING:  December 15 </a:t>
            </a:r>
          </a:p>
          <a:p>
            <a:r>
              <a:rPr lang="en-US" sz="2800" dirty="0" smtClean="0">
                <a:latin typeface="Arial Black" pitchFamily="34" charset="0"/>
              </a:rPr>
              <a:t>(</a:t>
            </a:r>
            <a:r>
              <a:rPr lang="en-US" sz="2800" dirty="0">
                <a:latin typeface="Arial Black" pitchFamily="34" charset="0"/>
              </a:rPr>
              <a:t>Baseball, </a:t>
            </a:r>
            <a:r>
              <a:rPr lang="en-US" sz="2800" dirty="0" smtClean="0">
                <a:latin typeface="Arial Black" pitchFamily="34" charset="0"/>
              </a:rPr>
              <a:t>Softball</a:t>
            </a:r>
            <a:r>
              <a:rPr lang="en-US" sz="2800" dirty="0">
                <a:latin typeface="Arial Black" pitchFamily="34" charset="0"/>
              </a:rPr>
              <a:t>, </a:t>
            </a:r>
            <a:r>
              <a:rPr lang="en-US" sz="2800" dirty="0" smtClean="0">
                <a:latin typeface="Arial Black" pitchFamily="34" charset="0"/>
              </a:rPr>
              <a:t>Lacrosse):</a:t>
            </a:r>
            <a:endParaRPr lang="en-US" sz="2800" dirty="0">
              <a:latin typeface="Arial Black" pitchFamily="34" charset="0"/>
            </a:endParaRPr>
          </a:p>
          <a:p>
            <a:pPr algn="ctr"/>
            <a:endParaRPr lang="en-US" sz="2800" dirty="0">
              <a:latin typeface="Arial Black" pitchFamily="34" charset="0"/>
            </a:endParaRPr>
          </a:p>
        </p:txBody>
      </p:sp>
    </p:spTree>
  </p:cSld>
  <p:clrMapOvr>
    <a:masterClrMapping/>
  </p:clrMapOvr>
  <p:transition xmlns:p14="http://schemas.microsoft.com/office/powerpoint/2010/main" spd="med" advTm="2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20" name="Rectangle 4"/>
          <p:cNvSpPr>
            <a:spLocks noGrp="1" noChangeArrowheads="1"/>
          </p:cNvSpPr>
          <p:nvPr>
            <p:ph type="title"/>
          </p:nvPr>
        </p:nvSpPr>
        <p:spPr>
          <a:xfrm>
            <a:off x="685800" y="228600"/>
            <a:ext cx="7772400" cy="685800"/>
          </a:xfrm>
          <a:noFill/>
          <a:ln/>
        </p:spPr>
        <p:txBody>
          <a:bodyPr/>
          <a:lstStyle/>
          <a:p>
            <a:r>
              <a:rPr lang="en-US" sz="2800" b="1" u="sng" dirty="0" smtClean="0">
                <a:solidFill>
                  <a:srgbClr val="000099"/>
                </a:solidFill>
                <a:latin typeface="Tahoma" pitchFamily="34" charset="0"/>
              </a:rPr>
              <a:t>https://officiating.nchsaa.org/login.aspx</a:t>
            </a:r>
            <a:endParaRPr lang="en-US" sz="2800" b="1" u="sng" dirty="0">
              <a:solidFill>
                <a:srgbClr val="000099"/>
              </a:solidFill>
              <a:latin typeface="Tahoma" pitchFamily="34" charset="0"/>
            </a:endParaRPr>
          </a:p>
        </p:txBody>
      </p:sp>
      <p:pic>
        <p:nvPicPr>
          <p:cNvPr id="404482" name="Picture 2"/>
          <p:cNvPicPr>
            <a:picLocks noChangeAspect="1" noChangeArrowheads="1"/>
          </p:cNvPicPr>
          <p:nvPr/>
        </p:nvPicPr>
        <p:blipFill>
          <a:blip r:embed="rId2" cstate="print"/>
          <a:srcRect l="21669" t="10417" r="22108" b="14583"/>
          <a:stretch>
            <a:fillRect/>
          </a:stretch>
        </p:blipFill>
        <p:spPr bwMode="auto">
          <a:xfrm>
            <a:off x="990600" y="990600"/>
            <a:ext cx="7315200" cy="5486400"/>
          </a:xfrm>
          <a:prstGeom prst="rect">
            <a:avLst/>
          </a:prstGeom>
          <a:noFill/>
          <a:ln w="12700" cap="flat" cmpd="sng">
            <a:noFill/>
            <a:prstDash val="solid"/>
            <a:miter lim="800000"/>
            <a:headEnd/>
            <a:tailEnd/>
          </a:ln>
        </p:spPr>
      </p:pic>
    </p:spTree>
  </p:cSld>
  <p:clrMapOvr>
    <a:masterClrMapping/>
  </p:clrMapOvr>
  <p:transition xmlns:p14="http://schemas.microsoft.com/office/powerpoint/2010/main" spd="med" advTm="20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Text Box 2"/>
          <p:cNvSpPr txBox="1">
            <a:spLocks noChangeArrowheads="1"/>
          </p:cNvSpPr>
          <p:nvPr/>
        </p:nvSpPr>
        <p:spPr bwMode="auto">
          <a:xfrm>
            <a:off x="228600" y="1143000"/>
            <a:ext cx="8610600" cy="4572000"/>
          </a:xfrm>
          <a:prstGeom prst="rect">
            <a:avLst/>
          </a:prstGeom>
          <a:solidFill>
            <a:srgbClr val="FFFF00">
              <a:alpha val="74001"/>
            </a:srgbClr>
          </a:solidFill>
          <a:ln w="38100">
            <a:solidFill>
              <a:srgbClr val="000000"/>
            </a:solidFill>
            <a:miter lim="800000"/>
            <a:headEnd/>
            <a:tailEnd/>
          </a:ln>
        </p:spPr>
        <p:txBody>
          <a:bodyPr/>
          <a:lstStyle/>
          <a:p>
            <a:pPr algn="ctr"/>
            <a:r>
              <a:rPr lang="en-US" sz="3600" b="1" u="sng" dirty="0" smtClean="0">
                <a:solidFill>
                  <a:srgbClr val="FF0000"/>
                </a:solidFill>
                <a:latin typeface="Tahoma" pitchFamily="34" charset="0"/>
                <a:ea typeface="Tahoma" pitchFamily="34" charset="0"/>
                <a:cs typeface="Tahoma" pitchFamily="34" charset="0"/>
              </a:rPr>
              <a:t>2015 </a:t>
            </a:r>
            <a:r>
              <a:rPr lang="en-US" sz="3600" b="1" u="sng" dirty="0">
                <a:solidFill>
                  <a:srgbClr val="FF0000"/>
                </a:solidFill>
                <a:latin typeface="Tahoma" pitchFamily="34" charset="0"/>
                <a:ea typeface="Tahoma" pitchFamily="34" charset="0"/>
                <a:cs typeface="Tahoma" pitchFamily="34" charset="0"/>
              </a:rPr>
              <a:t>SEASON FAST </a:t>
            </a:r>
            <a:r>
              <a:rPr lang="en-US" sz="3600" b="1" u="sng" dirty="0" smtClean="0">
                <a:solidFill>
                  <a:srgbClr val="FF0000"/>
                </a:solidFill>
                <a:latin typeface="Tahoma" pitchFamily="34" charset="0"/>
                <a:ea typeface="Tahoma" pitchFamily="34" charset="0"/>
                <a:cs typeface="Tahoma" pitchFamily="34" charset="0"/>
              </a:rPr>
              <a:t>FACTS</a:t>
            </a:r>
          </a:p>
          <a:p>
            <a:r>
              <a:rPr lang="en-US" sz="800" b="1" u="sng" dirty="0" smtClean="0">
                <a:solidFill>
                  <a:srgbClr val="003366"/>
                </a:solidFill>
                <a:latin typeface="Tahoma" pitchFamily="34" charset="0"/>
                <a:ea typeface="Tahoma" pitchFamily="34" charset="0"/>
                <a:cs typeface="Tahoma" pitchFamily="34" charset="0"/>
              </a:rPr>
              <a:t>   </a:t>
            </a:r>
            <a:r>
              <a:rPr lang="en-US" sz="2200" dirty="0">
                <a:solidFill>
                  <a:srgbClr val="003366"/>
                </a:solidFill>
                <a:latin typeface="Arial" pitchFamily="34" charset="0"/>
              </a:rPr>
              <a:t/>
            </a:r>
            <a:br>
              <a:rPr lang="en-US" sz="2200" dirty="0">
                <a:solidFill>
                  <a:srgbClr val="003366"/>
                </a:solidFill>
                <a:latin typeface="Arial" pitchFamily="34" charset="0"/>
              </a:rPr>
            </a:br>
            <a:r>
              <a:rPr lang="en-US" sz="2800" b="1" dirty="0" smtClean="0">
                <a:latin typeface="Arial Black" pitchFamily="34" charset="0"/>
              </a:rPr>
              <a:t>First Day of Practice:</a:t>
            </a:r>
            <a:r>
              <a:rPr lang="en-US" sz="2800" dirty="0" smtClean="0">
                <a:latin typeface="Arial Black" pitchFamily="34" charset="0"/>
              </a:rPr>
              <a:t> Feb. 16, 2015</a:t>
            </a:r>
          </a:p>
          <a:p>
            <a:r>
              <a:rPr lang="en-US" sz="2800" b="1" dirty="0" smtClean="0">
                <a:latin typeface="Arial Black" pitchFamily="34" charset="0"/>
              </a:rPr>
              <a:t>First Contest Date:</a:t>
            </a:r>
            <a:r>
              <a:rPr lang="en-US" sz="2800" dirty="0" smtClean="0">
                <a:latin typeface="Arial Black" pitchFamily="34" charset="0"/>
              </a:rPr>
              <a:t> March 2, 2015</a:t>
            </a:r>
          </a:p>
          <a:p>
            <a:r>
              <a:rPr lang="en-US" sz="2800" b="1" dirty="0" smtClean="0">
                <a:latin typeface="Arial Black" pitchFamily="34" charset="0"/>
              </a:rPr>
              <a:t>*Reporting Deadline:</a:t>
            </a:r>
            <a:r>
              <a:rPr lang="en-US" sz="2800" dirty="0" smtClean="0">
                <a:latin typeface="Arial Black" pitchFamily="34" charset="0"/>
              </a:rPr>
              <a:t> May 4, 2015</a:t>
            </a:r>
          </a:p>
          <a:p>
            <a:r>
              <a:rPr lang="en-US" sz="2800" b="1" dirty="0" smtClean="0">
                <a:latin typeface="Arial Black" pitchFamily="34" charset="0"/>
              </a:rPr>
              <a:t>1st Round of Playoffs:</a:t>
            </a:r>
            <a:r>
              <a:rPr lang="en-US" sz="2800" dirty="0" smtClean="0">
                <a:latin typeface="Arial Black" pitchFamily="34" charset="0"/>
              </a:rPr>
              <a:t> May 6, 2015</a:t>
            </a:r>
          </a:p>
          <a:p>
            <a:r>
              <a:rPr lang="en-US" sz="2800" b="1" dirty="0" smtClean="0">
                <a:latin typeface="Arial Black" pitchFamily="34" charset="0"/>
              </a:rPr>
              <a:t>2nd Round of Playoffs:</a:t>
            </a:r>
            <a:r>
              <a:rPr lang="en-US" sz="2800" dirty="0" smtClean="0">
                <a:latin typeface="Arial Black" pitchFamily="34" charset="0"/>
              </a:rPr>
              <a:t> May 8, 2015</a:t>
            </a:r>
          </a:p>
          <a:p>
            <a:r>
              <a:rPr lang="en-US" sz="2800" b="1" dirty="0" smtClean="0">
                <a:latin typeface="Arial Black" pitchFamily="34" charset="0"/>
              </a:rPr>
              <a:t>3rd Round of Playoffs:</a:t>
            </a:r>
            <a:r>
              <a:rPr lang="en-US" sz="2800" dirty="0" smtClean="0">
                <a:latin typeface="Arial Black" pitchFamily="34" charset="0"/>
              </a:rPr>
              <a:t> May 12, 2015</a:t>
            </a:r>
          </a:p>
          <a:p>
            <a:r>
              <a:rPr lang="en-US" sz="2800" b="1" dirty="0" smtClean="0">
                <a:latin typeface="Arial Black" pitchFamily="34" charset="0"/>
              </a:rPr>
              <a:t>4th Round of Playoffs:</a:t>
            </a:r>
            <a:r>
              <a:rPr lang="en-US" sz="2800" dirty="0" smtClean="0">
                <a:latin typeface="Arial Black" pitchFamily="34" charset="0"/>
              </a:rPr>
              <a:t>  May 15, 2015</a:t>
            </a:r>
          </a:p>
          <a:p>
            <a:r>
              <a:rPr lang="en-US" sz="2800" b="1" dirty="0" smtClean="0">
                <a:latin typeface="Arial Black" pitchFamily="34" charset="0"/>
              </a:rPr>
              <a:t>Regional Round of Playoffs:</a:t>
            </a:r>
            <a:r>
              <a:rPr lang="en-US" sz="2800" dirty="0" smtClean="0">
                <a:latin typeface="Arial Black" pitchFamily="34" charset="0"/>
              </a:rPr>
              <a:t> May 19, 2015</a:t>
            </a:r>
          </a:p>
          <a:p>
            <a:r>
              <a:rPr lang="en-US" sz="2800" b="1" dirty="0" smtClean="0">
                <a:latin typeface="Arial Black" pitchFamily="34" charset="0"/>
              </a:rPr>
              <a:t>State Championships:</a:t>
            </a:r>
            <a:r>
              <a:rPr lang="en-US" sz="2800" dirty="0" smtClean="0">
                <a:latin typeface="Arial Black" pitchFamily="34" charset="0"/>
              </a:rPr>
              <a:t> May 22-23, 2015</a:t>
            </a:r>
          </a:p>
          <a:p>
            <a:pPr algn="ctr"/>
            <a:endParaRPr lang="en-US" sz="2200" dirty="0">
              <a:solidFill>
                <a:srgbClr val="003366"/>
              </a:solidFill>
            </a:endParaRPr>
          </a:p>
        </p:txBody>
      </p:sp>
      <p:sp>
        <p:nvSpPr>
          <p:cNvPr id="316420" name="Rectangle 4"/>
          <p:cNvSpPr>
            <a:spLocks noGrp="1" noChangeArrowheads="1"/>
          </p:cNvSpPr>
          <p:nvPr>
            <p:ph type="title"/>
          </p:nvPr>
        </p:nvSpPr>
        <p:spPr>
          <a:xfrm>
            <a:off x="685800" y="228600"/>
            <a:ext cx="7772400" cy="685800"/>
          </a:xfrm>
          <a:noFill/>
          <a:ln/>
        </p:spPr>
        <p:txBody>
          <a:bodyPr/>
          <a:lstStyle/>
          <a:p>
            <a:r>
              <a:rPr lang="en-US" sz="3600" b="1" u="sng">
                <a:solidFill>
                  <a:srgbClr val="000099"/>
                </a:solidFill>
                <a:latin typeface="Tahoma" pitchFamily="34" charset="0"/>
              </a:rPr>
              <a:t>Announcements From NCHSAA</a:t>
            </a:r>
          </a:p>
        </p:txBody>
      </p:sp>
    </p:spTree>
  </p:cSld>
  <p:clrMapOvr>
    <a:masterClrMapping/>
  </p:clrMapOvr>
  <p:transition xmlns:p14="http://schemas.microsoft.com/office/powerpoint/2010/main" spd="med" advTm="2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685800" y="0"/>
            <a:ext cx="7772400" cy="1143000"/>
          </a:xfrm>
        </p:spPr>
        <p:txBody>
          <a:bodyPr/>
          <a:lstStyle/>
          <a:p>
            <a:r>
              <a:rPr lang="en-US"/>
              <a:t>www.arbitersports.com</a:t>
            </a:r>
          </a:p>
        </p:txBody>
      </p:sp>
      <p:pic>
        <p:nvPicPr>
          <p:cNvPr id="253957" name="Picture 5"/>
          <p:cNvPicPr>
            <a:picLocks noChangeAspect="1" noChangeArrowheads="1"/>
          </p:cNvPicPr>
          <p:nvPr/>
        </p:nvPicPr>
        <p:blipFill>
          <a:blip r:embed="rId2" cstate="print"/>
          <a:srcRect l="12884" t="9375" r="4539" b="6250"/>
          <a:stretch>
            <a:fillRect/>
          </a:stretch>
        </p:blipFill>
        <p:spPr bwMode="auto">
          <a:xfrm>
            <a:off x="228599" y="1066800"/>
            <a:ext cx="8754533" cy="5029200"/>
          </a:xfrm>
          <a:prstGeom prst="rect">
            <a:avLst/>
          </a:prstGeom>
          <a:noFill/>
          <a:ln w="12700" cap="flat" cmpd="sng">
            <a:noFill/>
            <a:prstDash val="solid"/>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69342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#3:</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Mechanics Review</a:t>
            </a: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Picture 2"/>
          <p:cNvPicPr>
            <a:picLocks noChangeAspect="1"/>
          </p:cNvPicPr>
          <p:nvPr/>
        </p:nvPicPr>
        <p:blipFill>
          <a:blip r:embed="rId2" cstate="print"/>
          <a:srcRect/>
          <a:stretch>
            <a:fillRect/>
          </a:stretch>
        </p:blipFill>
        <p:spPr bwMode="auto">
          <a:xfrm>
            <a:off x="0" y="295275"/>
            <a:ext cx="1454150" cy="563563"/>
          </a:xfrm>
          <a:prstGeom prst="rect">
            <a:avLst/>
          </a:prstGeom>
          <a:noFill/>
          <a:ln w="9525">
            <a:noFill/>
            <a:miter lim="800000"/>
            <a:headEnd/>
            <a:tailEnd/>
          </a:ln>
        </p:spPr>
      </p:pic>
      <p:sp>
        <p:nvSpPr>
          <p:cNvPr id="338947" name="Title 1"/>
          <p:cNvSpPr>
            <a:spLocks noGrp="1"/>
          </p:cNvSpPr>
          <p:nvPr>
            <p:ph type="title" idx="4294967295"/>
          </p:nvPr>
        </p:nvSpPr>
        <p:spPr/>
        <p:txBody>
          <a:bodyPr lIns="91440" tIns="45720" rIns="91440" bIns="45720"/>
          <a:lstStyle/>
          <a:p>
            <a:r>
              <a:rPr lang="en-US" sz="4000"/>
              <a:t>The Mission of our Mechanics</a:t>
            </a:r>
          </a:p>
        </p:txBody>
      </p:sp>
      <p:sp>
        <p:nvSpPr>
          <p:cNvPr id="4" name="Content Placeholder 3"/>
          <p:cNvSpPr>
            <a:spLocks noGrp="1"/>
          </p:cNvSpPr>
          <p:nvPr>
            <p:ph idx="4294967295"/>
          </p:nvPr>
        </p:nvSpPr>
        <p:spPr>
          <a:xfrm>
            <a:off x="457200" y="1951038"/>
            <a:ext cx="8229600" cy="4525962"/>
          </a:xfrm>
        </p:spPr>
        <p:txBody>
          <a:bodyPr lIns="91440" tIns="45720" rIns="91440" bIns="45720">
            <a:normAutofit/>
          </a:bodyPr>
          <a:lstStyle/>
          <a:p>
            <a:pPr marL="496888" indent="-457200" defTabSz="457200">
              <a:spcBef>
                <a:spcPts val="1200"/>
              </a:spcBef>
              <a:spcAft>
                <a:spcPts val="1800"/>
              </a:spcAft>
              <a:buClr>
                <a:srgbClr val="000000"/>
              </a:buClr>
              <a:buFont typeface="Wingdings" pitchFamily="2" charset="2"/>
              <a:buChar char="§"/>
            </a:pPr>
            <a:r>
              <a:rPr lang="en-US">
                <a:cs typeface="Times New Roman" pitchFamily="18" charset="0"/>
              </a:rPr>
              <a:t>To put us in the best position to make the calls that allow us to keep the game safe and fair.</a:t>
            </a:r>
          </a:p>
          <a:p>
            <a:pPr marL="496888" indent="-457200" defTabSz="457200">
              <a:spcBef>
                <a:spcPts val="1200"/>
              </a:spcBef>
              <a:spcAft>
                <a:spcPts val="1800"/>
              </a:spcAft>
              <a:buClr>
                <a:srgbClr val="000000"/>
              </a:buClr>
              <a:buFont typeface="Wingdings" pitchFamily="2" charset="2"/>
              <a:buChar char="§"/>
            </a:pPr>
            <a:r>
              <a:rPr lang="en-US">
                <a:cs typeface="Times New Roman" pitchFamily="18" charset="0"/>
              </a:rPr>
              <a:t>To use methods that are easily applied in a consistent manner by officials of various levels of ability in games of various levels of skill.</a:t>
            </a:r>
          </a:p>
          <a:p>
            <a:pPr marL="496888" indent="-457200" defTabSz="457200"/>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0"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339971"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1066800" y="3429000"/>
            <a:ext cx="6934200" cy="2133600"/>
          </a:xfrm>
          <a:prstGeom prst="rect">
            <a:avLst/>
          </a:prstGeom>
          <a:solidFill>
            <a:srgbClr val="FFFFFF"/>
          </a:solidFill>
          <a:ln w="0">
            <a:miter lim="800000"/>
            <a:headEnd/>
            <a:tailEnd/>
          </a:ln>
        </p:spPr>
        <p:txBody>
          <a:bodyPr/>
          <a:lstStyle/>
          <a:p>
            <a:pPr algn="ctr">
              <a:spcAft>
                <a:spcPts val="600"/>
              </a:spcAft>
            </a:pPr>
            <a:r>
              <a:rPr lang="en-US" sz="6000" b="1">
                <a:solidFill>
                  <a:schemeClr val="tx2"/>
                </a:solidFill>
                <a:latin typeface="Tahoma" pitchFamily="34" charset="0"/>
                <a:ea typeface="ＭＳ Ｐゴシック" pitchFamily="34" charset="-128"/>
                <a:cs typeface="Arial" pitchFamily="34" charset="0"/>
              </a:rPr>
              <a:t>Field Position</a:t>
            </a:r>
          </a:p>
        </p:txBody>
      </p:sp>
      <p:pic>
        <p:nvPicPr>
          <p:cNvPr id="339973"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42019"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42020"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42021"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42022"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42023"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42024"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42025"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42026" name="Oval 10"/>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2027" name="Rectangle 11"/>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42028" name="Rectangle 12"/>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42029" name="Oval 13"/>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2030" name="Rectangle 14"/>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42031" name="Line 15"/>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42032" name="Line 16"/>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42033" name="Line 17"/>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42034" name="Line 18"/>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42035" name="Line 19"/>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42036" name="Line 20"/>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42037" name="Line 21"/>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42038" name="Rectangle 22"/>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39" name="Line 23"/>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2040" name="Line 24"/>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2041" name="Rectangle 25"/>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42" name="Rectangle 26"/>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43" name="Line 27"/>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2044" name="Line 28"/>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2045" name="Line 29"/>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42046" name="Rectangle 30"/>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42047" name="Rectangle 31"/>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42048" name="Rectangle 32"/>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42049" name="Rectangle 33"/>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42050" name="Rectangle 34"/>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42051" name="Rectangle 35"/>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42052" name="Rectangle 36"/>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42053" name="Rectangle 37"/>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42054" name="Line 38"/>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42055" name="Rectangle 39"/>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42056" name="Rectangle 40"/>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42057" name="Rectangle 41"/>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42058" name="Rectangle 42"/>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59" name="Line 43"/>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2060" name="Line 44"/>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2061" name="Line 45"/>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2062" name="Line 46"/>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42063" name="Picture 47" descr="runningref"/>
          <p:cNvPicPr>
            <a:picLocks noChangeAspect="1" noChangeArrowheads="1"/>
          </p:cNvPicPr>
          <p:nvPr/>
        </p:nvPicPr>
        <p:blipFill>
          <a:blip r:embed="rId3" cstate="print"/>
          <a:srcRect/>
          <a:stretch>
            <a:fillRect/>
          </a:stretch>
        </p:blipFill>
        <p:spPr bwMode="auto">
          <a:xfrm>
            <a:off x="1447800" y="4191000"/>
            <a:ext cx="438150" cy="454025"/>
          </a:xfrm>
          <a:prstGeom prst="rect">
            <a:avLst/>
          </a:prstGeom>
          <a:solidFill>
            <a:srgbClr val="FFFF66"/>
          </a:solidFill>
        </p:spPr>
      </p:pic>
      <p:pic>
        <p:nvPicPr>
          <p:cNvPr id="342064" name="Picture 48" descr="runningref"/>
          <p:cNvPicPr>
            <a:picLocks noChangeAspect="1" noChangeArrowheads="1"/>
          </p:cNvPicPr>
          <p:nvPr/>
        </p:nvPicPr>
        <p:blipFill>
          <a:blip r:embed="rId3" cstate="print"/>
          <a:srcRect/>
          <a:stretch>
            <a:fillRect/>
          </a:stretch>
        </p:blipFill>
        <p:spPr bwMode="auto">
          <a:xfrm>
            <a:off x="2971800" y="4572000"/>
            <a:ext cx="438150" cy="454025"/>
          </a:xfrm>
          <a:prstGeom prst="rect">
            <a:avLst/>
          </a:prstGeom>
          <a:solidFill>
            <a:srgbClr val="FFFF66"/>
          </a:solidFill>
        </p:spPr>
      </p:pic>
      <p:pic>
        <p:nvPicPr>
          <p:cNvPr id="342065" name="Picture 49" descr="runningref"/>
          <p:cNvPicPr>
            <a:picLocks noChangeAspect="1" noChangeArrowheads="1"/>
          </p:cNvPicPr>
          <p:nvPr/>
        </p:nvPicPr>
        <p:blipFill>
          <a:blip r:embed="rId3" cstate="print"/>
          <a:srcRect/>
          <a:stretch>
            <a:fillRect/>
          </a:stretch>
        </p:blipFill>
        <p:spPr bwMode="auto">
          <a:xfrm>
            <a:off x="4343400" y="6019800"/>
            <a:ext cx="438150" cy="454025"/>
          </a:xfrm>
          <a:prstGeom prst="rect">
            <a:avLst/>
          </a:prstGeom>
          <a:solidFill>
            <a:srgbClr val="FFFF66"/>
          </a:solidFill>
        </p:spPr>
      </p:pic>
      <p:pic>
        <p:nvPicPr>
          <p:cNvPr id="342066" name="Picture 50" descr="runningref"/>
          <p:cNvPicPr>
            <a:picLocks noChangeAspect="1" noChangeArrowheads="1"/>
          </p:cNvPicPr>
          <p:nvPr/>
        </p:nvPicPr>
        <p:blipFill>
          <a:blip r:embed="rId3" cstate="print"/>
          <a:srcRect/>
          <a:stretch>
            <a:fillRect/>
          </a:stretch>
        </p:blipFill>
        <p:spPr bwMode="auto">
          <a:xfrm>
            <a:off x="5734050" y="4572000"/>
            <a:ext cx="438150" cy="454025"/>
          </a:xfrm>
          <a:prstGeom prst="rect">
            <a:avLst/>
          </a:prstGeom>
          <a:solidFill>
            <a:srgbClr val="FFFF66"/>
          </a:solidFill>
        </p:spPr>
      </p:pic>
      <p:pic>
        <p:nvPicPr>
          <p:cNvPr id="342067" name="Picture 51"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42068" name="Line 52"/>
          <p:cNvSpPr>
            <a:spLocks noChangeShapeType="1"/>
          </p:cNvSpPr>
          <p:nvPr/>
        </p:nvSpPr>
        <p:spPr bwMode="auto">
          <a:xfrm>
            <a:off x="15240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42069" name="Line 53"/>
          <p:cNvSpPr>
            <a:spLocks noChangeShapeType="1"/>
          </p:cNvSpPr>
          <p:nvPr/>
        </p:nvSpPr>
        <p:spPr bwMode="auto">
          <a:xfrm>
            <a:off x="74676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42063"/>
                                        </p:tgtEl>
                                        <p:attrNameLst>
                                          <p:attrName>style.visibility</p:attrName>
                                        </p:attrNameLst>
                                      </p:cBhvr>
                                      <p:to>
                                        <p:strVal val="visible"/>
                                      </p:to>
                                    </p:set>
                                    <p:anim calcmode="lin" valueType="num">
                                      <p:cBhvr>
                                        <p:cTn id="7" dur="1000" fill="hold"/>
                                        <p:tgtEl>
                                          <p:spTgt spid="342063"/>
                                        </p:tgtEl>
                                        <p:attrNameLst>
                                          <p:attrName>ppt_w</p:attrName>
                                        </p:attrNameLst>
                                      </p:cBhvr>
                                      <p:tavLst>
                                        <p:tav tm="0">
                                          <p:val>
                                            <p:fltVal val="0"/>
                                          </p:val>
                                        </p:tav>
                                        <p:tav tm="100000">
                                          <p:val>
                                            <p:strVal val="#ppt_w"/>
                                          </p:val>
                                        </p:tav>
                                      </p:tavLst>
                                    </p:anim>
                                    <p:anim calcmode="lin" valueType="num">
                                      <p:cBhvr>
                                        <p:cTn id="8" dur="1000" fill="hold"/>
                                        <p:tgtEl>
                                          <p:spTgt spid="342063"/>
                                        </p:tgtEl>
                                        <p:attrNameLst>
                                          <p:attrName>ppt_h</p:attrName>
                                        </p:attrNameLst>
                                      </p:cBhvr>
                                      <p:tavLst>
                                        <p:tav tm="0">
                                          <p:val>
                                            <p:fltVal val="0"/>
                                          </p:val>
                                        </p:tav>
                                        <p:tav tm="100000">
                                          <p:val>
                                            <p:strVal val="#ppt_h"/>
                                          </p:val>
                                        </p:tav>
                                      </p:tavLst>
                                    </p:anim>
                                    <p:anim calcmode="lin" valueType="num">
                                      <p:cBhvr>
                                        <p:cTn id="9" dur="1000" fill="hold"/>
                                        <p:tgtEl>
                                          <p:spTgt spid="34206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206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 presetClass="entr" presetSubtype="0" fill="hold" grpId="0" nodeType="withEffect">
                                  <p:stCondLst>
                                    <p:cond delay="0"/>
                                  </p:stCondLst>
                                  <p:childTnLst>
                                    <p:set>
                                      <p:cBhvr>
                                        <p:cTn id="12" dur="1" fill="hold">
                                          <p:stCondLst>
                                            <p:cond delay="0"/>
                                          </p:stCondLst>
                                        </p:cTn>
                                        <p:tgtEl>
                                          <p:spTgt spid="342069"/>
                                        </p:tgtEl>
                                        <p:attrNameLst>
                                          <p:attrName>style.visibility</p:attrName>
                                        </p:attrNameLst>
                                      </p:cBhvr>
                                      <p:to>
                                        <p:strVal val="visible"/>
                                      </p:to>
                                    </p:set>
                                  </p:childTnLst>
                                </p:cTn>
                              </p:par>
                              <p:par>
                                <p:cTn id="13" presetID="15" presetClass="entr" presetSubtype="0" fill="hold" nodeType="withEffect">
                                  <p:stCondLst>
                                    <p:cond delay="0"/>
                                  </p:stCondLst>
                                  <p:childTnLst>
                                    <p:set>
                                      <p:cBhvr>
                                        <p:cTn id="14" dur="1" fill="hold">
                                          <p:stCondLst>
                                            <p:cond delay="0"/>
                                          </p:stCondLst>
                                        </p:cTn>
                                        <p:tgtEl>
                                          <p:spTgt spid="342064"/>
                                        </p:tgtEl>
                                        <p:attrNameLst>
                                          <p:attrName>style.visibility</p:attrName>
                                        </p:attrNameLst>
                                      </p:cBhvr>
                                      <p:to>
                                        <p:strVal val="visible"/>
                                      </p:to>
                                    </p:set>
                                    <p:anim calcmode="lin" valueType="num">
                                      <p:cBhvr>
                                        <p:cTn id="15" dur="1000" fill="hold"/>
                                        <p:tgtEl>
                                          <p:spTgt spid="342064"/>
                                        </p:tgtEl>
                                        <p:attrNameLst>
                                          <p:attrName>ppt_w</p:attrName>
                                        </p:attrNameLst>
                                      </p:cBhvr>
                                      <p:tavLst>
                                        <p:tav tm="0">
                                          <p:val>
                                            <p:fltVal val="0"/>
                                          </p:val>
                                        </p:tav>
                                        <p:tav tm="100000">
                                          <p:val>
                                            <p:strVal val="#ppt_w"/>
                                          </p:val>
                                        </p:tav>
                                      </p:tavLst>
                                    </p:anim>
                                    <p:anim calcmode="lin" valueType="num">
                                      <p:cBhvr>
                                        <p:cTn id="16" dur="1000" fill="hold"/>
                                        <p:tgtEl>
                                          <p:spTgt spid="342064"/>
                                        </p:tgtEl>
                                        <p:attrNameLst>
                                          <p:attrName>ppt_h</p:attrName>
                                        </p:attrNameLst>
                                      </p:cBhvr>
                                      <p:tavLst>
                                        <p:tav tm="0">
                                          <p:val>
                                            <p:fltVal val="0"/>
                                          </p:val>
                                        </p:tav>
                                        <p:tav tm="100000">
                                          <p:val>
                                            <p:strVal val="#ppt_h"/>
                                          </p:val>
                                        </p:tav>
                                      </p:tavLst>
                                    </p:anim>
                                    <p:anim calcmode="lin" valueType="num">
                                      <p:cBhvr>
                                        <p:cTn id="17" dur="1000" fill="hold"/>
                                        <p:tgtEl>
                                          <p:spTgt spid="34206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4206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par>
                                <p:cTn id="19" presetID="15" presetClass="entr" presetSubtype="0" fill="hold" nodeType="withEffect">
                                  <p:stCondLst>
                                    <p:cond delay="0"/>
                                  </p:stCondLst>
                                  <p:childTnLst>
                                    <p:set>
                                      <p:cBhvr>
                                        <p:cTn id="20" dur="1" fill="hold">
                                          <p:stCondLst>
                                            <p:cond delay="0"/>
                                          </p:stCondLst>
                                        </p:cTn>
                                        <p:tgtEl>
                                          <p:spTgt spid="342065"/>
                                        </p:tgtEl>
                                        <p:attrNameLst>
                                          <p:attrName>style.visibility</p:attrName>
                                        </p:attrNameLst>
                                      </p:cBhvr>
                                      <p:to>
                                        <p:strVal val="visible"/>
                                      </p:to>
                                    </p:set>
                                    <p:anim calcmode="lin" valueType="num">
                                      <p:cBhvr>
                                        <p:cTn id="21" dur="1000" fill="hold"/>
                                        <p:tgtEl>
                                          <p:spTgt spid="342065"/>
                                        </p:tgtEl>
                                        <p:attrNameLst>
                                          <p:attrName>ppt_w</p:attrName>
                                        </p:attrNameLst>
                                      </p:cBhvr>
                                      <p:tavLst>
                                        <p:tav tm="0">
                                          <p:val>
                                            <p:fltVal val="0"/>
                                          </p:val>
                                        </p:tav>
                                        <p:tav tm="100000">
                                          <p:val>
                                            <p:strVal val="#ppt_w"/>
                                          </p:val>
                                        </p:tav>
                                      </p:tavLst>
                                    </p:anim>
                                    <p:anim calcmode="lin" valueType="num">
                                      <p:cBhvr>
                                        <p:cTn id="22" dur="1000" fill="hold"/>
                                        <p:tgtEl>
                                          <p:spTgt spid="342065"/>
                                        </p:tgtEl>
                                        <p:attrNameLst>
                                          <p:attrName>ppt_h</p:attrName>
                                        </p:attrNameLst>
                                      </p:cBhvr>
                                      <p:tavLst>
                                        <p:tav tm="0">
                                          <p:val>
                                            <p:fltVal val="0"/>
                                          </p:val>
                                        </p:tav>
                                        <p:tav tm="100000">
                                          <p:val>
                                            <p:strVal val="#ppt_h"/>
                                          </p:val>
                                        </p:tav>
                                      </p:tavLst>
                                    </p:anim>
                                    <p:anim calcmode="lin" valueType="num">
                                      <p:cBhvr>
                                        <p:cTn id="23" dur="1000" fill="hold"/>
                                        <p:tgtEl>
                                          <p:spTgt spid="34206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4206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par>
                                <p:cTn id="25" presetID="15" presetClass="entr" presetSubtype="0" fill="hold" nodeType="withEffect">
                                  <p:stCondLst>
                                    <p:cond delay="0"/>
                                  </p:stCondLst>
                                  <p:childTnLst>
                                    <p:set>
                                      <p:cBhvr>
                                        <p:cTn id="26" dur="1" fill="hold">
                                          <p:stCondLst>
                                            <p:cond delay="0"/>
                                          </p:stCondLst>
                                        </p:cTn>
                                        <p:tgtEl>
                                          <p:spTgt spid="342066"/>
                                        </p:tgtEl>
                                        <p:attrNameLst>
                                          <p:attrName>style.visibility</p:attrName>
                                        </p:attrNameLst>
                                      </p:cBhvr>
                                      <p:to>
                                        <p:strVal val="visible"/>
                                      </p:to>
                                    </p:set>
                                    <p:anim calcmode="lin" valueType="num">
                                      <p:cBhvr>
                                        <p:cTn id="27" dur="1000" fill="hold"/>
                                        <p:tgtEl>
                                          <p:spTgt spid="342066"/>
                                        </p:tgtEl>
                                        <p:attrNameLst>
                                          <p:attrName>ppt_w</p:attrName>
                                        </p:attrNameLst>
                                      </p:cBhvr>
                                      <p:tavLst>
                                        <p:tav tm="0">
                                          <p:val>
                                            <p:fltVal val="0"/>
                                          </p:val>
                                        </p:tav>
                                        <p:tav tm="100000">
                                          <p:val>
                                            <p:strVal val="#ppt_w"/>
                                          </p:val>
                                        </p:tav>
                                      </p:tavLst>
                                    </p:anim>
                                    <p:anim calcmode="lin" valueType="num">
                                      <p:cBhvr>
                                        <p:cTn id="28" dur="1000" fill="hold"/>
                                        <p:tgtEl>
                                          <p:spTgt spid="342066"/>
                                        </p:tgtEl>
                                        <p:attrNameLst>
                                          <p:attrName>ppt_h</p:attrName>
                                        </p:attrNameLst>
                                      </p:cBhvr>
                                      <p:tavLst>
                                        <p:tav tm="0">
                                          <p:val>
                                            <p:fltVal val="0"/>
                                          </p:val>
                                        </p:tav>
                                        <p:tav tm="100000">
                                          <p:val>
                                            <p:strVal val="#ppt_h"/>
                                          </p:val>
                                        </p:tav>
                                      </p:tavLst>
                                    </p:anim>
                                    <p:anim calcmode="lin" valueType="num">
                                      <p:cBhvr>
                                        <p:cTn id="29" dur="1000" fill="hold"/>
                                        <p:tgtEl>
                                          <p:spTgt spid="342066"/>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4206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par>
                                <p:cTn id="31" presetID="15" presetClass="entr" presetSubtype="0" fill="hold" nodeType="withEffect">
                                  <p:stCondLst>
                                    <p:cond delay="0"/>
                                  </p:stCondLst>
                                  <p:childTnLst>
                                    <p:set>
                                      <p:cBhvr>
                                        <p:cTn id="32" dur="1" fill="hold">
                                          <p:stCondLst>
                                            <p:cond delay="0"/>
                                          </p:stCondLst>
                                        </p:cTn>
                                        <p:tgtEl>
                                          <p:spTgt spid="342067"/>
                                        </p:tgtEl>
                                        <p:attrNameLst>
                                          <p:attrName>style.visibility</p:attrName>
                                        </p:attrNameLst>
                                      </p:cBhvr>
                                      <p:to>
                                        <p:strVal val="visible"/>
                                      </p:to>
                                    </p:set>
                                    <p:anim calcmode="lin" valueType="num">
                                      <p:cBhvr>
                                        <p:cTn id="33" dur="1000" fill="hold"/>
                                        <p:tgtEl>
                                          <p:spTgt spid="342067"/>
                                        </p:tgtEl>
                                        <p:attrNameLst>
                                          <p:attrName>ppt_w</p:attrName>
                                        </p:attrNameLst>
                                      </p:cBhvr>
                                      <p:tavLst>
                                        <p:tav tm="0">
                                          <p:val>
                                            <p:fltVal val="0"/>
                                          </p:val>
                                        </p:tav>
                                        <p:tav tm="100000">
                                          <p:val>
                                            <p:strVal val="#ppt_w"/>
                                          </p:val>
                                        </p:tav>
                                      </p:tavLst>
                                    </p:anim>
                                    <p:anim calcmode="lin" valueType="num">
                                      <p:cBhvr>
                                        <p:cTn id="34" dur="1000" fill="hold"/>
                                        <p:tgtEl>
                                          <p:spTgt spid="342067"/>
                                        </p:tgtEl>
                                        <p:attrNameLst>
                                          <p:attrName>ppt_h</p:attrName>
                                        </p:attrNameLst>
                                      </p:cBhvr>
                                      <p:tavLst>
                                        <p:tav tm="0">
                                          <p:val>
                                            <p:fltVal val="0"/>
                                          </p:val>
                                        </p:tav>
                                        <p:tav tm="100000">
                                          <p:val>
                                            <p:strVal val="#ppt_h"/>
                                          </p:val>
                                        </p:tav>
                                      </p:tavLst>
                                    </p:anim>
                                    <p:anim calcmode="lin" valueType="num">
                                      <p:cBhvr>
                                        <p:cTn id="35" dur="1000" fill="hold"/>
                                        <p:tgtEl>
                                          <p:spTgt spid="34206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4206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par>
                                <p:cTn id="37" presetID="1" presetClass="entr" presetSubtype="0" fill="hold" grpId="0" nodeType="withEffect">
                                  <p:stCondLst>
                                    <p:cond delay="0"/>
                                  </p:stCondLst>
                                  <p:childTnLst>
                                    <p:set>
                                      <p:cBhvr>
                                        <p:cTn id="38" dur="1" fill="hold">
                                          <p:stCondLst>
                                            <p:cond delay="0"/>
                                          </p:stCondLst>
                                        </p:cTn>
                                        <p:tgtEl>
                                          <p:spTgt spid="3420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68" grpId="0" animBg="1"/>
      <p:bldP spid="3420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AutoShape 2"/>
          <p:cNvSpPr>
            <a:spLocks noChangeArrowheads="1"/>
          </p:cNvSpPr>
          <p:nvPr/>
        </p:nvSpPr>
        <p:spPr bwMode="auto">
          <a:xfrm rot="5400000">
            <a:off x="4762500" y="2095500"/>
            <a:ext cx="5029200" cy="2667000"/>
          </a:xfrm>
          <a:prstGeom prst="rtTriangle">
            <a:avLst/>
          </a:prstGeom>
          <a:solidFill>
            <a:srgbClr val="FFFF99"/>
          </a:solidFill>
          <a:ln w="12700">
            <a:solidFill>
              <a:schemeClr val="tx1"/>
            </a:solidFill>
            <a:miter lim="800000"/>
            <a:headEnd/>
            <a:tailEnd/>
          </a:ln>
          <a:effectLst/>
        </p:spPr>
        <p:txBody>
          <a:bodyPr wrap="none" anchor="ctr"/>
          <a:lstStyle/>
          <a:p>
            <a:endParaRPr lang="en-US"/>
          </a:p>
        </p:txBody>
      </p:sp>
      <p:sp>
        <p:nvSpPr>
          <p:cNvPr id="345091" name="AutoShape 3"/>
          <p:cNvSpPr>
            <a:spLocks noChangeArrowheads="1"/>
          </p:cNvSpPr>
          <p:nvPr/>
        </p:nvSpPr>
        <p:spPr bwMode="auto">
          <a:xfrm flipH="1">
            <a:off x="609600" y="914400"/>
            <a:ext cx="2590800" cy="5029200"/>
          </a:xfrm>
          <a:prstGeom prst="rtTriangle">
            <a:avLst/>
          </a:prstGeom>
          <a:solidFill>
            <a:srgbClr val="FFFF99"/>
          </a:solidFill>
          <a:ln w="12700">
            <a:solidFill>
              <a:schemeClr val="tx1"/>
            </a:solidFill>
            <a:miter lim="800000"/>
            <a:headEnd/>
            <a:tailEnd/>
          </a:ln>
          <a:effectLst/>
        </p:spPr>
        <p:txBody>
          <a:bodyPr wrap="none" anchor="ctr"/>
          <a:lstStyle/>
          <a:p>
            <a:endParaRPr lang="en-US"/>
          </a:p>
        </p:txBody>
      </p:sp>
      <p:sp>
        <p:nvSpPr>
          <p:cNvPr id="345092" name="Rectangle 4"/>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45093" name="Line 5"/>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45094" name="Line 6"/>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45095" name="Line 7"/>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45096" name="Line 8"/>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45097" name="Line 9"/>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45098" name="Line 10"/>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45099" name="Line 11"/>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45100" name="Oval 12"/>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5101" name="Rectangle 13"/>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45102" name="Rectangle 14"/>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45103" name="Oval 15"/>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5104" name="Rectangle 16"/>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45105" name="Line 17"/>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45106" name="Line 18"/>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45107" name="Line 19"/>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45108" name="Line 20"/>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45109" name="Line 21"/>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45110" name="Line 22"/>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45111" name="Line 23"/>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45112" name="Rectangle 24"/>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13" name="Line 25"/>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5114" name="Line 26"/>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5115" name="Rectangle 27"/>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16" name="Rectangle 28"/>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17" name="Line 29"/>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5118" name="Line 30"/>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5119" name="Line 31"/>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45120" name="Rectangle 32"/>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45121" name="Rectangle 33"/>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45122" name="Rectangle 34"/>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45123" name="Rectangle 35"/>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45124" name="Rectangle 36"/>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45125" name="Rectangle 37"/>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45126" name="Rectangle 38"/>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45127" name="Rectangle 39"/>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45128" name="Line 40"/>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45129" name="Rectangle 41"/>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45130" name="Line 42"/>
          <p:cNvSpPr>
            <a:spLocks noChangeShapeType="1"/>
          </p:cNvSpPr>
          <p:nvPr/>
        </p:nvSpPr>
        <p:spPr bwMode="auto">
          <a:xfrm flipV="1">
            <a:off x="5943600" y="914400"/>
            <a:ext cx="2667000" cy="5029200"/>
          </a:xfrm>
          <a:prstGeom prst="line">
            <a:avLst/>
          </a:prstGeom>
          <a:noFill/>
          <a:ln w="12700">
            <a:solidFill>
              <a:schemeClr val="tx1"/>
            </a:solidFill>
            <a:round/>
            <a:headEnd/>
            <a:tailEnd/>
          </a:ln>
          <a:effectLst/>
        </p:spPr>
        <p:txBody>
          <a:bodyPr wrap="none" anchor="ctr"/>
          <a:lstStyle/>
          <a:p>
            <a:endParaRPr lang="en-US"/>
          </a:p>
        </p:txBody>
      </p:sp>
      <p:sp>
        <p:nvSpPr>
          <p:cNvPr id="345131" name="Rectangle 43"/>
          <p:cNvSpPr>
            <a:spLocks noChangeArrowheads="1"/>
          </p:cNvSpPr>
          <p:nvPr/>
        </p:nvSpPr>
        <p:spPr bwMode="auto">
          <a:xfrm>
            <a:off x="7453313" y="3765550"/>
            <a:ext cx="350837" cy="393700"/>
          </a:xfrm>
          <a:prstGeom prst="rect">
            <a:avLst/>
          </a:prstGeom>
          <a:noFill/>
          <a:ln w="12700">
            <a:noFill/>
            <a:miter lim="800000"/>
            <a:headEnd/>
            <a:tailEnd/>
          </a:ln>
          <a:effectLst/>
        </p:spPr>
        <p:txBody>
          <a:bodyPr wrap="none" lIns="90488" tIns="44450" rIns="90488" bIns="44450">
            <a:spAutoFit/>
          </a:bodyPr>
          <a:lstStyle/>
          <a:p>
            <a:r>
              <a:rPr lang="en-US" sz="2000" b="1"/>
              <a:t>L</a:t>
            </a:r>
          </a:p>
        </p:txBody>
      </p:sp>
      <p:sp>
        <p:nvSpPr>
          <p:cNvPr id="345132" name="Rectangle 44"/>
          <p:cNvSpPr>
            <a:spLocks noChangeArrowheads="1"/>
          </p:cNvSpPr>
          <p:nvPr/>
        </p:nvSpPr>
        <p:spPr bwMode="auto">
          <a:xfrm>
            <a:off x="6157913" y="2165350"/>
            <a:ext cx="350837" cy="393700"/>
          </a:xfrm>
          <a:prstGeom prst="rect">
            <a:avLst/>
          </a:prstGeom>
          <a:noFill/>
          <a:ln w="12700">
            <a:noFill/>
            <a:miter lim="800000"/>
            <a:headEnd/>
            <a:tailEnd/>
          </a:ln>
          <a:effectLst/>
        </p:spPr>
        <p:txBody>
          <a:bodyPr wrap="none" lIns="90488" tIns="44450" rIns="90488" bIns="44450">
            <a:spAutoFit/>
          </a:bodyPr>
          <a:lstStyle/>
          <a:p>
            <a:r>
              <a:rPr lang="en-US" sz="2000" b="1"/>
              <a:t>T</a:t>
            </a:r>
          </a:p>
        </p:txBody>
      </p:sp>
      <p:sp>
        <p:nvSpPr>
          <p:cNvPr id="345133" name="Rectangle 45"/>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45134" name="Rectangle 46"/>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45135" name="Rectangle 47"/>
          <p:cNvSpPr>
            <a:spLocks noChangeArrowheads="1"/>
          </p:cNvSpPr>
          <p:nvPr/>
        </p:nvSpPr>
        <p:spPr bwMode="auto">
          <a:xfrm rot="-5486601">
            <a:off x="8120062" y="4986338"/>
            <a:ext cx="1255713" cy="274638"/>
          </a:xfrm>
          <a:prstGeom prst="rect">
            <a:avLst/>
          </a:prstGeom>
          <a:noFill/>
          <a:ln w="12700">
            <a:noFill/>
            <a:miter lim="800000"/>
            <a:headEnd/>
            <a:tailEnd/>
          </a:ln>
          <a:effectLst/>
        </p:spPr>
        <p:txBody>
          <a:bodyPr wrap="none">
            <a:spAutoFit/>
          </a:bodyPr>
          <a:lstStyle/>
          <a:p>
            <a:r>
              <a:rPr lang="en-US" sz="1200"/>
              <a:t>ZLAX </a:t>
            </a:r>
            <a:r>
              <a:rPr lang="en-US" sz="1000"/>
              <a:t>Publications</a:t>
            </a:r>
          </a:p>
        </p:txBody>
      </p:sp>
      <p:sp>
        <p:nvSpPr>
          <p:cNvPr id="345136" name="Rectangle 48"/>
          <p:cNvSpPr>
            <a:spLocks noChangeArrowheads="1"/>
          </p:cNvSpPr>
          <p:nvPr/>
        </p:nvSpPr>
        <p:spPr bwMode="auto">
          <a:xfrm>
            <a:off x="2743200" y="4572000"/>
            <a:ext cx="350838" cy="393700"/>
          </a:xfrm>
          <a:prstGeom prst="rect">
            <a:avLst/>
          </a:prstGeom>
          <a:noFill/>
          <a:ln w="12700">
            <a:noFill/>
            <a:miter lim="800000"/>
            <a:headEnd/>
            <a:tailEnd/>
          </a:ln>
          <a:effectLst/>
        </p:spPr>
        <p:txBody>
          <a:bodyPr wrap="none" lIns="90488" tIns="44450" rIns="90488" bIns="44450">
            <a:spAutoFit/>
          </a:bodyPr>
          <a:lstStyle/>
          <a:p>
            <a:r>
              <a:rPr lang="en-US" sz="2000" b="1"/>
              <a:t>T</a:t>
            </a:r>
          </a:p>
        </p:txBody>
      </p:sp>
      <p:sp>
        <p:nvSpPr>
          <p:cNvPr id="345137" name="Rectangle 49"/>
          <p:cNvSpPr>
            <a:spLocks noChangeArrowheads="1"/>
          </p:cNvSpPr>
          <p:nvPr/>
        </p:nvSpPr>
        <p:spPr bwMode="auto">
          <a:xfrm>
            <a:off x="1371600" y="2362200"/>
            <a:ext cx="350838" cy="393700"/>
          </a:xfrm>
          <a:prstGeom prst="rect">
            <a:avLst/>
          </a:prstGeom>
          <a:noFill/>
          <a:ln w="12700">
            <a:noFill/>
            <a:miter lim="800000"/>
            <a:headEnd/>
            <a:tailEnd/>
          </a:ln>
          <a:effectLst/>
        </p:spPr>
        <p:txBody>
          <a:bodyPr wrap="none" lIns="90488" tIns="44450" rIns="90488" bIns="44450">
            <a:spAutoFit/>
          </a:bodyPr>
          <a:lstStyle/>
          <a:p>
            <a:r>
              <a:rPr lang="en-US" sz="2000" b="1"/>
              <a:t>L</a:t>
            </a:r>
          </a:p>
        </p:txBody>
      </p:sp>
      <p:sp>
        <p:nvSpPr>
          <p:cNvPr id="345138" name="Rectangle 50"/>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39" name="Line 51"/>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5140" name="Line 52"/>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5141" name="Line 53"/>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5142" name="Line 54"/>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45143" name="Picture 55" descr="runningref"/>
          <p:cNvPicPr>
            <a:picLocks noChangeAspect="1" noChangeArrowheads="1"/>
          </p:cNvPicPr>
          <p:nvPr/>
        </p:nvPicPr>
        <p:blipFill>
          <a:blip r:embed="rId3" cstate="print"/>
          <a:srcRect/>
          <a:stretch>
            <a:fillRect/>
          </a:stretch>
        </p:blipFill>
        <p:spPr bwMode="auto">
          <a:xfrm>
            <a:off x="1371600" y="1905000"/>
            <a:ext cx="438150" cy="454025"/>
          </a:xfrm>
          <a:prstGeom prst="rect">
            <a:avLst/>
          </a:prstGeom>
          <a:solidFill>
            <a:srgbClr val="FFFF66"/>
          </a:solidFill>
        </p:spPr>
      </p:pic>
      <p:pic>
        <p:nvPicPr>
          <p:cNvPr id="345144" name="Picture 56" descr="runningref"/>
          <p:cNvPicPr>
            <a:picLocks noChangeAspect="1" noChangeArrowheads="1"/>
          </p:cNvPicPr>
          <p:nvPr/>
        </p:nvPicPr>
        <p:blipFill>
          <a:blip r:embed="rId3" cstate="print"/>
          <a:srcRect/>
          <a:stretch>
            <a:fillRect/>
          </a:stretch>
        </p:blipFill>
        <p:spPr bwMode="auto">
          <a:xfrm>
            <a:off x="3219450" y="4572000"/>
            <a:ext cx="438150" cy="454025"/>
          </a:xfrm>
          <a:prstGeom prst="rect">
            <a:avLst/>
          </a:prstGeom>
          <a:solidFill>
            <a:srgbClr val="FFFF66"/>
          </a:solidFill>
        </p:spPr>
      </p:pic>
      <p:pic>
        <p:nvPicPr>
          <p:cNvPr id="345145" name="Picture 57" descr="runningref"/>
          <p:cNvPicPr>
            <a:picLocks noChangeAspect="1" noChangeArrowheads="1"/>
          </p:cNvPicPr>
          <p:nvPr/>
        </p:nvPicPr>
        <p:blipFill>
          <a:blip r:embed="rId3" cstate="print"/>
          <a:srcRect/>
          <a:stretch>
            <a:fillRect/>
          </a:stretch>
        </p:blipFill>
        <p:spPr bwMode="auto">
          <a:xfrm>
            <a:off x="5486400" y="1908175"/>
            <a:ext cx="438150" cy="454025"/>
          </a:xfrm>
          <a:prstGeom prst="rect">
            <a:avLst/>
          </a:prstGeom>
          <a:solidFill>
            <a:srgbClr val="FFFF66"/>
          </a:solidFill>
        </p:spPr>
      </p:pic>
      <p:pic>
        <p:nvPicPr>
          <p:cNvPr id="345146" name="Picture 58"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45147" name="Line 59"/>
          <p:cNvSpPr>
            <a:spLocks noChangeShapeType="1"/>
          </p:cNvSpPr>
          <p:nvPr/>
        </p:nvSpPr>
        <p:spPr bwMode="auto">
          <a:xfrm>
            <a:off x="1600200" y="3352800"/>
            <a:ext cx="0" cy="152400"/>
          </a:xfrm>
          <a:prstGeom prst="line">
            <a:avLst/>
          </a:prstGeom>
          <a:noFill/>
          <a:ln w="28575">
            <a:solidFill>
              <a:schemeClr val="tx1"/>
            </a:solidFill>
            <a:round/>
            <a:headEnd/>
            <a:tailEnd/>
          </a:ln>
          <a:effectLst/>
        </p:spPr>
        <p:txBody>
          <a:bodyPr/>
          <a:lstStyle/>
          <a:p>
            <a:endParaRPr lang="en-US"/>
          </a:p>
        </p:txBody>
      </p:sp>
      <p:sp>
        <p:nvSpPr>
          <p:cNvPr id="345148" name="Line 60"/>
          <p:cNvSpPr>
            <a:spLocks noChangeShapeType="1"/>
          </p:cNvSpPr>
          <p:nvPr/>
        </p:nvSpPr>
        <p:spPr bwMode="auto">
          <a:xfrm>
            <a:off x="7543800" y="3352800"/>
            <a:ext cx="0" cy="152400"/>
          </a:xfrm>
          <a:prstGeom prst="line">
            <a:avLst/>
          </a:prstGeom>
          <a:noFill/>
          <a:ln w="28575">
            <a:solidFill>
              <a:schemeClr val="tx1"/>
            </a:solidFill>
            <a:round/>
            <a:headEnd/>
            <a:tailEnd/>
          </a:ln>
          <a:effectLst/>
        </p:spPr>
        <p:txBody>
          <a:bodyPr/>
          <a:lstStyle/>
          <a:p>
            <a:endParaRPr lang="en-US"/>
          </a:p>
        </p:txBody>
      </p:sp>
      <p:sp>
        <p:nvSpPr>
          <p:cNvPr id="345149" name="Text Box 61"/>
          <p:cNvSpPr txBox="1">
            <a:spLocks noChangeArrowheads="1"/>
          </p:cNvSpPr>
          <p:nvPr/>
        </p:nvSpPr>
        <p:spPr bwMode="auto">
          <a:xfrm>
            <a:off x="609600" y="4949825"/>
            <a:ext cx="3124200" cy="841375"/>
          </a:xfrm>
          <a:prstGeom prst="rect">
            <a:avLst/>
          </a:prstGeom>
          <a:noFill/>
          <a:ln w="12700">
            <a:noFill/>
            <a:miter lim="800000"/>
            <a:headEnd/>
            <a:tailEnd/>
          </a:ln>
          <a:effectLst/>
        </p:spPr>
        <p:txBody>
          <a:bodyPr lIns="0" tIns="0" rIns="0" bIns="0">
            <a:spAutoFit/>
          </a:bodyPr>
          <a:lstStyle/>
          <a:p>
            <a:pPr algn="ctr"/>
            <a:r>
              <a:rPr lang="en-US" sz="1100" b="1" u="sng"/>
              <a:t>TRAIL</a:t>
            </a:r>
            <a:r>
              <a:rPr lang="en-US" sz="1100"/>
              <a:t>:</a:t>
            </a:r>
          </a:p>
          <a:p>
            <a:pPr>
              <a:buFontTx/>
              <a:buChar char="•"/>
            </a:pPr>
            <a:r>
              <a:rPr lang="en-US" sz="1100"/>
              <a:t> Side-Line and fast break the other way</a:t>
            </a:r>
          </a:p>
          <a:p>
            <a:pPr>
              <a:buFontTx/>
              <a:buChar char="•"/>
            </a:pPr>
            <a:r>
              <a:rPr lang="en-US" sz="1100"/>
              <a:t>Watch late hits on shots, report goal scored by</a:t>
            </a:r>
          </a:p>
          <a:p>
            <a:pPr>
              <a:buFontTx/>
              <a:buChar char="•"/>
            </a:pPr>
            <a:r>
              <a:rPr lang="en-US" sz="1100"/>
              <a:t>Counts:  wing &amp; top</a:t>
            </a:r>
          </a:p>
          <a:p>
            <a:pPr>
              <a:buFontTx/>
              <a:buChar char="•"/>
            </a:pPr>
            <a:r>
              <a:rPr lang="en-US" sz="1100"/>
              <a:t>Technicals in area and Personals anywhere</a:t>
            </a:r>
          </a:p>
        </p:txBody>
      </p:sp>
      <p:sp>
        <p:nvSpPr>
          <p:cNvPr id="345150" name="Text Box 62"/>
          <p:cNvSpPr txBox="1">
            <a:spLocks noChangeArrowheads="1"/>
          </p:cNvSpPr>
          <p:nvPr/>
        </p:nvSpPr>
        <p:spPr bwMode="auto">
          <a:xfrm>
            <a:off x="6019800" y="4953000"/>
            <a:ext cx="2590800" cy="1346200"/>
          </a:xfrm>
          <a:prstGeom prst="rect">
            <a:avLst/>
          </a:prstGeom>
          <a:noFill/>
          <a:ln w="12700">
            <a:noFill/>
            <a:miter lim="800000"/>
            <a:headEnd/>
            <a:tailEnd/>
          </a:ln>
          <a:effectLst/>
        </p:spPr>
        <p:txBody>
          <a:bodyPr lIns="0" tIns="0" rIns="0" bIns="0">
            <a:spAutoFit/>
          </a:bodyPr>
          <a:lstStyle/>
          <a:p>
            <a:pPr algn="ctr"/>
            <a:r>
              <a:rPr lang="en-US" sz="1100" b="1" u="sng"/>
              <a:t>LEAD</a:t>
            </a:r>
            <a:r>
              <a:rPr lang="en-US" sz="1100"/>
              <a:t>:</a:t>
            </a:r>
          </a:p>
          <a:p>
            <a:pPr>
              <a:buFontTx/>
              <a:buChar char="•"/>
            </a:pPr>
            <a:r>
              <a:rPr lang="en-US" sz="1100"/>
              <a:t> Responsibility for entire offensive area until</a:t>
            </a:r>
            <a:br>
              <a:rPr lang="en-US" sz="1100"/>
            </a:br>
            <a:r>
              <a:rPr lang="en-US" sz="1100"/>
              <a:t>  trail is in position.  Lead has first count.</a:t>
            </a:r>
          </a:p>
          <a:p>
            <a:pPr>
              <a:buFontTx/>
              <a:buChar char="•"/>
            </a:pPr>
            <a:r>
              <a:rPr lang="en-US" sz="1100"/>
              <a:t> Rubber band on Goal-Line Extended</a:t>
            </a:r>
          </a:p>
          <a:p>
            <a:pPr>
              <a:buFontTx/>
              <a:buChar char="•"/>
            </a:pPr>
            <a:r>
              <a:rPr lang="en-US" sz="1100"/>
              <a:t> End-Line and Side-Line behind</a:t>
            </a:r>
          </a:p>
          <a:p>
            <a:pPr>
              <a:buFontTx/>
              <a:buChar char="•"/>
            </a:pPr>
            <a:r>
              <a:rPr lang="en-US" sz="1100"/>
              <a:t> Focus on goal and crease on shots</a:t>
            </a:r>
          </a:p>
          <a:p>
            <a:pPr>
              <a:buFontTx/>
              <a:buChar char="•"/>
            </a:pPr>
            <a:r>
              <a:rPr lang="en-US" sz="1100"/>
              <a:t> Counts: first count, then wing</a:t>
            </a:r>
          </a:p>
          <a:p>
            <a:pPr>
              <a:buFontTx/>
              <a:buChar char="•"/>
            </a:pPr>
            <a:r>
              <a:rPr lang="en-US" sz="1100"/>
              <a:t> Technicals in area and Personals anywhere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45143"/>
                                        </p:tgtEl>
                                        <p:attrNameLst>
                                          <p:attrName>style.visibility</p:attrName>
                                        </p:attrNameLst>
                                      </p:cBhvr>
                                      <p:to>
                                        <p:strVal val="visible"/>
                                      </p:to>
                                    </p:set>
                                    <p:anim calcmode="lin" valueType="num">
                                      <p:cBhvr>
                                        <p:cTn id="7" dur="1000" fill="hold"/>
                                        <p:tgtEl>
                                          <p:spTgt spid="345143"/>
                                        </p:tgtEl>
                                        <p:attrNameLst>
                                          <p:attrName>ppt_w</p:attrName>
                                        </p:attrNameLst>
                                      </p:cBhvr>
                                      <p:tavLst>
                                        <p:tav tm="0">
                                          <p:val>
                                            <p:fltVal val="0"/>
                                          </p:val>
                                        </p:tav>
                                        <p:tav tm="100000">
                                          <p:val>
                                            <p:strVal val="#ppt_w"/>
                                          </p:val>
                                        </p:tav>
                                      </p:tavLst>
                                    </p:anim>
                                    <p:anim calcmode="lin" valueType="num">
                                      <p:cBhvr>
                                        <p:cTn id="8" dur="1000" fill="hold"/>
                                        <p:tgtEl>
                                          <p:spTgt spid="345143"/>
                                        </p:tgtEl>
                                        <p:attrNameLst>
                                          <p:attrName>ppt_h</p:attrName>
                                        </p:attrNameLst>
                                      </p:cBhvr>
                                      <p:tavLst>
                                        <p:tav tm="0">
                                          <p:val>
                                            <p:fltVal val="0"/>
                                          </p:val>
                                        </p:tav>
                                        <p:tav tm="100000">
                                          <p:val>
                                            <p:strVal val="#ppt_h"/>
                                          </p:val>
                                        </p:tav>
                                      </p:tavLst>
                                    </p:anim>
                                    <p:anim calcmode="lin" valueType="num">
                                      <p:cBhvr>
                                        <p:cTn id="9" dur="1000" fill="hold"/>
                                        <p:tgtEl>
                                          <p:spTgt spid="34514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514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5" presetClass="entr" presetSubtype="0" fill="hold" nodeType="withEffect">
                                  <p:stCondLst>
                                    <p:cond delay="0"/>
                                  </p:stCondLst>
                                  <p:childTnLst>
                                    <p:set>
                                      <p:cBhvr>
                                        <p:cTn id="12" dur="1" fill="hold">
                                          <p:stCondLst>
                                            <p:cond delay="0"/>
                                          </p:stCondLst>
                                        </p:cTn>
                                        <p:tgtEl>
                                          <p:spTgt spid="345144"/>
                                        </p:tgtEl>
                                        <p:attrNameLst>
                                          <p:attrName>style.visibility</p:attrName>
                                        </p:attrNameLst>
                                      </p:cBhvr>
                                      <p:to>
                                        <p:strVal val="visible"/>
                                      </p:to>
                                    </p:set>
                                    <p:anim calcmode="lin" valueType="num">
                                      <p:cBhvr>
                                        <p:cTn id="13" dur="1000" fill="hold"/>
                                        <p:tgtEl>
                                          <p:spTgt spid="345144"/>
                                        </p:tgtEl>
                                        <p:attrNameLst>
                                          <p:attrName>ppt_w</p:attrName>
                                        </p:attrNameLst>
                                      </p:cBhvr>
                                      <p:tavLst>
                                        <p:tav tm="0">
                                          <p:val>
                                            <p:fltVal val="0"/>
                                          </p:val>
                                        </p:tav>
                                        <p:tav tm="100000">
                                          <p:val>
                                            <p:strVal val="#ppt_w"/>
                                          </p:val>
                                        </p:tav>
                                      </p:tavLst>
                                    </p:anim>
                                    <p:anim calcmode="lin" valueType="num">
                                      <p:cBhvr>
                                        <p:cTn id="14" dur="1000" fill="hold"/>
                                        <p:tgtEl>
                                          <p:spTgt spid="345144"/>
                                        </p:tgtEl>
                                        <p:attrNameLst>
                                          <p:attrName>ppt_h</p:attrName>
                                        </p:attrNameLst>
                                      </p:cBhvr>
                                      <p:tavLst>
                                        <p:tav tm="0">
                                          <p:val>
                                            <p:fltVal val="0"/>
                                          </p:val>
                                        </p:tav>
                                        <p:tav tm="100000">
                                          <p:val>
                                            <p:strVal val="#ppt_h"/>
                                          </p:val>
                                        </p:tav>
                                      </p:tavLst>
                                    </p:anim>
                                    <p:anim calcmode="lin" valueType="num">
                                      <p:cBhvr>
                                        <p:cTn id="15" dur="1000" fill="hold"/>
                                        <p:tgtEl>
                                          <p:spTgt spid="34514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4514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par>
                                <p:cTn id="17" presetID="15" presetClass="entr" presetSubtype="0" fill="hold" nodeType="withEffect">
                                  <p:stCondLst>
                                    <p:cond delay="0"/>
                                  </p:stCondLst>
                                  <p:childTnLst>
                                    <p:set>
                                      <p:cBhvr>
                                        <p:cTn id="18" dur="1" fill="hold">
                                          <p:stCondLst>
                                            <p:cond delay="0"/>
                                          </p:stCondLst>
                                        </p:cTn>
                                        <p:tgtEl>
                                          <p:spTgt spid="345145"/>
                                        </p:tgtEl>
                                        <p:attrNameLst>
                                          <p:attrName>style.visibility</p:attrName>
                                        </p:attrNameLst>
                                      </p:cBhvr>
                                      <p:to>
                                        <p:strVal val="visible"/>
                                      </p:to>
                                    </p:set>
                                    <p:anim calcmode="lin" valueType="num">
                                      <p:cBhvr>
                                        <p:cTn id="19" dur="1000" fill="hold"/>
                                        <p:tgtEl>
                                          <p:spTgt spid="345145"/>
                                        </p:tgtEl>
                                        <p:attrNameLst>
                                          <p:attrName>ppt_w</p:attrName>
                                        </p:attrNameLst>
                                      </p:cBhvr>
                                      <p:tavLst>
                                        <p:tav tm="0">
                                          <p:val>
                                            <p:fltVal val="0"/>
                                          </p:val>
                                        </p:tav>
                                        <p:tav tm="100000">
                                          <p:val>
                                            <p:strVal val="#ppt_w"/>
                                          </p:val>
                                        </p:tav>
                                      </p:tavLst>
                                    </p:anim>
                                    <p:anim calcmode="lin" valueType="num">
                                      <p:cBhvr>
                                        <p:cTn id="20" dur="1000" fill="hold"/>
                                        <p:tgtEl>
                                          <p:spTgt spid="345145"/>
                                        </p:tgtEl>
                                        <p:attrNameLst>
                                          <p:attrName>ppt_h</p:attrName>
                                        </p:attrNameLst>
                                      </p:cBhvr>
                                      <p:tavLst>
                                        <p:tav tm="0">
                                          <p:val>
                                            <p:fltVal val="0"/>
                                          </p:val>
                                        </p:tav>
                                        <p:tav tm="100000">
                                          <p:val>
                                            <p:strVal val="#ppt_h"/>
                                          </p:val>
                                        </p:tav>
                                      </p:tavLst>
                                    </p:anim>
                                    <p:anim calcmode="lin" valueType="num">
                                      <p:cBhvr>
                                        <p:cTn id="21" dur="1000" fill="hold"/>
                                        <p:tgtEl>
                                          <p:spTgt spid="345145"/>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4514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par>
                                <p:cTn id="23" presetID="15" presetClass="entr" presetSubtype="0" fill="hold" nodeType="withEffect">
                                  <p:stCondLst>
                                    <p:cond delay="0"/>
                                  </p:stCondLst>
                                  <p:childTnLst>
                                    <p:set>
                                      <p:cBhvr>
                                        <p:cTn id="24" dur="1" fill="hold">
                                          <p:stCondLst>
                                            <p:cond delay="0"/>
                                          </p:stCondLst>
                                        </p:cTn>
                                        <p:tgtEl>
                                          <p:spTgt spid="345146"/>
                                        </p:tgtEl>
                                        <p:attrNameLst>
                                          <p:attrName>style.visibility</p:attrName>
                                        </p:attrNameLst>
                                      </p:cBhvr>
                                      <p:to>
                                        <p:strVal val="visible"/>
                                      </p:to>
                                    </p:set>
                                    <p:anim calcmode="lin" valueType="num">
                                      <p:cBhvr>
                                        <p:cTn id="25" dur="1000" fill="hold"/>
                                        <p:tgtEl>
                                          <p:spTgt spid="345146"/>
                                        </p:tgtEl>
                                        <p:attrNameLst>
                                          <p:attrName>ppt_w</p:attrName>
                                        </p:attrNameLst>
                                      </p:cBhvr>
                                      <p:tavLst>
                                        <p:tav tm="0">
                                          <p:val>
                                            <p:fltVal val="0"/>
                                          </p:val>
                                        </p:tav>
                                        <p:tav tm="100000">
                                          <p:val>
                                            <p:strVal val="#ppt_w"/>
                                          </p:val>
                                        </p:tav>
                                      </p:tavLst>
                                    </p:anim>
                                    <p:anim calcmode="lin" valueType="num">
                                      <p:cBhvr>
                                        <p:cTn id="26" dur="1000" fill="hold"/>
                                        <p:tgtEl>
                                          <p:spTgt spid="345146"/>
                                        </p:tgtEl>
                                        <p:attrNameLst>
                                          <p:attrName>ppt_h</p:attrName>
                                        </p:attrNameLst>
                                      </p:cBhvr>
                                      <p:tavLst>
                                        <p:tav tm="0">
                                          <p:val>
                                            <p:fltVal val="0"/>
                                          </p:val>
                                        </p:tav>
                                        <p:tav tm="100000">
                                          <p:val>
                                            <p:strVal val="#ppt_h"/>
                                          </p:val>
                                        </p:tav>
                                      </p:tavLst>
                                    </p:anim>
                                    <p:anim calcmode="lin" valueType="num">
                                      <p:cBhvr>
                                        <p:cTn id="27" dur="1000" fill="hold"/>
                                        <p:tgtEl>
                                          <p:spTgt spid="34514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4514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descr="Lacrosse Field (on-off).bmp"/>
          <p:cNvPicPr>
            <a:picLocks noChangeAspect="1"/>
          </p:cNvPicPr>
          <p:nvPr/>
        </p:nvPicPr>
        <p:blipFill>
          <a:blip r:embed="rId2" cstate="print"/>
          <a:srcRect/>
          <a:stretch>
            <a:fillRect/>
          </a:stretch>
        </p:blipFill>
        <p:spPr bwMode="auto">
          <a:xfrm>
            <a:off x="304800" y="1295400"/>
            <a:ext cx="8507413" cy="4648200"/>
          </a:xfrm>
          <a:prstGeom prst="rect">
            <a:avLst/>
          </a:prstGeom>
          <a:noFill/>
          <a:ln w="9525">
            <a:noFill/>
            <a:miter lim="800000"/>
            <a:headEnd/>
            <a:tailEnd/>
          </a:ln>
        </p:spPr>
      </p:pic>
      <p:sp>
        <p:nvSpPr>
          <p:cNvPr id="354307" name="Rectangle 8"/>
          <p:cNvSpPr txBox="1">
            <a:spLocks noChangeArrowheads="1"/>
          </p:cNvSpPr>
          <p:nvPr/>
        </p:nvSpPr>
        <p:spPr bwMode="auto">
          <a:xfrm>
            <a:off x="304800" y="2286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54308" name="Rectangle 47"/>
          <p:cNvSpPr>
            <a:spLocks noChangeArrowheads="1"/>
          </p:cNvSpPr>
          <p:nvPr/>
        </p:nvSpPr>
        <p:spPr bwMode="auto">
          <a:xfrm>
            <a:off x="7543800" y="37338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4309" name="Rectangle 47"/>
          <p:cNvSpPr>
            <a:spLocks noChangeArrowheads="1"/>
          </p:cNvSpPr>
          <p:nvPr/>
        </p:nvSpPr>
        <p:spPr bwMode="auto">
          <a:xfrm>
            <a:off x="5715000" y="18288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4310" name="Text Box 10"/>
          <p:cNvSpPr txBox="1">
            <a:spLocks noChangeArrowheads="1"/>
          </p:cNvSpPr>
          <p:nvPr/>
        </p:nvSpPr>
        <p:spPr bwMode="auto">
          <a:xfrm>
            <a:off x="6096000" y="1457325"/>
            <a:ext cx="2667000" cy="523875"/>
          </a:xfrm>
          <a:prstGeom prst="rect">
            <a:avLst/>
          </a:prstGeom>
          <a:noFill/>
          <a:ln w="9525">
            <a:noFill/>
            <a:miter lim="800000"/>
            <a:headEnd/>
            <a:tailEnd/>
          </a:ln>
        </p:spPr>
        <p:txBody>
          <a:bodyPr>
            <a:spAutoFit/>
          </a:bodyPr>
          <a:lstStyle/>
          <a:p>
            <a:pPr algn="ctr"/>
            <a:r>
              <a:rPr lang="en-US" b="1">
                <a:latin typeface="Arial" pitchFamily="34" charset="0"/>
                <a:ea typeface="ＭＳ Ｐゴシック" pitchFamily="34" charset="-128"/>
                <a:cs typeface="Arial" pitchFamily="34" charset="0"/>
              </a:rPr>
              <a:t>T is the “On” official when ball is in the blue area</a:t>
            </a:r>
          </a:p>
        </p:txBody>
      </p:sp>
      <p:sp>
        <p:nvSpPr>
          <p:cNvPr id="354311" name="Text Box 10"/>
          <p:cNvSpPr txBox="1">
            <a:spLocks noChangeArrowheads="1"/>
          </p:cNvSpPr>
          <p:nvPr/>
        </p:nvSpPr>
        <p:spPr bwMode="auto">
          <a:xfrm>
            <a:off x="6096000" y="5267325"/>
            <a:ext cx="2667000" cy="523875"/>
          </a:xfrm>
          <a:prstGeom prst="rect">
            <a:avLst/>
          </a:prstGeom>
          <a:noFill/>
          <a:ln w="9525">
            <a:noFill/>
            <a:miter lim="800000"/>
            <a:headEnd/>
            <a:tailEnd/>
          </a:ln>
        </p:spPr>
        <p:txBody>
          <a:bodyPr>
            <a:spAutoFit/>
          </a:bodyPr>
          <a:lstStyle/>
          <a:p>
            <a:pPr algn="ctr"/>
            <a:r>
              <a:rPr lang="en-US" b="1">
                <a:latin typeface="Arial" pitchFamily="34" charset="0"/>
                <a:ea typeface="ＭＳ Ｐゴシック" pitchFamily="34" charset="-128"/>
                <a:cs typeface="Arial" pitchFamily="34" charset="0"/>
              </a:rPr>
              <a:t>L is the “On” official when ball is in the yellow area</a:t>
            </a:r>
          </a:p>
        </p:txBody>
      </p:sp>
      <p:sp>
        <p:nvSpPr>
          <p:cNvPr id="354312" name="Title 7"/>
          <p:cNvSpPr>
            <a:spLocks noGrp="1"/>
          </p:cNvSpPr>
          <p:nvPr>
            <p:ph type="title" idx="4294967295"/>
          </p:nvPr>
        </p:nvSpPr>
        <p:spPr>
          <a:ln/>
        </p:spPr>
        <p:txBody>
          <a:bodyPr/>
          <a:lstStyle/>
          <a:p>
            <a:r>
              <a:rPr lang="en-US" sz="4000" b="1">
                <a:latin typeface="Arial" pitchFamily="34" charset="0"/>
                <a:cs typeface="Arial" pitchFamily="34" charset="0"/>
              </a:rPr>
              <a:t>Settled situation: On/Off official</a:t>
            </a:r>
            <a:r>
              <a:rPr lang="en-US" sz="4800"/>
              <a:t/>
            </a:r>
            <a:br>
              <a:rPr lang="en-US" sz="4800"/>
            </a:br>
            <a:endParaRPr lang="en-US" sz="4800"/>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259075"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228600" y="2514600"/>
            <a:ext cx="8305800" cy="3810000"/>
          </a:xfrm>
          <a:prstGeom prst="rect">
            <a:avLst/>
          </a:prstGeom>
          <a:solidFill>
            <a:srgbClr val="FFFFFF"/>
          </a:solidFill>
          <a:ln w="0">
            <a:miter lim="800000"/>
            <a:headEnd/>
            <a:tailEnd/>
          </a:ln>
        </p:spPr>
        <p:txBody>
          <a:bodyPr/>
          <a:lstStyle/>
          <a:p>
            <a:pPr algn="ctr">
              <a:spcAft>
                <a:spcPts val="600"/>
              </a:spcAft>
            </a:pPr>
            <a:r>
              <a:rPr lang="en-US" sz="6000" b="1" dirty="0" smtClean="0">
                <a:solidFill>
                  <a:schemeClr val="tx2"/>
                </a:solidFill>
                <a:latin typeface="Tahoma" pitchFamily="34" charset="0"/>
                <a:ea typeface="ＭＳ Ｐゴシック" pitchFamily="34" charset="-128"/>
                <a:cs typeface="Arial" pitchFamily="34" charset="0"/>
              </a:rPr>
              <a:t>Proper Officiating Mechanics Puts You in Position to See the Play.</a:t>
            </a:r>
            <a:endParaRPr lang="en-US" sz="6000" b="1" dirty="0">
              <a:solidFill>
                <a:schemeClr val="tx2"/>
              </a:solidFill>
              <a:latin typeface="Tahoma" pitchFamily="34" charset="0"/>
              <a:ea typeface="ＭＳ Ｐゴシック" pitchFamily="34" charset="-128"/>
              <a:cs typeface="Arial" pitchFamily="34" charset="0"/>
            </a:endParaRPr>
          </a:p>
        </p:txBody>
      </p:sp>
      <p:pic>
        <p:nvPicPr>
          <p:cNvPr id="259077"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p:cNvPicPr>
          <p:nvPr/>
        </p:nvPicPr>
        <p:blipFill>
          <a:blip r:embed="rId2" cstate="print"/>
          <a:srcRect/>
          <a:stretch>
            <a:fillRect/>
          </a:stretch>
        </p:blipFill>
        <p:spPr bwMode="auto">
          <a:xfrm>
            <a:off x="0" y="295275"/>
            <a:ext cx="1454150" cy="563563"/>
          </a:xfrm>
          <a:prstGeom prst="rect">
            <a:avLst/>
          </a:prstGeom>
          <a:noFill/>
          <a:ln w="9525">
            <a:noFill/>
            <a:miter lim="800000"/>
            <a:headEnd/>
            <a:tailEnd/>
          </a:ln>
        </p:spPr>
      </p:pic>
      <p:sp>
        <p:nvSpPr>
          <p:cNvPr id="223235" name="Title 1"/>
          <p:cNvSpPr>
            <a:spLocks noGrp="1"/>
          </p:cNvSpPr>
          <p:nvPr>
            <p:ph type="title" idx="4294967295"/>
          </p:nvPr>
        </p:nvSpPr>
        <p:spPr>
          <a:xfrm>
            <a:off x="457200" y="20638"/>
            <a:ext cx="8229600" cy="1143000"/>
          </a:xfrm>
        </p:spPr>
        <p:txBody>
          <a:bodyPr lIns="91440" tIns="45720" rIns="91440" bIns="45720"/>
          <a:lstStyle/>
          <a:p>
            <a:r>
              <a:rPr lang="en-US"/>
              <a:t>Where’s the Ball?</a:t>
            </a:r>
          </a:p>
        </p:txBody>
      </p:sp>
      <p:pic>
        <p:nvPicPr>
          <p:cNvPr id="223236" name="Picture 53"/>
          <p:cNvPicPr>
            <a:picLocks noGrp="1" noChangeArrowheads="1"/>
          </p:cNvPicPr>
          <p:nvPr>
            <p:ph idx="4294967295"/>
          </p:nvPr>
        </p:nvPicPr>
        <p:blipFill>
          <a:blip r:embed="rId3" cstate="print"/>
          <a:srcRect/>
          <a:stretch>
            <a:fillRect/>
          </a:stretch>
        </p:blipFill>
        <p:spPr>
          <a:xfrm>
            <a:off x="917575" y="1050925"/>
            <a:ext cx="6931025" cy="5045075"/>
          </a:xfrm>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259075"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228600" y="2514600"/>
            <a:ext cx="8305800" cy="3810000"/>
          </a:xfrm>
          <a:prstGeom prst="rect">
            <a:avLst/>
          </a:prstGeom>
          <a:solidFill>
            <a:srgbClr val="FFFFFF"/>
          </a:solidFill>
          <a:ln w="0">
            <a:miter lim="800000"/>
            <a:headEnd/>
            <a:tailEnd/>
          </a:ln>
        </p:spPr>
        <p:txBody>
          <a:bodyPr/>
          <a:lstStyle/>
          <a:p>
            <a:pPr algn="ctr">
              <a:spcAft>
                <a:spcPts val="600"/>
              </a:spcAft>
            </a:pPr>
            <a:r>
              <a:rPr lang="en-US" sz="4200" b="1" dirty="0" smtClean="0">
                <a:solidFill>
                  <a:srgbClr val="FF0000"/>
                </a:solidFill>
                <a:latin typeface="Tahoma" pitchFamily="34" charset="0"/>
                <a:ea typeface="ＭＳ Ｐゴシック" pitchFamily="34" charset="-128"/>
                <a:cs typeface="Arial" pitchFamily="34" charset="0"/>
              </a:rPr>
              <a:t>Proper Officiating Mechanics: </a:t>
            </a:r>
          </a:p>
          <a:p>
            <a:pPr algn="ctr">
              <a:spcAft>
                <a:spcPts val="600"/>
              </a:spcAft>
            </a:pPr>
            <a:r>
              <a:rPr lang="en-US" sz="6000" b="1" dirty="0" smtClean="0">
                <a:solidFill>
                  <a:schemeClr val="tx2"/>
                </a:solidFill>
                <a:latin typeface="Tahoma" pitchFamily="34" charset="0"/>
                <a:ea typeface="ＭＳ Ｐゴシック" pitchFamily="34" charset="-128"/>
                <a:cs typeface="Arial" pitchFamily="34" charset="0"/>
              </a:rPr>
              <a:t>See the Beginning, The Middle </a:t>
            </a:r>
            <a:r>
              <a:rPr lang="en-US" sz="6000" b="1" i="1" u="sng" dirty="0" smtClean="0">
                <a:solidFill>
                  <a:schemeClr val="tx2"/>
                </a:solidFill>
                <a:latin typeface="Tahoma" pitchFamily="34" charset="0"/>
                <a:ea typeface="ＭＳ Ｐゴシック" pitchFamily="34" charset="-128"/>
                <a:cs typeface="Arial" pitchFamily="34" charset="0"/>
              </a:rPr>
              <a:t>and</a:t>
            </a:r>
            <a:r>
              <a:rPr lang="en-US" sz="6000" b="1" dirty="0" smtClean="0">
                <a:solidFill>
                  <a:schemeClr val="tx2"/>
                </a:solidFill>
                <a:latin typeface="Tahoma" pitchFamily="34" charset="0"/>
                <a:ea typeface="ＭＳ Ｐゴシック" pitchFamily="34" charset="-128"/>
                <a:cs typeface="Arial" pitchFamily="34" charset="0"/>
              </a:rPr>
              <a:t>  The End of the Play.</a:t>
            </a:r>
            <a:endParaRPr lang="en-US" sz="6000" b="1" dirty="0">
              <a:solidFill>
                <a:schemeClr val="tx2"/>
              </a:solidFill>
              <a:latin typeface="Tahoma" pitchFamily="34" charset="0"/>
              <a:ea typeface="ＭＳ Ｐゴシック" pitchFamily="34" charset="-128"/>
              <a:cs typeface="Arial" pitchFamily="34" charset="0"/>
            </a:endParaRPr>
          </a:p>
        </p:txBody>
      </p:sp>
      <p:pic>
        <p:nvPicPr>
          <p:cNvPr id="259077"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5" name="Picture 5" descr="ANd9GcT-T-JYfDaZ3_VSb6tIvXz_f4WR5dG7ygX__SzzG6rIJoOcBQH59w"/>
          <p:cNvPicPr>
            <a:picLocks noChangeAspect="1" noChangeArrowheads="1"/>
          </p:cNvPicPr>
          <p:nvPr/>
        </p:nvPicPr>
        <p:blipFill>
          <a:blip r:embed="rId2" cstate="print"/>
          <a:srcRect/>
          <a:stretch>
            <a:fillRect/>
          </a:stretch>
        </p:blipFill>
        <p:spPr bwMode="auto">
          <a:xfrm>
            <a:off x="2514600" y="685800"/>
            <a:ext cx="4127500" cy="5410200"/>
          </a:xfrm>
          <a:prstGeom prst="rect">
            <a:avLst/>
          </a:prstGeom>
          <a:noFill/>
        </p:spPr>
      </p:pic>
      <p:sp>
        <p:nvSpPr>
          <p:cNvPr id="225287" name="AutoShape 7" descr="2Q=="/>
          <p:cNvSpPr>
            <a:spLocks noChangeAspect="1" noChangeArrowheads="1"/>
          </p:cNvSpPr>
          <p:nvPr/>
        </p:nvSpPr>
        <p:spPr bwMode="auto">
          <a:xfrm>
            <a:off x="3257550" y="2557463"/>
            <a:ext cx="2628900" cy="1743075"/>
          </a:xfrm>
          <a:prstGeom prst="rect">
            <a:avLst/>
          </a:prstGeom>
          <a:noFill/>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AutoShape 3" descr="2Q=="/>
          <p:cNvSpPr>
            <a:spLocks noChangeAspect="1" noChangeArrowheads="1"/>
          </p:cNvSpPr>
          <p:nvPr/>
        </p:nvSpPr>
        <p:spPr bwMode="auto">
          <a:xfrm>
            <a:off x="3257550" y="2557463"/>
            <a:ext cx="2628900" cy="1743075"/>
          </a:xfrm>
          <a:prstGeom prst="rect">
            <a:avLst/>
          </a:prstGeom>
          <a:noFill/>
        </p:spPr>
        <p:txBody>
          <a:bodyPr/>
          <a:lstStyle/>
          <a:p>
            <a:endParaRPr lang="en-US"/>
          </a:p>
        </p:txBody>
      </p:sp>
      <p:pic>
        <p:nvPicPr>
          <p:cNvPr id="230404" name="Picture 4" descr="23-575x382"/>
          <p:cNvPicPr>
            <a:picLocks noChangeAspect="1" noChangeArrowheads="1"/>
          </p:cNvPicPr>
          <p:nvPr/>
        </p:nvPicPr>
        <p:blipFill>
          <a:blip r:embed="rId2" cstate="print"/>
          <a:srcRect/>
          <a:stretch>
            <a:fillRect/>
          </a:stretch>
        </p:blipFill>
        <p:spPr bwMode="auto">
          <a:xfrm>
            <a:off x="1143000" y="990600"/>
            <a:ext cx="6553200" cy="4352925"/>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7" name="AutoShape 3" descr="2Q=="/>
          <p:cNvSpPr>
            <a:spLocks noChangeAspect="1" noChangeArrowheads="1"/>
          </p:cNvSpPr>
          <p:nvPr/>
        </p:nvSpPr>
        <p:spPr bwMode="auto">
          <a:xfrm>
            <a:off x="3257550" y="2557463"/>
            <a:ext cx="2628900" cy="1743075"/>
          </a:xfrm>
          <a:prstGeom prst="rect">
            <a:avLst/>
          </a:prstGeom>
          <a:noFill/>
        </p:spPr>
        <p:txBody>
          <a:bodyPr/>
          <a:lstStyle/>
          <a:p>
            <a:endParaRPr lang="en-US"/>
          </a:p>
        </p:txBody>
      </p:sp>
      <p:pic>
        <p:nvPicPr>
          <p:cNvPr id="231429" name="Picture 5" descr="31"/>
          <p:cNvPicPr>
            <a:picLocks noChangeAspect="1" noChangeArrowheads="1"/>
          </p:cNvPicPr>
          <p:nvPr/>
        </p:nvPicPr>
        <p:blipFill>
          <a:blip r:embed="rId2" cstate="print"/>
          <a:srcRect/>
          <a:stretch>
            <a:fillRect/>
          </a:stretch>
        </p:blipFill>
        <p:spPr bwMode="auto">
          <a:xfrm>
            <a:off x="914400" y="838200"/>
            <a:ext cx="6767513" cy="4505325"/>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p:cNvPicPr>
          <p:nvPr/>
        </p:nvPicPr>
        <p:blipFill>
          <a:blip r:embed="rId2" cstate="print"/>
          <a:srcRect/>
          <a:stretch>
            <a:fillRect/>
          </a:stretch>
        </p:blipFill>
        <p:spPr bwMode="auto">
          <a:xfrm>
            <a:off x="0" y="295275"/>
            <a:ext cx="1454150" cy="563563"/>
          </a:xfrm>
          <a:prstGeom prst="rect">
            <a:avLst/>
          </a:prstGeom>
          <a:noFill/>
          <a:ln w="9525">
            <a:noFill/>
            <a:miter lim="800000"/>
            <a:headEnd/>
            <a:tailEnd/>
          </a:ln>
        </p:spPr>
      </p:pic>
      <p:sp>
        <p:nvSpPr>
          <p:cNvPr id="223235" name="Title 1"/>
          <p:cNvSpPr>
            <a:spLocks noGrp="1"/>
          </p:cNvSpPr>
          <p:nvPr>
            <p:ph type="title" idx="4294967295"/>
          </p:nvPr>
        </p:nvSpPr>
        <p:spPr>
          <a:xfrm>
            <a:off x="457200" y="20638"/>
            <a:ext cx="8229600" cy="1143000"/>
          </a:xfrm>
        </p:spPr>
        <p:txBody>
          <a:bodyPr lIns="91440" tIns="45720" rIns="91440" bIns="45720"/>
          <a:lstStyle/>
          <a:p>
            <a:r>
              <a:rPr lang="en-US"/>
              <a:t>Where’s the Ball?</a:t>
            </a:r>
          </a:p>
        </p:txBody>
      </p:sp>
      <p:pic>
        <p:nvPicPr>
          <p:cNvPr id="223236" name="Picture 53"/>
          <p:cNvPicPr>
            <a:picLocks noGrp="1" noChangeArrowheads="1"/>
          </p:cNvPicPr>
          <p:nvPr>
            <p:ph idx="4294967295"/>
          </p:nvPr>
        </p:nvPicPr>
        <p:blipFill>
          <a:blip r:embed="rId3" cstate="print"/>
          <a:srcRect/>
          <a:stretch>
            <a:fillRect/>
          </a:stretch>
        </p:blipFill>
        <p:spPr>
          <a:xfrm>
            <a:off x="917575" y="1050925"/>
            <a:ext cx="6931025" cy="5045075"/>
          </a:xfrm>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p:cNvPicPr>
            <a:picLocks noChangeAspect="1"/>
          </p:cNvPicPr>
          <p:nvPr/>
        </p:nvPicPr>
        <p:blipFill>
          <a:blip r:embed="rId2" cstate="print"/>
          <a:srcRect/>
          <a:stretch>
            <a:fillRect/>
          </a:stretch>
        </p:blipFill>
        <p:spPr bwMode="auto">
          <a:xfrm>
            <a:off x="0" y="295275"/>
            <a:ext cx="1454150" cy="563563"/>
          </a:xfrm>
          <a:prstGeom prst="rect">
            <a:avLst/>
          </a:prstGeom>
          <a:noFill/>
          <a:ln w="9525">
            <a:noFill/>
            <a:miter lim="800000"/>
            <a:headEnd/>
            <a:tailEnd/>
          </a:ln>
        </p:spPr>
      </p:pic>
      <p:sp>
        <p:nvSpPr>
          <p:cNvPr id="224259" name="Title 1"/>
          <p:cNvSpPr>
            <a:spLocks noGrp="1"/>
          </p:cNvSpPr>
          <p:nvPr>
            <p:ph type="title" idx="4294967295"/>
          </p:nvPr>
        </p:nvSpPr>
        <p:spPr>
          <a:xfrm>
            <a:off x="457200" y="20638"/>
            <a:ext cx="8229600" cy="1143000"/>
          </a:xfrm>
        </p:spPr>
        <p:txBody>
          <a:bodyPr lIns="91440" tIns="45720" rIns="91440" bIns="45720"/>
          <a:lstStyle/>
          <a:p>
            <a:r>
              <a:rPr lang="en-US"/>
              <a:t>Where’s the Ball?</a:t>
            </a:r>
          </a:p>
        </p:txBody>
      </p:sp>
      <p:pic>
        <p:nvPicPr>
          <p:cNvPr id="224260" name="Picture 58" descr="Face Off Grab.jpg"/>
          <p:cNvPicPr>
            <a:picLocks noGrp="1" noChangeAspect="1"/>
          </p:cNvPicPr>
          <p:nvPr>
            <p:ph idx="4294967295"/>
          </p:nvPr>
        </p:nvPicPr>
        <p:blipFill>
          <a:blip r:embed="rId3" cstate="print"/>
          <a:srcRect t="6398" b="6155"/>
          <a:stretch>
            <a:fillRect/>
          </a:stretch>
        </p:blipFill>
        <p:spPr>
          <a:xfrm>
            <a:off x="1762125" y="1574800"/>
            <a:ext cx="5705475" cy="4292600"/>
          </a:xfrm>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9" name="Picture 5" descr="4404628720_4d53b00763_n"/>
          <p:cNvPicPr>
            <a:picLocks noChangeAspect="1" noChangeArrowheads="1"/>
          </p:cNvPicPr>
          <p:nvPr/>
        </p:nvPicPr>
        <p:blipFill>
          <a:blip r:embed="rId2" cstate="print"/>
          <a:srcRect/>
          <a:stretch>
            <a:fillRect/>
          </a:stretch>
        </p:blipFill>
        <p:spPr bwMode="auto">
          <a:xfrm>
            <a:off x="609600" y="762000"/>
            <a:ext cx="7848600" cy="481965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AutoShape 2" descr="2Q=="/>
          <p:cNvSpPr>
            <a:spLocks noChangeAspect="1" noChangeArrowheads="1"/>
          </p:cNvSpPr>
          <p:nvPr/>
        </p:nvSpPr>
        <p:spPr bwMode="auto">
          <a:xfrm>
            <a:off x="3257550" y="2557463"/>
            <a:ext cx="2628900" cy="1743075"/>
          </a:xfrm>
          <a:prstGeom prst="rect">
            <a:avLst/>
          </a:prstGeom>
          <a:noFill/>
        </p:spPr>
        <p:txBody>
          <a:bodyPr/>
          <a:lstStyle/>
          <a:p>
            <a:endParaRPr lang="en-US"/>
          </a:p>
        </p:txBody>
      </p:sp>
      <p:pic>
        <p:nvPicPr>
          <p:cNvPr id="254979" name="Picture 3" descr="Andrew McDonald #15 of the Cornell Big Red is hit by Neal Hicks ## and David Earl #33 of the Notre Dame Fighting Irish during the 2010 NCAA Division 1 Lacrosse Semifinal Championship game on May 29, 2010 at M &amp; T Bank Stadium in Baltimore, Maryland."/>
          <p:cNvPicPr>
            <a:picLocks noChangeAspect="1" noChangeArrowheads="1"/>
          </p:cNvPicPr>
          <p:nvPr/>
        </p:nvPicPr>
        <p:blipFill>
          <a:blip r:embed="rId2" cstate="print"/>
          <a:srcRect/>
          <a:stretch>
            <a:fillRect/>
          </a:stretch>
        </p:blipFill>
        <p:spPr bwMode="auto">
          <a:xfrm>
            <a:off x="457200" y="457200"/>
            <a:ext cx="8153400" cy="5421313"/>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AutoShape 2" descr="2Q=="/>
          <p:cNvSpPr>
            <a:spLocks noChangeAspect="1" noChangeArrowheads="1"/>
          </p:cNvSpPr>
          <p:nvPr/>
        </p:nvSpPr>
        <p:spPr bwMode="auto">
          <a:xfrm>
            <a:off x="3257550" y="2557463"/>
            <a:ext cx="2628900" cy="1743075"/>
          </a:xfrm>
          <a:prstGeom prst="rect">
            <a:avLst/>
          </a:prstGeom>
          <a:noFill/>
        </p:spPr>
        <p:txBody>
          <a:bodyPr/>
          <a:lstStyle/>
          <a:p>
            <a:endParaRPr lang="en-US"/>
          </a:p>
        </p:txBody>
      </p:sp>
      <p:pic>
        <p:nvPicPr>
          <p:cNvPr id="256003" name="Picture 3" descr="ANd9GcTJ3bEgzd_JrYEF2pTLkrLbUiEwJtqjH-AAf4NU0PJ1-UFKzuMMPQ"/>
          <p:cNvPicPr>
            <a:picLocks noChangeAspect="1" noChangeArrowheads="1"/>
          </p:cNvPicPr>
          <p:nvPr/>
        </p:nvPicPr>
        <p:blipFill>
          <a:blip r:embed="rId2" cstate="print"/>
          <a:srcRect/>
          <a:stretch>
            <a:fillRect/>
          </a:stretch>
        </p:blipFill>
        <p:spPr bwMode="auto">
          <a:xfrm>
            <a:off x="5181600" y="304800"/>
            <a:ext cx="2587625" cy="2741613"/>
          </a:xfrm>
          <a:prstGeom prst="rect">
            <a:avLst/>
          </a:prstGeom>
          <a:noFill/>
          <a:ln w="28575">
            <a:solidFill>
              <a:srgbClr val="993300"/>
            </a:solidFill>
            <a:miter lim="800000"/>
            <a:headEnd/>
            <a:tailEnd/>
          </a:ln>
        </p:spPr>
      </p:pic>
      <p:pic>
        <p:nvPicPr>
          <p:cNvPr id="256004" name="Picture 4"/>
          <p:cNvPicPr>
            <a:picLocks noChangeAspect="1" noChangeArrowheads="1"/>
          </p:cNvPicPr>
          <p:nvPr/>
        </p:nvPicPr>
        <p:blipFill>
          <a:blip r:embed="rId3" cstate="print"/>
          <a:srcRect l="26247" t="14998" r="11249" b="5040"/>
          <a:stretch>
            <a:fillRect/>
          </a:stretch>
        </p:blipFill>
        <p:spPr bwMode="auto">
          <a:xfrm>
            <a:off x="915988" y="304800"/>
            <a:ext cx="3427412" cy="2741613"/>
          </a:xfrm>
          <a:prstGeom prst="rect">
            <a:avLst/>
          </a:prstGeom>
          <a:noFill/>
          <a:ln w="28575">
            <a:solidFill>
              <a:srgbClr val="993300"/>
            </a:solidFill>
            <a:miter lim="800000"/>
            <a:headEnd/>
            <a:tailEnd/>
          </a:ln>
          <a:effectLst/>
        </p:spPr>
      </p:pic>
      <p:pic>
        <p:nvPicPr>
          <p:cNvPr id="256005" name="Picture 5"/>
          <p:cNvPicPr>
            <a:picLocks noChangeAspect="1" noChangeArrowheads="1"/>
          </p:cNvPicPr>
          <p:nvPr/>
        </p:nvPicPr>
        <p:blipFill>
          <a:blip r:embed="rId4" cstate="print"/>
          <a:srcRect l="31271" t="14038" r="24371" b="17998"/>
          <a:stretch>
            <a:fillRect/>
          </a:stretch>
        </p:blipFill>
        <p:spPr bwMode="auto">
          <a:xfrm>
            <a:off x="5181600" y="3506788"/>
            <a:ext cx="2862263" cy="2741612"/>
          </a:xfrm>
          <a:prstGeom prst="rect">
            <a:avLst/>
          </a:prstGeom>
          <a:noFill/>
          <a:ln w="28575">
            <a:solidFill>
              <a:srgbClr val="993300"/>
            </a:solidFill>
            <a:miter lim="800000"/>
            <a:headEnd/>
            <a:tailEnd/>
          </a:ln>
          <a:effectLst/>
        </p:spPr>
      </p:pic>
      <p:pic>
        <p:nvPicPr>
          <p:cNvPr id="256006" name="Picture 6"/>
          <p:cNvPicPr>
            <a:picLocks noChangeAspect="1" noChangeArrowheads="1"/>
          </p:cNvPicPr>
          <p:nvPr/>
        </p:nvPicPr>
        <p:blipFill>
          <a:blip r:embed="rId5" cstate="print"/>
          <a:srcRect l="26247" t="11038" r="9373" b="6960"/>
          <a:stretch>
            <a:fillRect/>
          </a:stretch>
        </p:blipFill>
        <p:spPr bwMode="auto">
          <a:xfrm>
            <a:off x="898525" y="3505200"/>
            <a:ext cx="3444875" cy="2741613"/>
          </a:xfrm>
          <a:prstGeom prst="rect">
            <a:avLst/>
          </a:prstGeom>
          <a:noFill/>
          <a:ln w="28575">
            <a:solidFill>
              <a:srgbClr val="993300"/>
            </a:solidFill>
            <a:miter lim="800000"/>
            <a:headEnd/>
            <a:tailEnd/>
          </a:ln>
          <a:effectLst/>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76200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#3:</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Most Frequent Penalties</a:t>
            </a:r>
            <a:endParaRPr lang="en-US" sz="4800" b="1" dirty="0">
              <a:solidFill>
                <a:schemeClr val="tx2"/>
              </a:solidFill>
              <a:latin typeface="Arial" pitchFamily="34" charset="0"/>
              <a:ea typeface="ＭＳ Ｐゴシック" pitchFamily="34" charset="-128"/>
              <a:cs typeface="Arial" pitchFamily="34" charset="0"/>
            </a:endParaRP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838200" y="228600"/>
            <a:ext cx="7772400" cy="1143000"/>
          </a:xfrm>
          <a:solidFill>
            <a:srgbClr val="FFFF00"/>
          </a:solidFill>
          <a:ln>
            <a:solidFill>
              <a:srgbClr val="002060"/>
            </a:solidFill>
          </a:ln>
        </p:spPr>
        <p:txBody>
          <a:bodyPr/>
          <a:lstStyle/>
          <a:p>
            <a:r>
              <a:rPr lang="en-US" b="1" u="sng" dirty="0" smtClean="0">
                <a:solidFill>
                  <a:srgbClr val="FF0000"/>
                </a:solidFill>
              </a:rPr>
              <a:t>Two General Types of </a:t>
            </a:r>
            <a:r>
              <a:rPr lang="en-US" b="1" u="sng" dirty="0">
                <a:solidFill>
                  <a:srgbClr val="FF0000"/>
                </a:solidFill>
              </a:rPr>
              <a:t>Fouls</a:t>
            </a:r>
          </a:p>
        </p:txBody>
      </p:sp>
      <p:sp>
        <p:nvSpPr>
          <p:cNvPr id="333827" name="Rectangle 3"/>
          <p:cNvSpPr>
            <a:spLocks noGrp="1" noChangeArrowheads="1"/>
          </p:cNvSpPr>
          <p:nvPr>
            <p:ph type="body" idx="1"/>
          </p:nvPr>
        </p:nvSpPr>
        <p:spPr>
          <a:xfrm>
            <a:off x="228600" y="1524000"/>
            <a:ext cx="8610600" cy="5334000"/>
          </a:xfrm>
        </p:spPr>
        <p:txBody>
          <a:bodyPr/>
          <a:lstStyle/>
          <a:p>
            <a:pPr>
              <a:lnSpc>
                <a:spcPct val="90000"/>
              </a:lnSpc>
              <a:buFontTx/>
              <a:buNone/>
            </a:pPr>
            <a:r>
              <a:rPr lang="en-US" sz="2400" b="1" i="1" u="sng" dirty="0">
                <a:latin typeface="Arial" pitchFamily="34" charset="0"/>
                <a:cs typeface="Arial" pitchFamily="34" charset="0"/>
              </a:rPr>
              <a:t>Technical </a:t>
            </a:r>
            <a:r>
              <a:rPr lang="en-US" sz="2400" b="1" i="1" u="sng" dirty="0" smtClean="0">
                <a:latin typeface="Arial" pitchFamily="34" charset="0"/>
                <a:cs typeface="Arial" pitchFamily="34" charset="0"/>
              </a:rPr>
              <a:t>Fouls </a:t>
            </a:r>
            <a:r>
              <a:rPr lang="en-US" sz="2400" dirty="0" smtClean="0">
                <a:latin typeface="Arial" pitchFamily="34" charset="0"/>
                <a:cs typeface="Arial" pitchFamily="34" charset="0"/>
              </a:rPr>
              <a:t>include </a:t>
            </a:r>
            <a:r>
              <a:rPr lang="en-US" sz="2400" dirty="0">
                <a:latin typeface="Arial" pitchFamily="34" charset="0"/>
                <a:cs typeface="Arial" pitchFamily="34" charset="0"/>
              </a:rPr>
              <a:t>all violations of the rules of the </a:t>
            </a:r>
            <a:r>
              <a:rPr lang="en-US" sz="2400" dirty="0" smtClean="0">
                <a:latin typeface="Arial" pitchFamily="34" charset="0"/>
                <a:cs typeface="Arial" pitchFamily="34" charset="0"/>
              </a:rPr>
              <a:t>game, of a technical nature, </a:t>
            </a:r>
            <a:r>
              <a:rPr lang="en-US" sz="2400" dirty="0">
                <a:latin typeface="Arial" pitchFamily="34" charset="0"/>
                <a:cs typeface="Arial" pitchFamily="34" charset="0"/>
              </a:rPr>
              <a:t>except those specifically listed as personal or ejection fouls.</a:t>
            </a:r>
          </a:p>
          <a:p>
            <a:pPr>
              <a:lnSpc>
                <a:spcPct val="90000"/>
              </a:lnSpc>
              <a:buNone/>
            </a:pPr>
            <a:r>
              <a:rPr lang="en-US" sz="2400" dirty="0" smtClean="0">
                <a:latin typeface="Arial" pitchFamily="34" charset="0"/>
                <a:cs typeface="Arial" pitchFamily="34" charset="0"/>
              </a:rPr>
              <a:t>The </a:t>
            </a:r>
            <a:r>
              <a:rPr lang="en-US" sz="2400" dirty="0">
                <a:latin typeface="Arial" pitchFamily="34" charset="0"/>
                <a:cs typeface="Arial" pitchFamily="34" charset="0"/>
              </a:rPr>
              <a:t>penalty for a technical foul shall be either a 30-second suspension of the offending player from the </a:t>
            </a:r>
            <a:r>
              <a:rPr lang="en-US" sz="2400" dirty="0" smtClean="0">
                <a:latin typeface="Arial" pitchFamily="34" charset="0"/>
                <a:cs typeface="Arial" pitchFamily="34" charset="0"/>
              </a:rPr>
              <a:t>game or simply the awarding of the ball to the team fouled .</a:t>
            </a:r>
          </a:p>
          <a:p>
            <a:pPr>
              <a:lnSpc>
                <a:spcPct val="90000"/>
              </a:lnSpc>
              <a:buFontTx/>
              <a:buNone/>
            </a:pPr>
            <a:r>
              <a:rPr lang="en-US" sz="2400" b="1" i="1" u="sng" dirty="0" smtClean="0">
                <a:latin typeface="Arial" pitchFamily="34" charset="0"/>
                <a:cs typeface="Arial" pitchFamily="34" charset="0"/>
              </a:rPr>
              <a:t>Personal Fouls </a:t>
            </a:r>
            <a:r>
              <a:rPr lang="en-US" sz="2400" dirty="0" smtClean="0">
                <a:latin typeface="Arial" pitchFamily="34" charset="0"/>
                <a:cs typeface="Arial" pitchFamily="34" charset="0"/>
              </a:rPr>
              <a:t>are those of a serious nature: illegal body checking, slashing, cross-checking, tripping, unnecessary roughness, unsportsmanlike conduct and the use of an illegal </a:t>
            </a:r>
            <a:r>
              <a:rPr lang="en-US" sz="2400" dirty="0" err="1" smtClean="0">
                <a:latin typeface="Arial" pitchFamily="34" charset="0"/>
                <a:cs typeface="Arial" pitchFamily="34" charset="0"/>
              </a:rPr>
              <a:t>crosse</a:t>
            </a:r>
            <a:r>
              <a:rPr lang="en-US" sz="2400" dirty="0" smtClean="0">
                <a:latin typeface="Arial" pitchFamily="34" charset="0"/>
                <a:cs typeface="Arial" pitchFamily="34" charset="0"/>
              </a:rPr>
              <a:t>.</a:t>
            </a:r>
          </a:p>
          <a:p>
            <a:pPr>
              <a:lnSpc>
                <a:spcPct val="90000"/>
              </a:lnSpc>
              <a:buFontTx/>
              <a:buNone/>
            </a:pPr>
            <a:r>
              <a:rPr lang="en-US" sz="2400" dirty="0" smtClean="0">
                <a:latin typeface="Arial" pitchFamily="34" charset="0"/>
                <a:cs typeface="Arial" pitchFamily="34" charset="0"/>
              </a:rPr>
              <a:t>The penalty for a personal foul shall be suspension from the game for one to three minutes, depending on the official's judgment of the severity and perceived intent of the personal foul. Ball is awarded to the team fouled.</a:t>
            </a:r>
          </a:p>
          <a:p>
            <a:pPr>
              <a:lnSpc>
                <a:spcPct val="90000"/>
              </a:lnSpc>
              <a:buFontTx/>
              <a:buNone/>
            </a:pPr>
            <a:endParaRPr lang="en-US" sz="2400" dirty="0">
              <a:latin typeface="Arial" pitchFamily="34" charset="0"/>
              <a:cs typeface="Arial" pitchFamily="34" charset="0"/>
            </a:endParaRPr>
          </a:p>
          <a:p>
            <a:pPr>
              <a:lnSpc>
                <a:spcPct val="90000"/>
              </a:lnSpc>
              <a:buFontTx/>
              <a:buNone/>
            </a:pPr>
            <a:endParaRPr lang="en-US" sz="2400" dirty="0">
              <a:latin typeface="Arial" pitchFamily="34" charset="0"/>
              <a:cs typeface="Arial" pitchFamily="34" charset="0"/>
            </a:endParaRP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838200" y="0"/>
            <a:ext cx="7772400" cy="1143000"/>
          </a:xfrm>
        </p:spPr>
        <p:txBody>
          <a:bodyPr/>
          <a:lstStyle/>
          <a:p>
            <a:r>
              <a:rPr lang="en-US" b="1" u="sng"/>
              <a:t>Technical Fouls</a:t>
            </a:r>
          </a:p>
        </p:txBody>
      </p:sp>
      <p:sp>
        <p:nvSpPr>
          <p:cNvPr id="333827" name="Rectangle 3"/>
          <p:cNvSpPr>
            <a:spLocks noGrp="1" noChangeArrowheads="1"/>
          </p:cNvSpPr>
          <p:nvPr>
            <p:ph type="body" idx="1"/>
          </p:nvPr>
        </p:nvSpPr>
        <p:spPr>
          <a:xfrm>
            <a:off x="685800" y="1219200"/>
            <a:ext cx="7772400" cy="4114800"/>
          </a:xfrm>
        </p:spPr>
        <p:txBody>
          <a:bodyPr/>
          <a:lstStyle/>
          <a:p>
            <a:pPr>
              <a:lnSpc>
                <a:spcPct val="90000"/>
              </a:lnSpc>
              <a:buFontTx/>
              <a:buNone/>
            </a:pPr>
            <a:r>
              <a:rPr lang="en-US" sz="2400" b="1" dirty="0">
                <a:latin typeface="Arial" pitchFamily="34" charset="0"/>
              </a:rPr>
              <a:t>Technical fouls are those of a less serious nature than personal fouls and include all violations of the rules of the game except those specifically listed as personal or ejection fouls.</a:t>
            </a:r>
          </a:p>
          <a:p>
            <a:pPr>
              <a:lnSpc>
                <a:spcPct val="90000"/>
              </a:lnSpc>
              <a:buFontTx/>
              <a:buNone/>
            </a:pPr>
            <a:r>
              <a:rPr lang="en-US" sz="2400" b="1" dirty="0">
                <a:latin typeface="Arial" pitchFamily="34" charset="0"/>
              </a:rPr>
              <a:t>PENALTY: The penalty for a technical foul shall be either a 30-second suspension of the offending player from the game (if the team fouled had possession of the ball at the time the foul was committed) or simply the awarding of the ball to the team fouled (if the team fouled did not have possession of the ball at the time the foul was committed).</a:t>
            </a:r>
          </a:p>
          <a:p>
            <a:pPr>
              <a:lnSpc>
                <a:spcPct val="90000"/>
              </a:lnSpc>
              <a:buFontTx/>
              <a:buNone/>
            </a:pPr>
            <a:endParaRPr lang="en-US" sz="2400" b="1" dirty="0">
              <a:latin typeface="Arial" pitchFamily="34" charset="0"/>
            </a:endParaRPr>
          </a:p>
          <a:p>
            <a:pPr>
              <a:lnSpc>
                <a:spcPct val="90000"/>
              </a:lnSpc>
              <a:buFontTx/>
              <a:buNone/>
            </a:pPr>
            <a:r>
              <a:rPr lang="en-US" sz="1200" b="1" dirty="0">
                <a:latin typeface="Arial" pitchFamily="34" charset="0"/>
              </a:rPr>
              <a:t>EXCEPTION: </a:t>
            </a:r>
            <a:r>
              <a:rPr lang="en-US" sz="1200" dirty="0">
                <a:latin typeface="Arial" pitchFamily="34" charset="0"/>
              </a:rPr>
              <a:t>A loose-ball technical foul by Team B followed by a personal foul by Team A during the play-on will result in both players serving penalty time.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r>
              <a:rPr lang="en-US" sz="2800" b="1">
                <a:solidFill>
                  <a:srgbClr val="003366"/>
                </a:solidFill>
                <a:latin typeface="Tahoma" pitchFamily="34" charset="0"/>
              </a:rPr>
              <a:t>Most Frequent Penalties/Calls:</a:t>
            </a:r>
            <a:br>
              <a:rPr lang="en-US" sz="2800" b="1">
                <a:solidFill>
                  <a:srgbClr val="003366"/>
                </a:solidFill>
                <a:latin typeface="Tahoma" pitchFamily="34" charset="0"/>
              </a:rPr>
            </a:br>
            <a:r>
              <a:rPr lang="en-US" sz="2800" b="1" u="sng">
                <a:solidFill>
                  <a:srgbClr val="003366"/>
                </a:solidFill>
                <a:latin typeface="Tahoma" pitchFamily="34" charset="0"/>
              </a:rPr>
              <a:t>Technical Fouls</a:t>
            </a:r>
          </a:p>
        </p:txBody>
      </p:sp>
      <p:sp>
        <p:nvSpPr>
          <p:cNvPr id="219140" name="Rectangle 4"/>
          <p:cNvSpPr>
            <a:spLocks noGrp="1" noChangeArrowheads="1"/>
          </p:cNvSpPr>
          <p:nvPr>
            <p:ph type="body" idx="1"/>
          </p:nvPr>
        </p:nvSpPr>
        <p:spPr>
          <a:xfrm>
            <a:off x="1524000" y="1828800"/>
            <a:ext cx="6019800" cy="4114800"/>
          </a:xfrm>
        </p:spPr>
        <p:txBody>
          <a:bodyPr/>
          <a:lstStyle/>
          <a:p>
            <a:r>
              <a:rPr lang="en-US" sz="2800"/>
              <a:t>Play-On </a:t>
            </a:r>
            <a:r>
              <a:rPr lang="en-US" sz="2800" b="1">
                <a:cs typeface="Times New Roman" pitchFamily="18" charset="0"/>
              </a:rPr>
              <a:t>― </a:t>
            </a:r>
            <a:r>
              <a:rPr lang="en-US" sz="2800"/>
              <a:t>Loose balls: Push, Hold  (get the ball up, prevent injuries)</a:t>
            </a:r>
          </a:p>
          <a:p>
            <a:r>
              <a:rPr lang="en-US" sz="2800"/>
              <a:t>Push</a:t>
            </a:r>
          </a:p>
          <a:p>
            <a:r>
              <a:rPr lang="en-US" sz="2800"/>
              <a:t>Hold</a:t>
            </a:r>
          </a:p>
          <a:p>
            <a:r>
              <a:rPr lang="en-US" sz="2800"/>
              <a:t>Illegal Procedure</a:t>
            </a:r>
          </a:p>
          <a:p>
            <a:r>
              <a:rPr lang="en-US" sz="2800"/>
              <a:t>Off-Sides</a:t>
            </a:r>
          </a:p>
          <a:p>
            <a:r>
              <a:rPr lang="en-US" sz="2800"/>
              <a:t>Out-of-bounds (the line is out)</a:t>
            </a:r>
            <a:br>
              <a:rPr lang="en-US" sz="2800"/>
            </a:br>
            <a:r>
              <a:rPr lang="en-US" sz="1200"/>
              <a:t>not really a foul, but you blow your whistle to stop play.</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body" idx="1"/>
          </p:nvPr>
        </p:nvSpPr>
        <p:spPr>
          <a:xfrm>
            <a:off x="228600" y="381000"/>
            <a:ext cx="8534400" cy="5943600"/>
          </a:xfrm>
        </p:spPr>
        <p:txBody>
          <a:bodyPr/>
          <a:lstStyle/>
          <a:p>
            <a:pPr algn="ctr">
              <a:buFontTx/>
              <a:buNone/>
            </a:pPr>
            <a:r>
              <a:rPr lang="en-US" sz="2000" b="1" u="sng">
                <a:latin typeface="Arial" pitchFamily="34" charset="0"/>
              </a:rPr>
              <a:t>MOST FREQUENT PENALTIES</a:t>
            </a:r>
            <a:endParaRPr lang="en-US" sz="2000" b="1">
              <a:latin typeface="Arial" pitchFamily="34" charset="0"/>
            </a:endParaRPr>
          </a:p>
          <a:p>
            <a:pPr algn="ctr">
              <a:buFontTx/>
              <a:buNone/>
            </a:pPr>
            <a:r>
              <a:rPr lang="en-US" sz="2000" b="1">
                <a:solidFill>
                  <a:srgbClr val="990000"/>
                </a:solidFill>
                <a:latin typeface="Arial" pitchFamily="34" charset="0"/>
              </a:rPr>
              <a:t>Keep your eyes up &amp; on the players and not on the ball!</a:t>
            </a:r>
          </a:p>
          <a:p>
            <a:pPr algn="ctr">
              <a:buFontTx/>
              <a:buNone/>
            </a:pPr>
            <a:r>
              <a:rPr lang="en-US" sz="1600" b="1">
                <a:latin typeface="Arial" pitchFamily="34" charset="0"/>
              </a:rPr>
              <a:t>Use the Principle of Advantage/Disadvantage, especially Technical Fouls.</a:t>
            </a:r>
            <a:endParaRPr lang="en-US" sz="2400" b="1">
              <a:latin typeface="Arial" pitchFamily="34" charset="0"/>
            </a:endParaRPr>
          </a:p>
          <a:p>
            <a:pPr algn="ctr">
              <a:lnSpc>
                <a:spcPct val="80000"/>
              </a:lnSpc>
              <a:buFontTx/>
              <a:buNone/>
            </a:pPr>
            <a:r>
              <a:rPr lang="en-US" sz="2800" b="1" u="sng">
                <a:solidFill>
                  <a:srgbClr val="990000"/>
                </a:solidFill>
                <a:latin typeface="Arial" pitchFamily="34" charset="0"/>
              </a:rPr>
              <a:t>Push</a:t>
            </a:r>
          </a:p>
          <a:p>
            <a:pPr lvl="1">
              <a:lnSpc>
                <a:spcPct val="80000"/>
              </a:lnSpc>
            </a:pPr>
            <a:r>
              <a:rPr lang="en-US" sz="2400">
                <a:latin typeface="Arial" pitchFamily="34" charset="0"/>
              </a:rPr>
              <a:t>Shoving a player from the rear, but not a violent blow.</a:t>
            </a:r>
          </a:p>
          <a:p>
            <a:pPr lvl="1">
              <a:lnSpc>
                <a:spcPct val="80000"/>
              </a:lnSpc>
            </a:pPr>
            <a:r>
              <a:rPr lang="en-US" sz="2400">
                <a:latin typeface="Arial" pitchFamily="34" charset="0"/>
              </a:rPr>
              <a:t>Focus on contact between the shoulder blades, open hand contact, and free hands not on the crosse. </a:t>
            </a:r>
          </a:p>
          <a:p>
            <a:pPr lvl="1">
              <a:lnSpc>
                <a:spcPct val="80000"/>
              </a:lnSpc>
            </a:pPr>
            <a:r>
              <a:rPr lang="en-US" sz="2400">
                <a:latin typeface="Arial" pitchFamily="34" charset="0"/>
              </a:rPr>
              <a:t>Loose balls - be especially vigilant when contact makes the player unable to scoop up a ground ball.</a:t>
            </a:r>
          </a:p>
          <a:p>
            <a:pPr lvl="1">
              <a:lnSpc>
                <a:spcPct val="80000"/>
              </a:lnSpc>
            </a:pPr>
            <a:r>
              <a:rPr lang="en-US" sz="2400">
                <a:latin typeface="Arial" pitchFamily="34" charset="0"/>
              </a:rPr>
              <a:t>Did the push result in the offending team gaining an advantage?  If not, then let the play develop.</a:t>
            </a:r>
          </a:p>
          <a:p>
            <a:pPr lvl="2">
              <a:lnSpc>
                <a:spcPct val="80000"/>
              </a:lnSpc>
            </a:pPr>
            <a:r>
              <a:rPr lang="en-US">
                <a:latin typeface="Arial" pitchFamily="34" charset="0"/>
              </a:rPr>
              <a:t>Was the ball carrier moving away from the goal?</a:t>
            </a:r>
          </a:p>
          <a:p>
            <a:pPr lvl="2">
              <a:lnSpc>
                <a:spcPct val="80000"/>
              </a:lnSpc>
            </a:pPr>
            <a:r>
              <a:rPr lang="en-US">
                <a:latin typeface="Arial" pitchFamily="34" charset="0"/>
              </a:rPr>
              <a:t>Did the player fall and / or lose the ball?</a:t>
            </a:r>
          </a:p>
          <a:p>
            <a:pPr lvl="1">
              <a:lnSpc>
                <a:spcPct val="80000"/>
              </a:lnSpc>
            </a:pPr>
            <a:r>
              <a:rPr lang="en-US" sz="2400">
                <a:latin typeface="Arial" pitchFamily="34" charset="0"/>
              </a:rPr>
              <a:t>If contact is severe enough, call an Illegal Body Check!</a:t>
            </a:r>
          </a:p>
          <a:p>
            <a:pPr lvl="1">
              <a:lnSpc>
                <a:spcPct val="80000"/>
              </a:lnSpc>
            </a:pPr>
            <a:r>
              <a:rPr lang="en-US" sz="2400">
                <a:latin typeface="Arial" pitchFamily="34" charset="0"/>
              </a:rPr>
              <a:t>Watch for pushes around the crease, the sidelines and at the midfield. DON'T just look at the feet, notice the cause! (Ask yourself:  “How did he get there?”)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3" name="AutoShape 5" descr="Z"/>
          <p:cNvSpPr>
            <a:spLocks noChangeAspect="1" noChangeArrowheads="1"/>
          </p:cNvSpPr>
          <p:nvPr/>
        </p:nvSpPr>
        <p:spPr bwMode="auto">
          <a:xfrm>
            <a:off x="3262313" y="2557463"/>
            <a:ext cx="2619375" cy="1743075"/>
          </a:xfrm>
          <a:prstGeom prst="rect">
            <a:avLst/>
          </a:prstGeom>
          <a:noFill/>
        </p:spPr>
        <p:txBody>
          <a:bodyPr/>
          <a:lstStyle/>
          <a:p>
            <a:endParaRPr lang="en-US"/>
          </a:p>
        </p:txBody>
      </p:sp>
      <p:sp>
        <p:nvSpPr>
          <p:cNvPr id="232455" name="AutoShape 7" descr="Z"/>
          <p:cNvSpPr>
            <a:spLocks noChangeAspect="1" noChangeArrowheads="1"/>
          </p:cNvSpPr>
          <p:nvPr/>
        </p:nvSpPr>
        <p:spPr bwMode="auto">
          <a:xfrm>
            <a:off x="3262313" y="2557463"/>
            <a:ext cx="2619375" cy="1743075"/>
          </a:xfrm>
          <a:prstGeom prst="rect">
            <a:avLst/>
          </a:prstGeom>
          <a:noFill/>
        </p:spPr>
        <p:txBody>
          <a:bodyPr/>
          <a:lstStyle/>
          <a:p>
            <a:endParaRPr lang="en-US"/>
          </a:p>
        </p:txBody>
      </p:sp>
      <p:pic>
        <p:nvPicPr>
          <p:cNvPr id="232457" name="Picture 9" descr="lacrosse-push-from-behind-with-possesion-thumb19087129"/>
          <p:cNvPicPr>
            <a:picLocks noChangeAspect="1" noChangeArrowheads="1"/>
          </p:cNvPicPr>
          <p:nvPr/>
        </p:nvPicPr>
        <p:blipFill>
          <a:blip r:embed="rId2" cstate="print"/>
          <a:srcRect/>
          <a:stretch>
            <a:fillRect/>
          </a:stretch>
        </p:blipFill>
        <p:spPr bwMode="auto">
          <a:xfrm>
            <a:off x="1447800" y="1066800"/>
            <a:ext cx="6248400" cy="4154488"/>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7" name="Picture 5" descr="Lacrosse_Playoff_Catholic_30_10"/>
          <p:cNvPicPr>
            <a:picLocks noChangeAspect="1" noChangeArrowheads="1"/>
          </p:cNvPicPr>
          <p:nvPr/>
        </p:nvPicPr>
        <p:blipFill>
          <a:blip r:embed="rId2" cstate="print"/>
          <a:srcRect/>
          <a:stretch>
            <a:fillRect/>
          </a:stretch>
        </p:blipFill>
        <p:spPr bwMode="auto">
          <a:xfrm>
            <a:off x="1852613" y="871538"/>
            <a:ext cx="5438775" cy="5114925"/>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xfrm>
            <a:off x="228600" y="381000"/>
            <a:ext cx="8534400" cy="5943600"/>
          </a:xfrm>
        </p:spPr>
        <p:txBody>
          <a:bodyPr/>
          <a:lstStyle/>
          <a:p>
            <a:pPr algn="ctr">
              <a:buFontTx/>
              <a:buNone/>
            </a:pPr>
            <a:r>
              <a:rPr lang="en-US" sz="2000" b="1" u="sng">
                <a:latin typeface="Arial" pitchFamily="34" charset="0"/>
              </a:rPr>
              <a:t>MOST FREQUENT PENALTIES</a:t>
            </a:r>
            <a:endParaRPr lang="en-US" sz="2000" b="1">
              <a:latin typeface="Arial" pitchFamily="34" charset="0"/>
            </a:endParaRPr>
          </a:p>
          <a:p>
            <a:pPr algn="ctr">
              <a:buFontTx/>
              <a:buNone/>
            </a:pPr>
            <a:r>
              <a:rPr lang="en-US" sz="2000" b="1">
                <a:solidFill>
                  <a:srgbClr val="990000"/>
                </a:solidFill>
                <a:latin typeface="Arial" pitchFamily="34" charset="0"/>
              </a:rPr>
              <a:t>Keep your eyes up &amp; on the players and not on the ball!</a:t>
            </a:r>
          </a:p>
          <a:p>
            <a:pPr algn="ctr">
              <a:buFontTx/>
              <a:buNone/>
            </a:pPr>
            <a:r>
              <a:rPr lang="en-US" sz="1600" b="1">
                <a:latin typeface="Arial" pitchFamily="34" charset="0"/>
              </a:rPr>
              <a:t>Use the Principle of Advantage/Disadvantage, especially Technical Fouls.</a:t>
            </a:r>
          </a:p>
          <a:p>
            <a:pPr algn="ctr">
              <a:buFontTx/>
              <a:buNone/>
            </a:pPr>
            <a:r>
              <a:rPr lang="en-US" sz="2400" b="1" u="sng">
                <a:solidFill>
                  <a:srgbClr val="990000"/>
                </a:solidFill>
                <a:latin typeface="Arial" pitchFamily="34" charset="0"/>
              </a:rPr>
              <a:t>Hold</a:t>
            </a:r>
          </a:p>
          <a:p>
            <a:pPr lvl="1"/>
            <a:r>
              <a:rPr lang="en-US" sz="2400">
                <a:latin typeface="Arial" pitchFamily="34" charset="0"/>
              </a:rPr>
              <a:t>Impeding a player's movement with the crosse.</a:t>
            </a:r>
          </a:p>
          <a:p>
            <a:pPr lvl="1"/>
            <a:r>
              <a:rPr lang="en-US" sz="2400">
                <a:latin typeface="Arial" pitchFamily="34" charset="0"/>
              </a:rPr>
              <a:t>A free hand on the back during a one-handed check.  The check can be legal - call the hold!</a:t>
            </a:r>
          </a:p>
          <a:p>
            <a:pPr lvl="1"/>
            <a:r>
              <a:rPr lang="en-US" sz="2400">
                <a:latin typeface="Arial" pitchFamily="34" charset="0"/>
              </a:rPr>
              <a:t>Watch for the "Cross Check" Hold - playing defense, along the side or back of the attacker, with the portion of the crosse between the gloves. Contact with the attacker must be with the gloved hand(s), with the hands on the crosse, or with the forearm.</a:t>
            </a:r>
          </a:p>
          <a:p>
            <a:pPr lvl="2">
              <a:buFontTx/>
              <a:buNone/>
            </a:pPr>
            <a:endParaRPr lang="en-US">
              <a:latin typeface="Arial" pitchFamily="34" charset="0"/>
            </a:endParaRPr>
          </a:p>
          <a:p>
            <a:pPr lvl="2">
              <a:buFontTx/>
              <a:buNone/>
            </a:pPr>
            <a:r>
              <a:rPr lang="en-US">
                <a:latin typeface="Arial" pitchFamily="34" charset="0"/>
              </a:rPr>
              <a:t>Note - If they thrust out with the crosse, call a Cross Check!</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685800" y="228600"/>
            <a:ext cx="7772400" cy="1143000"/>
          </a:xfrm>
        </p:spPr>
        <p:txBody>
          <a:bodyPr/>
          <a:lstStyle/>
          <a:p>
            <a:r>
              <a:rPr lang="en-US">
                <a:solidFill>
                  <a:schemeClr val="tx1"/>
                </a:solidFill>
                <a:latin typeface="Tahoma" pitchFamily="34" charset="0"/>
              </a:rPr>
              <a:t>Hold?</a:t>
            </a:r>
          </a:p>
        </p:txBody>
      </p:sp>
      <p:pic>
        <p:nvPicPr>
          <p:cNvPr id="245768" name="Picture 8" descr="large_moul"/>
          <p:cNvPicPr>
            <a:picLocks noChangeAspect="1" noChangeArrowheads="1"/>
          </p:cNvPicPr>
          <p:nvPr/>
        </p:nvPicPr>
        <p:blipFill>
          <a:blip r:embed="rId2" cstate="print"/>
          <a:srcRect/>
          <a:stretch>
            <a:fillRect/>
          </a:stretch>
        </p:blipFill>
        <p:spPr bwMode="auto">
          <a:xfrm>
            <a:off x="1295400" y="1524000"/>
            <a:ext cx="6324600" cy="5011738"/>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endParaRPr lang="en-US"/>
          </a:p>
        </p:txBody>
      </p:sp>
      <p:sp>
        <p:nvSpPr>
          <p:cNvPr id="236547" name="Rectangle 3"/>
          <p:cNvSpPr>
            <a:spLocks noGrp="1" noChangeArrowheads="1"/>
          </p:cNvSpPr>
          <p:nvPr>
            <p:ph type="body" idx="1"/>
          </p:nvPr>
        </p:nvSpPr>
        <p:spPr/>
        <p:txBody>
          <a:bodyPr/>
          <a:lstStyle/>
          <a:p>
            <a:endParaRPr lang="en-US"/>
          </a:p>
        </p:txBody>
      </p:sp>
      <p:pic>
        <p:nvPicPr>
          <p:cNvPr id="236549" name="Picture 5" descr="milljpeg-cda93dd3937d1d5e_large"/>
          <p:cNvPicPr>
            <a:picLocks noChangeAspect="1" noChangeArrowheads="1"/>
          </p:cNvPicPr>
          <p:nvPr/>
        </p:nvPicPr>
        <p:blipFill>
          <a:blip r:embed="rId2" cstate="print"/>
          <a:srcRect/>
          <a:stretch>
            <a:fillRect/>
          </a:stretch>
        </p:blipFill>
        <p:spPr bwMode="auto">
          <a:xfrm>
            <a:off x="2514600" y="1314450"/>
            <a:ext cx="4114800" cy="422910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endParaRPr lang="en-US"/>
          </a:p>
        </p:txBody>
      </p:sp>
      <p:sp>
        <p:nvSpPr>
          <p:cNvPr id="237571" name="Rectangle 3"/>
          <p:cNvSpPr>
            <a:spLocks noGrp="1" noChangeArrowheads="1"/>
          </p:cNvSpPr>
          <p:nvPr>
            <p:ph type="body" idx="1"/>
          </p:nvPr>
        </p:nvSpPr>
        <p:spPr/>
        <p:txBody>
          <a:bodyPr/>
          <a:lstStyle/>
          <a:p>
            <a:endParaRPr lang="en-US"/>
          </a:p>
        </p:txBody>
      </p:sp>
      <p:pic>
        <p:nvPicPr>
          <p:cNvPr id="237573" name="Picture 5" descr="HELblax-fp-7-dennis-slashed"/>
          <p:cNvPicPr>
            <a:picLocks noChangeAspect="1" noChangeArrowheads="1"/>
          </p:cNvPicPr>
          <p:nvPr/>
        </p:nvPicPr>
        <p:blipFill>
          <a:blip r:embed="rId2" cstate="print"/>
          <a:srcRect/>
          <a:stretch>
            <a:fillRect/>
          </a:stretch>
        </p:blipFill>
        <p:spPr bwMode="auto">
          <a:xfrm>
            <a:off x="1266825" y="1323975"/>
            <a:ext cx="6610350" cy="421005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body" idx="1"/>
          </p:nvPr>
        </p:nvSpPr>
        <p:spPr>
          <a:xfrm>
            <a:off x="228600" y="381000"/>
            <a:ext cx="8534400" cy="5943600"/>
          </a:xfrm>
        </p:spPr>
        <p:txBody>
          <a:bodyPr/>
          <a:lstStyle/>
          <a:p>
            <a:pPr marL="0" indent="0" algn="ctr">
              <a:buFontTx/>
              <a:buNone/>
            </a:pPr>
            <a:r>
              <a:rPr lang="en-US" sz="1800" b="1" u="sng">
                <a:latin typeface="Arial" pitchFamily="34" charset="0"/>
              </a:rPr>
              <a:t>MOST FREQUENT PENALTIES</a:t>
            </a:r>
            <a:endParaRPr lang="en-US" sz="1800" b="1">
              <a:latin typeface="Arial" pitchFamily="34" charset="0"/>
            </a:endParaRPr>
          </a:p>
          <a:p>
            <a:pPr marL="0" indent="0" algn="ctr">
              <a:buFontTx/>
              <a:buNone/>
            </a:pPr>
            <a:r>
              <a:rPr lang="en-US" sz="1800" b="1">
                <a:solidFill>
                  <a:srgbClr val="990000"/>
                </a:solidFill>
                <a:latin typeface="Arial" pitchFamily="34" charset="0"/>
              </a:rPr>
              <a:t>Keep your eyes up &amp; on the players and not on the ball!</a:t>
            </a:r>
          </a:p>
          <a:p>
            <a:pPr marL="0" indent="0" algn="ctr">
              <a:buFontTx/>
              <a:buNone/>
            </a:pPr>
            <a:r>
              <a:rPr lang="en-US" sz="1400" b="1">
                <a:latin typeface="Arial" pitchFamily="34" charset="0"/>
              </a:rPr>
              <a:t>Use the Principle of Advantage/Disadvantage, especially Technical Fouls.</a:t>
            </a:r>
          </a:p>
          <a:p>
            <a:pPr marL="0" indent="0" algn="ctr">
              <a:lnSpc>
                <a:spcPct val="80000"/>
              </a:lnSpc>
              <a:buFontTx/>
              <a:buNone/>
            </a:pPr>
            <a:endParaRPr lang="en-US" sz="1800" b="1">
              <a:latin typeface="Arial" pitchFamily="34" charset="0"/>
            </a:endParaRPr>
          </a:p>
          <a:p>
            <a:pPr marL="0" indent="0" algn="ctr">
              <a:lnSpc>
                <a:spcPct val="80000"/>
              </a:lnSpc>
              <a:buFontTx/>
              <a:buNone/>
            </a:pPr>
            <a:r>
              <a:rPr lang="en-US" sz="2000" b="1" u="sng">
                <a:solidFill>
                  <a:srgbClr val="990000"/>
                </a:solidFill>
                <a:latin typeface="Arial" pitchFamily="34" charset="0"/>
              </a:rPr>
              <a:t>Illegal Procedure - the catch-all call!</a:t>
            </a:r>
          </a:p>
          <a:p>
            <a:pPr lvl="1">
              <a:lnSpc>
                <a:spcPct val="80000"/>
              </a:lnSpc>
              <a:buFontTx/>
              <a:buNone/>
            </a:pPr>
            <a:r>
              <a:rPr lang="en-US" sz="1600">
                <a:latin typeface="Arial" pitchFamily="34" charset="0"/>
              </a:rPr>
              <a:t>Illegally touching the ball (hand-ball); may also be USC with new rule</a:t>
            </a:r>
          </a:p>
          <a:p>
            <a:pPr lvl="1">
              <a:lnSpc>
                <a:spcPct val="80000"/>
              </a:lnSpc>
              <a:buFontTx/>
              <a:buNone/>
            </a:pPr>
            <a:r>
              <a:rPr lang="en-US" sz="1600">
                <a:latin typeface="Arial" pitchFamily="34" charset="0"/>
              </a:rPr>
              <a:t>Illegal actions with crosse – throwing it, playing without one, etc.</a:t>
            </a:r>
          </a:p>
          <a:p>
            <a:pPr lvl="1">
              <a:lnSpc>
                <a:spcPct val="80000"/>
              </a:lnSpc>
              <a:buFontTx/>
              <a:buNone/>
            </a:pPr>
            <a:r>
              <a:rPr lang="en-US" sz="1600">
                <a:latin typeface="Arial" pitchFamily="34" charset="0"/>
              </a:rPr>
              <a:t>"Flicking" the crosse in the face of the opponent.</a:t>
            </a:r>
          </a:p>
          <a:p>
            <a:pPr lvl="1">
              <a:lnSpc>
                <a:spcPct val="80000"/>
              </a:lnSpc>
              <a:buFontTx/>
              <a:buNone/>
            </a:pPr>
            <a:r>
              <a:rPr lang="en-US" sz="1600">
                <a:latin typeface="Arial" pitchFamily="34" charset="0"/>
              </a:rPr>
              <a:t>Playing (the player) from out of bounds.</a:t>
            </a:r>
          </a:p>
          <a:p>
            <a:pPr lvl="1">
              <a:lnSpc>
                <a:spcPct val="80000"/>
              </a:lnSpc>
              <a:buFontTx/>
              <a:buNone/>
            </a:pPr>
            <a:r>
              <a:rPr lang="en-US" sz="1600">
                <a:latin typeface="Arial" pitchFamily="34" charset="0"/>
              </a:rPr>
              <a:t>Restraining box violations on faceoff's.</a:t>
            </a:r>
          </a:p>
          <a:p>
            <a:pPr lvl="1">
              <a:lnSpc>
                <a:spcPct val="80000"/>
              </a:lnSpc>
              <a:buFontTx/>
              <a:buNone/>
            </a:pPr>
            <a:r>
              <a:rPr lang="en-US" sz="1600">
                <a:latin typeface="Arial" pitchFamily="34" charset="0"/>
              </a:rPr>
              <a:t>Time-out violations (calling too many, coming on the field, etc.).</a:t>
            </a:r>
          </a:p>
          <a:p>
            <a:pPr lvl="1">
              <a:lnSpc>
                <a:spcPct val="80000"/>
              </a:lnSpc>
              <a:buFontTx/>
              <a:buNone/>
            </a:pPr>
            <a:r>
              <a:rPr lang="en-US" sz="1600">
                <a:latin typeface="Arial" pitchFamily="34" charset="0"/>
              </a:rPr>
              <a:t>Too many men on the field (Note - officiate this with leniency; when a player enters the field, and steps back off the field and does not gain an advantage, is not a violation).</a:t>
            </a:r>
          </a:p>
          <a:p>
            <a:pPr lvl="1">
              <a:lnSpc>
                <a:spcPct val="80000"/>
              </a:lnSpc>
              <a:buFontTx/>
              <a:buNone/>
            </a:pPr>
            <a:r>
              <a:rPr lang="en-US" sz="1600">
                <a:latin typeface="Arial" pitchFamily="34" charset="0"/>
              </a:rPr>
              <a:t>More than four long sticks in the game.</a:t>
            </a:r>
          </a:p>
          <a:p>
            <a:pPr lvl="1">
              <a:lnSpc>
                <a:spcPct val="80000"/>
              </a:lnSpc>
              <a:buFontTx/>
              <a:buNone/>
            </a:pPr>
            <a:r>
              <a:rPr lang="en-US" sz="1600">
                <a:latin typeface="Arial" pitchFamily="34" charset="0"/>
              </a:rPr>
              <a:t>Deliberately creating a loose ball to try to avoid a 4 second (crease) clearing violation.</a:t>
            </a:r>
          </a:p>
          <a:p>
            <a:pPr lvl="1">
              <a:lnSpc>
                <a:spcPct val="80000"/>
              </a:lnSpc>
              <a:buFontTx/>
              <a:buNone/>
            </a:pPr>
            <a:r>
              <a:rPr lang="en-US" sz="1600">
                <a:latin typeface="Arial" pitchFamily="34" charset="0"/>
              </a:rPr>
              <a:t>Delay of Game - failure to make ball ready for play / causing a delay.</a:t>
            </a:r>
          </a:p>
          <a:p>
            <a:pPr lvl="2">
              <a:lnSpc>
                <a:spcPct val="80000"/>
              </a:lnSpc>
              <a:buFontTx/>
              <a:buNone/>
            </a:pPr>
            <a:r>
              <a:rPr lang="en-US" sz="1600">
                <a:latin typeface="Arial" pitchFamily="34" charset="0"/>
              </a:rPr>
              <a:t>Not providing the ball to the nearest official (goalie heaving or throwing the ball after a goal is scored - warn one time).</a:t>
            </a:r>
          </a:p>
          <a:p>
            <a:pPr lvl="2">
              <a:lnSpc>
                <a:spcPct val="80000"/>
              </a:lnSpc>
              <a:buFontTx/>
              <a:buNone/>
            </a:pPr>
            <a:r>
              <a:rPr lang="en-US" sz="1600">
                <a:latin typeface="Arial" pitchFamily="34" charset="0"/>
              </a:rPr>
              <a:t>Tossing the ball away from the restart spot.</a:t>
            </a:r>
          </a:p>
          <a:p>
            <a:pPr lvl="2">
              <a:lnSpc>
                <a:spcPct val="80000"/>
              </a:lnSpc>
              <a:buFontTx/>
              <a:buNone/>
            </a:pPr>
            <a:r>
              <a:rPr lang="en-US" sz="1600">
                <a:latin typeface="Arial" pitchFamily="34" charset="0"/>
              </a:rPr>
              <a:t>Failure to be ready to resume play after a time out or end of a period.</a:t>
            </a:r>
          </a:p>
          <a:p>
            <a:pPr lvl="1">
              <a:lnSpc>
                <a:spcPct val="80000"/>
              </a:lnSpc>
              <a:buFontTx/>
              <a:buNone/>
            </a:pPr>
            <a:r>
              <a:rPr lang="en-US" sz="1600">
                <a:latin typeface="Arial" pitchFamily="34" charset="0"/>
              </a:rPr>
              <a:t>Failure to advance (4, 10 and 20 second counts).</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body" idx="1"/>
          </p:nvPr>
        </p:nvSpPr>
        <p:spPr>
          <a:xfrm>
            <a:off x="228600" y="381000"/>
            <a:ext cx="8534400" cy="5943600"/>
          </a:xfrm>
        </p:spPr>
        <p:txBody>
          <a:bodyPr/>
          <a:lstStyle/>
          <a:p>
            <a:pPr algn="ctr">
              <a:buFontTx/>
              <a:buNone/>
            </a:pPr>
            <a:r>
              <a:rPr lang="en-US" sz="2000" b="1" u="sng">
                <a:latin typeface="Arial" pitchFamily="34" charset="0"/>
              </a:rPr>
              <a:t>MOST FREQUENT PENALTIES</a:t>
            </a:r>
            <a:endParaRPr lang="en-US" sz="2000" b="1">
              <a:latin typeface="Arial" pitchFamily="34" charset="0"/>
            </a:endParaRPr>
          </a:p>
          <a:p>
            <a:pPr algn="ctr">
              <a:buFontTx/>
              <a:buNone/>
            </a:pPr>
            <a:r>
              <a:rPr lang="en-US" sz="2000" b="1">
                <a:solidFill>
                  <a:srgbClr val="990000"/>
                </a:solidFill>
                <a:latin typeface="Arial" pitchFamily="34" charset="0"/>
              </a:rPr>
              <a:t>Keep your eyes up &amp; on the players and not on the ball!</a:t>
            </a:r>
          </a:p>
          <a:p>
            <a:pPr algn="ctr">
              <a:buFontTx/>
              <a:buNone/>
            </a:pPr>
            <a:r>
              <a:rPr lang="en-US" sz="1600" b="1">
                <a:latin typeface="Arial" pitchFamily="34" charset="0"/>
              </a:rPr>
              <a:t>Use the Principle of Advantage/Disadvantage, especially Technical Fouls.</a:t>
            </a:r>
          </a:p>
          <a:p>
            <a:pPr algn="ctr">
              <a:buFontTx/>
              <a:buNone/>
            </a:pPr>
            <a:r>
              <a:rPr lang="en-US" sz="2800" b="1" u="sng">
                <a:solidFill>
                  <a:srgbClr val="990000"/>
                </a:solidFill>
                <a:latin typeface="Arial" pitchFamily="34" charset="0"/>
              </a:rPr>
              <a:t>Off-Sides</a:t>
            </a:r>
          </a:p>
          <a:p>
            <a:pPr lvl="1"/>
            <a:r>
              <a:rPr lang="en-US" sz="1900">
                <a:latin typeface="Arial" pitchFamily="34" charset="0"/>
              </a:rPr>
              <a:t>Lead has first off-sides call coming down the field.</a:t>
            </a:r>
          </a:p>
          <a:p>
            <a:pPr lvl="1"/>
            <a:r>
              <a:rPr lang="en-US" sz="1900">
                <a:latin typeface="Arial" pitchFamily="34" charset="0"/>
              </a:rPr>
              <a:t>Defensive players commit most of the off-sides.</a:t>
            </a:r>
          </a:p>
          <a:p>
            <a:pPr lvl="1"/>
            <a:r>
              <a:rPr lang="en-US" sz="1900">
                <a:latin typeface="Arial" pitchFamily="34" charset="0"/>
              </a:rPr>
              <a:t>Count the defensive players ahead.  Look for six helmets or jerseys (plus the goalie) of the same color. </a:t>
            </a:r>
          </a:p>
          <a:p>
            <a:pPr lvl="1"/>
            <a:r>
              <a:rPr lang="en-US" sz="1900">
                <a:latin typeface="Arial" pitchFamily="34" charset="0"/>
              </a:rPr>
              <a:t>If you count 7, throw your flag and use slow whistle.</a:t>
            </a:r>
          </a:p>
          <a:p>
            <a:pPr lvl="1"/>
            <a:r>
              <a:rPr lang="en-US" sz="1900">
                <a:latin typeface="Arial" pitchFamily="34" charset="0"/>
              </a:rPr>
              <a:t>Don’t count behind, you might miss something in front.</a:t>
            </a:r>
          </a:p>
          <a:p>
            <a:pPr lvl="1"/>
            <a:r>
              <a:rPr lang="en-US" sz="1900">
                <a:latin typeface="Arial" pitchFamily="34" charset="0"/>
              </a:rPr>
              <a:t>Trail should hustle to the mid-line and count forward; then look across the mid-line.  Do both fast!</a:t>
            </a:r>
          </a:p>
          <a:p>
            <a:pPr lvl="1"/>
            <a:r>
              <a:rPr lang="en-US" sz="1900">
                <a:latin typeface="Arial" pitchFamily="34" charset="0"/>
              </a:rPr>
              <a:t>If player steps on the mid-line, then he is over.</a:t>
            </a:r>
          </a:p>
          <a:p>
            <a:pPr lvl="1"/>
            <a:r>
              <a:rPr lang="en-US" sz="1900">
                <a:latin typeface="Arial" pitchFamily="34" charset="0"/>
              </a:rPr>
              <a:t>Player can run out of bounds to avoid off-side.</a:t>
            </a:r>
          </a:p>
          <a:p>
            <a:pPr lvl="1"/>
            <a:r>
              <a:rPr lang="en-US" sz="1900">
                <a:latin typeface="Arial" pitchFamily="34" charset="0"/>
              </a:rPr>
              <a:t>Once flagged, the player may stay off-sides.</a:t>
            </a:r>
          </a:p>
          <a:p>
            <a:pPr lvl="1"/>
            <a:r>
              <a:rPr lang="en-US" sz="1900">
                <a:latin typeface="Arial" pitchFamily="34" charset="0"/>
              </a:rPr>
              <a:t>In a “settled clear”, trail should have the mid-line as the ball approaches.  Watch their feet.</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36899"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36900"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36901"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36902"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36903"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36904"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36905"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36906" name="Rectangle 10"/>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36907" name="Rectangle 11"/>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36908" name="Oval 12"/>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36909" name="Rectangle 13"/>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36910" name="Line 14"/>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36911" name="Line 15"/>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36912" name="Line 16"/>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36913" name="Line 17"/>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36914" name="Line 18"/>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36915" name="Line 19"/>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36916" name="Line 20"/>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36917" name="Rectangle 21"/>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36918" name="Line 22"/>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36919" name="Line 23"/>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36920" name="Rectangle 24"/>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36921" name="Rectangle 25"/>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36922" name="Line 26"/>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36923" name="Line 27"/>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36924" name="Line 28"/>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36925" name="Rectangle 29"/>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36926" name="Rectangle 30"/>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36927" name="Rectangle 31"/>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36928" name="Rectangle 32"/>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36929" name="Rectangle 33"/>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36930" name="Rectangle 34"/>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36931" name="Rectangle 35"/>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36932" name="Rectangle 36"/>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36933" name="Line 37"/>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36934" name="Rectangle 38"/>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36935" name="Rectangle 39"/>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36936" name="Rectangle 40"/>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36937" name="Rectangle 41"/>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36938" name="Line 42"/>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36939" name="Line 43"/>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36940" name="Line 44"/>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36941" name="Line 45"/>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36942" name="Picture 46" descr="istockphoto_8914948-lacrosse-player"/>
          <p:cNvPicPr>
            <a:picLocks noChangeAspect="1" noChangeArrowheads="1"/>
          </p:cNvPicPr>
          <p:nvPr/>
        </p:nvPicPr>
        <p:blipFill>
          <a:blip r:embed="rId2" cstate="print"/>
          <a:srcRect/>
          <a:stretch>
            <a:fillRect/>
          </a:stretch>
        </p:blipFill>
        <p:spPr bwMode="auto">
          <a:xfrm>
            <a:off x="3200400" y="3048000"/>
            <a:ext cx="328613" cy="452438"/>
          </a:xfrm>
          <a:prstGeom prst="rect">
            <a:avLst/>
          </a:prstGeom>
          <a:noFill/>
        </p:spPr>
      </p:pic>
      <p:pic>
        <p:nvPicPr>
          <p:cNvPr id="336943" name="Picture 47" descr="Lacrosse Player Royalty Free Stock Vector Art Illustration"/>
          <p:cNvPicPr>
            <a:picLocks noChangeAspect="1" noChangeArrowheads="1"/>
          </p:cNvPicPr>
          <p:nvPr/>
        </p:nvPicPr>
        <p:blipFill>
          <a:blip r:embed="rId3" cstate="print"/>
          <a:srcRect/>
          <a:stretch>
            <a:fillRect/>
          </a:stretch>
        </p:blipFill>
        <p:spPr bwMode="auto">
          <a:xfrm>
            <a:off x="1828800" y="2209800"/>
            <a:ext cx="347663" cy="461963"/>
          </a:xfrm>
          <a:prstGeom prst="rect">
            <a:avLst/>
          </a:prstGeom>
          <a:noFill/>
        </p:spPr>
      </p:pic>
      <p:pic>
        <p:nvPicPr>
          <p:cNvPr id="336944" name="Picture 48" descr="istockphoto_8914948-lacrosse-player"/>
          <p:cNvPicPr>
            <a:picLocks noChangeAspect="1" noChangeArrowheads="1"/>
          </p:cNvPicPr>
          <p:nvPr/>
        </p:nvPicPr>
        <p:blipFill>
          <a:blip r:embed="rId4" cstate="print"/>
          <a:srcRect/>
          <a:stretch>
            <a:fillRect/>
          </a:stretch>
        </p:blipFill>
        <p:spPr bwMode="auto">
          <a:xfrm>
            <a:off x="3581400" y="1447800"/>
            <a:ext cx="328613" cy="452438"/>
          </a:xfrm>
          <a:prstGeom prst="rect">
            <a:avLst/>
          </a:prstGeom>
          <a:noFill/>
        </p:spPr>
      </p:pic>
      <p:pic>
        <p:nvPicPr>
          <p:cNvPr id="336945" name="Picture 49" descr="Lacrosse Player Royalty Free Stock Vector Art Illustration"/>
          <p:cNvPicPr>
            <a:picLocks noChangeAspect="1" noChangeArrowheads="1"/>
          </p:cNvPicPr>
          <p:nvPr/>
        </p:nvPicPr>
        <p:blipFill>
          <a:blip r:embed="rId3" cstate="print"/>
          <a:srcRect/>
          <a:stretch>
            <a:fillRect/>
          </a:stretch>
        </p:blipFill>
        <p:spPr bwMode="auto">
          <a:xfrm>
            <a:off x="3048000" y="1600200"/>
            <a:ext cx="347663" cy="461963"/>
          </a:xfrm>
          <a:prstGeom prst="rect">
            <a:avLst/>
          </a:prstGeom>
          <a:noFill/>
        </p:spPr>
      </p:pic>
      <p:pic>
        <p:nvPicPr>
          <p:cNvPr id="336946" name="Picture 50" descr="istockphoto_8914948-lacrosse-player"/>
          <p:cNvPicPr>
            <a:picLocks noChangeAspect="1" noChangeArrowheads="1"/>
          </p:cNvPicPr>
          <p:nvPr/>
        </p:nvPicPr>
        <p:blipFill>
          <a:blip r:embed="rId4" cstate="print"/>
          <a:srcRect/>
          <a:stretch>
            <a:fillRect/>
          </a:stretch>
        </p:blipFill>
        <p:spPr bwMode="auto">
          <a:xfrm>
            <a:off x="2133600" y="1066800"/>
            <a:ext cx="328613" cy="452438"/>
          </a:xfrm>
          <a:prstGeom prst="rect">
            <a:avLst/>
          </a:prstGeom>
          <a:noFill/>
        </p:spPr>
      </p:pic>
      <p:pic>
        <p:nvPicPr>
          <p:cNvPr id="336947" name="Picture 51" descr="Lacrosse Player Royalty Free Stock Vector Art Illustration"/>
          <p:cNvPicPr>
            <a:picLocks noChangeAspect="1" noChangeArrowheads="1"/>
          </p:cNvPicPr>
          <p:nvPr/>
        </p:nvPicPr>
        <p:blipFill>
          <a:blip r:embed="rId3" cstate="print"/>
          <a:srcRect/>
          <a:stretch>
            <a:fillRect/>
          </a:stretch>
        </p:blipFill>
        <p:spPr bwMode="auto">
          <a:xfrm>
            <a:off x="2243138" y="3124200"/>
            <a:ext cx="347662" cy="461963"/>
          </a:xfrm>
          <a:prstGeom prst="rect">
            <a:avLst/>
          </a:prstGeom>
          <a:noFill/>
        </p:spPr>
      </p:pic>
      <p:pic>
        <p:nvPicPr>
          <p:cNvPr id="336948" name="Picture 52" descr="istockphoto_8914948-lacrosse-player"/>
          <p:cNvPicPr>
            <a:picLocks noChangeAspect="1" noChangeArrowheads="1"/>
          </p:cNvPicPr>
          <p:nvPr/>
        </p:nvPicPr>
        <p:blipFill>
          <a:blip r:embed="rId4" cstate="print"/>
          <a:srcRect/>
          <a:stretch>
            <a:fillRect/>
          </a:stretch>
        </p:blipFill>
        <p:spPr bwMode="auto">
          <a:xfrm>
            <a:off x="4876800" y="2514600"/>
            <a:ext cx="328613" cy="452438"/>
          </a:xfrm>
          <a:prstGeom prst="rect">
            <a:avLst/>
          </a:prstGeom>
          <a:noFill/>
        </p:spPr>
      </p:pic>
      <p:pic>
        <p:nvPicPr>
          <p:cNvPr id="336949" name="Picture 53" descr="Lacrosse Player Royalty Free Stock Vector Art Illustration"/>
          <p:cNvPicPr>
            <a:picLocks noChangeAspect="1" noChangeArrowheads="1"/>
          </p:cNvPicPr>
          <p:nvPr/>
        </p:nvPicPr>
        <p:blipFill>
          <a:blip r:embed="rId3" cstate="print"/>
          <a:srcRect/>
          <a:stretch>
            <a:fillRect/>
          </a:stretch>
        </p:blipFill>
        <p:spPr bwMode="auto">
          <a:xfrm>
            <a:off x="4114800" y="2133600"/>
            <a:ext cx="347663" cy="461963"/>
          </a:xfrm>
          <a:prstGeom prst="rect">
            <a:avLst/>
          </a:prstGeom>
          <a:noFill/>
        </p:spPr>
      </p:pic>
      <p:pic>
        <p:nvPicPr>
          <p:cNvPr id="336950" name="Picture 54" descr="istockphoto_8914948-lacrosse-player"/>
          <p:cNvPicPr>
            <a:picLocks noChangeAspect="1" noChangeArrowheads="1"/>
          </p:cNvPicPr>
          <p:nvPr/>
        </p:nvPicPr>
        <p:blipFill>
          <a:blip r:embed="rId2" cstate="print"/>
          <a:srcRect/>
          <a:stretch>
            <a:fillRect/>
          </a:stretch>
        </p:blipFill>
        <p:spPr bwMode="auto">
          <a:xfrm>
            <a:off x="1752600" y="5257800"/>
            <a:ext cx="328613" cy="452438"/>
          </a:xfrm>
          <a:prstGeom prst="rect">
            <a:avLst/>
          </a:prstGeom>
          <a:noFill/>
        </p:spPr>
      </p:pic>
      <p:pic>
        <p:nvPicPr>
          <p:cNvPr id="336951" name="Picture 55" descr="Lacrosse Player Royalty Free Stock Vector Art Illustration"/>
          <p:cNvPicPr>
            <a:picLocks noChangeAspect="1" noChangeArrowheads="1"/>
          </p:cNvPicPr>
          <p:nvPr/>
        </p:nvPicPr>
        <p:blipFill>
          <a:blip r:embed="rId3" cstate="print"/>
          <a:srcRect/>
          <a:stretch>
            <a:fillRect/>
          </a:stretch>
        </p:blipFill>
        <p:spPr bwMode="auto">
          <a:xfrm>
            <a:off x="1371600" y="4572000"/>
            <a:ext cx="347663" cy="461963"/>
          </a:xfrm>
          <a:prstGeom prst="rect">
            <a:avLst/>
          </a:prstGeom>
          <a:noFill/>
        </p:spPr>
      </p:pic>
      <p:pic>
        <p:nvPicPr>
          <p:cNvPr id="336952" name="Picture 56" descr="Lacrosse Player Royalty Free Stock Vector Art Illustration"/>
          <p:cNvPicPr>
            <a:picLocks noChangeAspect="1" noChangeArrowheads="1"/>
          </p:cNvPicPr>
          <p:nvPr/>
        </p:nvPicPr>
        <p:blipFill>
          <a:blip r:embed="rId3" cstate="print"/>
          <a:srcRect/>
          <a:stretch>
            <a:fillRect/>
          </a:stretch>
        </p:blipFill>
        <p:spPr bwMode="auto">
          <a:xfrm>
            <a:off x="3124200" y="4114800"/>
            <a:ext cx="347663" cy="461963"/>
          </a:xfrm>
          <a:prstGeom prst="rect">
            <a:avLst/>
          </a:prstGeom>
          <a:noFill/>
        </p:spPr>
      </p:pic>
      <p:pic>
        <p:nvPicPr>
          <p:cNvPr id="336953" name="Picture 57" descr="istockphoto_8914948-lacrosse-player"/>
          <p:cNvPicPr>
            <a:picLocks noChangeAspect="1" noChangeArrowheads="1"/>
          </p:cNvPicPr>
          <p:nvPr/>
        </p:nvPicPr>
        <p:blipFill>
          <a:blip r:embed="rId4" cstate="print"/>
          <a:srcRect/>
          <a:stretch>
            <a:fillRect/>
          </a:stretch>
        </p:blipFill>
        <p:spPr bwMode="auto">
          <a:xfrm>
            <a:off x="3657600" y="4114800"/>
            <a:ext cx="328613" cy="452438"/>
          </a:xfrm>
          <a:prstGeom prst="rect">
            <a:avLst/>
          </a:prstGeom>
          <a:noFill/>
        </p:spPr>
      </p:pic>
      <p:sp>
        <p:nvSpPr>
          <p:cNvPr id="336954" name="Oval 58"/>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36955" name="AutoShape 59"/>
          <p:cNvSpPr>
            <a:spLocks noChangeArrowheads="1"/>
          </p:cNvSpPr>
          <p:nvPr/>
        </p:nvSpPr>
        <p:spPr bwMode="auto">
          <a:xfrm>
            <a:off x="4800600" y="25146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pic>
        <p:nvPicPr>
          <p:cNvPr id="336956" name="Picture 60" descr="istockphoto_8914948-lacrosse-player"/>
          <p:cNvPicPr>
            <a:picLocks noChangeAspect="1" noChangeArrowheads="1"/>
          </p:cNvPicPr>
          <p:nvPr/>
        </p:nvPicPr>
        <p:blipFill>
          <a:blip r:embed="rId4" cstate="print"/>
          <a:srcRect/>
          <a:stretch>
            <a:fillRect/>
          </a:stretch>
        </p:blipFill>
        <p:spPr bwMode="auto">
          <a:xfrm>
            <a:off x="6019800" y="1219200"/>
            <a:ext cx="328613" cy="452438"/>
          </a:xfrm>
          <a:prstGeom prst="rect">
            <a:avLst/>
          </a:prstGeom>
          <a:noFill/>
        </p:spPr>
      </p:pic>
      <p:pic>
        <p:nvPicPr>
          <p:cNvPr id="336957" name="Picture 61" descr="Lacrosse Player Royalty Free Stock Vector Art Illustration"/>
          <p:cNvPicPr>
            <a:picLocks noChangeAspect="1" noChangeArrowheads="1"/>
          </p:cNvPicPr>
          <p:nvPr/>
        </p:nvPicPr>
        <p:blipFill>
          <a:blip r:embed="rId3" cstate="print"/>
          <a:srcRect/>
          <a:stretch>
            <a:fillRect/>
          </a:stretch>
        </p:blipFill>
        <p:spPr bwMode="auto">
          <a:xfrm>
            <a:off x="5029200" y="1600200"/>
            <a:ext cx="347663" cy="461963"/>
          </a:xfrm>
          <a:prstGeom prst="rect">
            <a:avLst/>
          </a:prstGeom>
          <a:noFill/>
        </p:spPr>
      </p:pic>
      <p:pic>
        <p:nvPicPr>
          <p:cNvPr id="336958" name="Picture 62" descr="istockphoto_8914948-lacrosse-player"/>
          <p:cNvPicPr>
            <a:picLocks noChangeAspect="1" noChangeArrowheads="1"/>
          </p:cNvPicPr>
          <p:nvPr/>
        </p:nvPicPr>
        <p:blipFill>
          <a:blip r:embed="rId4" cstate="print"/>
          <a:srcRect/>
          <a:stretch>
            <a:fillRect/>
          </a:stretch>
        </p:blipFill>
        <p:spPr bwMode="auto">
          <a:xfrm>
            <a:off x="6858000" y="2819400"/>
            <a:ext cx="328613" cy="452438"/>
          </a:xfrm>
          <a:prstGeom prst="rect">
            <a:avLst/>
          </a:prstGeom>
          <a:noFill/>
        </p:spPr>
      </p:pic>
      <p:pic>
        <p:nvPicPr>
          <p:cNvPr id="336959" name="Picture 63" descr="Lacrosse Player Royalty Free Stock Vector Art Illustration"/>
          <p:cNvPicPr>
            <a:picLocks noChangeAspect="1" noChangeArrowheads="1"/>
          </p:cNvPicPr>
          <p:nvPr/>
        </p:nvPicPr>
        <p:blipFill>
          <a:blip r:embed="rId3" cstate="print"/>
          <a:srcRect/>
          <a:stretch>
            <a:fillRect/>
          </a:stretch>
        </p:blipFill>
        <p:spPr bwMode="auto">
          <a:xfrm>
            <a:off x="6477000" y="2438400"/>
            <a:ext cx="347663" cy="461963"/>
          </a:xfrm>
          <a:prstGeom prst="rect">
            <a:avLst/>
          </a:prstGeom>
          <a:noFill/>
        </p:spPr>
      </p:pic>
      <p:pic>
        <p:nvPicPr>
          <p:cNvPr id="336960" name="Picture 64" descr="istockphoto_8914948-lacrosse-player"/>
          <p:cNvPicPr>
            <a:picLocks noChangeAspect="1" noChangeArrowheads="1"/>
          </p:cNvPicPr>
          <p:nvPr/>
        </p:nvPicPr>
        <p:blipFill>
          <a:blip r:embed="rId4" cstate="print"/>
          <a:srcRect/>
          <a:stretch>
            <a:fillRect/>
          </a:stretch>
        </p:blipFill>
        <p:spPr bwMode="auto">
          <a:xfrm>
            <a:off x="4038600" y="5257800"/>
            <a:ext cx="328613" cy="452438"/>
          </a:xfrm>
          <a:prstGeom prst="rect">
            <a:avLst/>
          </a:prstGeom>
          <a:noFill/>
        </p:spPr>
      </p:pic>
      <p:pic>
        <p:nvPicPr>
          <p:cNvPr id="336961" name="Picture 65" descr="Lacrosse Player Royalty Free Stock Vector Art Illustration"/>
          <p:cNvPicPr>
            <a:picLocks noChangeAspect="1" noChangeArrowheads="1"/>
          </p:cNvPicPr>
          <p:nvPr/>
        </p:nvPicPr>
        <p:blipFill>
          <a:blip r:embed="rId3" cstate="print"/>
          <a:srcRect/>
          <a:stretch>
            <a:fillRect/>
          </a:stretch>
        </p:blipFill>
        <p:spPr bwMode="auto">
          <a:xfrm>
            <a:off x="3810000" y="5029200"/>
            <a:ext cx="347663" cy="461963"/>
          </a:xfrm>
          <a:prstGeom prst="rect">
            <a:avLst/>
          </a:prstGeom>
          <a:noFill/>
        </p:spPr>
      </p:pic>
      <p:sp>
        <p:nvSpPr>
          <p:cNvPr id="336962" name="Text Box 66"/>
          <p:cNvSpPr txBox="1">
            <a:spLocks noChangeArrowheads="1"/>
          </p:cNvSpPr>
          <p:nvPr/>
        </p:nvSpPr>
        <p:spPr bwMode="auto">
          <a:xfrm>
            <a:off x="7315200" y="3276600"/>
            <a:ext cx="533400" cy="304800"/>
          </a:xfrm>
          <a:prstGeom prst="rect">
            <a:avLst/>
          </a:prstGeom>
          <a:noFill/>
          <a:ln w="12700">
            <a:noFill/>
            <a:miter lim="800000"/>
            <a:headEnd/>
            <a:tailEnd/>
          </a:ln>
          <a:effectLst/>
        </p:spPr>
        <p:txBody>
          <a:bodyPr>
            <a:spAutoFit/>
          </a:bodyPr>
          <a:lstStyle/>
          <a:p>
            <a:pPr>
              <a:spcBef>
                <a:spcPct val="50000"/>
              </a:spcBef>
            </a:pPr>
            <a:r>
              <a:rPr lang="en-US" b="1"/>
              <a:t>G</a:t>
            </a:r>
          </a:p>
        </p:txBody>
      </p:sp>
      <p:sp>
        <p:nvSpPr>
          <p:cNvPr id="336963" name="Text Box 67"/>
          <p:cNvSpPr txBox="1">
            <a:spLocks noChangeArrowheads="1"/>
          </p:cNvSpPr>
          <p:nvPr/>
        </p:nvSpPr>
        <p:spPr bwMode="auto">
          <a:xfrm>
            <a:off x="1524000" y="3276600"/>
            <a:ext cx="533400" cy="304800"/>
          </a:xfrm>
          <a:prstGeom prst="rect">
            <a:avLst/>
          </a:prstGeom>
          <a:noFill/>
          <a:ln w="12700">
            <a:noFill/>
            <a:miter lim="800000"/>
            <a:headEnd/>
            <a:tailEnd/>
          </a:ln>
          <a:effectLst/>
        </p:spPr>
        <p:txBody>
          <a:bodyPr>
            <a:spAutoFit/>
          </a:bodyPr>
          <a:lstStyle/>
          <a:p>
            <a:pPr>
              <a:spcBef>
                <a:spcPct val="50000"/>
              </a:spcBef>
            </a:pPr>
            <a:r>
              <a:rPr lang="en-US" b="1"/>
              <a:t>G</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body" idx="1"/>
          </p:nvPr>
        </p:nvSpPr>
        <p:spPr>
          <a:xfrm>
            <a:off x="228600" y="381000"/>
            <a:ext cx="8534400" cy="5943600"/>
          </a:xfrm>
        </p:spPr>
        <p:txBody>
          <a:bodyPr/>
          <a:lstStyle/>
          <a:p>
            <a:pPr algn="ctr">
              <a:lnSpc>
                <a:spcPct val="80000"/>
              </a:lnSpc>
              <a:buFontTx/>
              <a:buNone/>
            </a:pPr>
            <a:r>
              <a:rPr lang="en-US" sz="2400" b="1" u="sng">
                <a:latin typeface="Arial" pitchFamily="34" charset="0"/>
              </a:rPr>
              <a:t>MOST FREQUENT PENALTIES</a:t>
            </a:r>
            <a:endParaRPr lang="en-US" sz="2400" b="1">
              <a:latin typeface="Arial" pitchFamily="34" charset="0"/>
            </a:endParaRPr>
          </a:p>
          <a:p>
            <a:pPr algn="ctr">
              <a:lnSpc>
                <a:spcPct val="80000"/>
              </a:lnSpc>
              <a:buFontTx/>
              <a:buNone/>
            </a:pPr>
            <a:r>
              <a:rPr lang="en-US" sz="2400" b="1" u="sng">
                <a:solidFill>
                  <a:srgbClr val="990000"/>
                </a:solidFill>
                <a:latin typeface="Arial" pitchFamily="34" charset="0"/>
              </a:rPr>
              <a:t>Out Of Bounds</a:t>
            </a:r>
          </a:p>
          <a:p>
            <a:pPr lvl="1">
              <a:spcBef>
                <a:spcPct val="0"/>
              </a:spcBef>
              <a:buFontTx/>
              <a:buNone/>
            </a:pPr>
            <a:r>
              <a:rPr lang="en-US" sz="2400">
                <a:latin typeface="Arial" pitchFamily="34" charset="0"/>
              </a:rPr>
              <a:t>Not a penalty, but will often cause a turnover.</a:t>
            </a:r>
          </a:p>
          <a:p>
            <a:pPr lvl="1">
              <a:spcBef>
                <a:spcPct val="0"/>
              </a:spcBef>
              <a:buFontTx/>
              <a:buNone/>
            </a:pPr>
            <a:r>
              <a:rPr lang="en-US" sz="2400">
                <a:latin typeface="Arial" pitchFamily="34" charset="0"/>
              </a:rPr>
              <a:t>Be in position:</a:t>
            </a:r>
            <a:br>
              <a:rPr lang="en-US" sz="2400">
                <a:latin typeface="Arial" pitchFamily="34" charset="0"/>
              </a:rPr>
            </a:br>
            <a:r>
              <a:rPr lang="en-US" sz="2400">
                <a:latin typeface="Arial" pitchFamily="34" charset="0"/>
              </a:rPr>
              <a:t>	Side-line during transition (especially bench side)</a:t>
            </a:r>
          </a:p>
          <a:p>
            <a:pPr lvl="2">
              <a:spcBef>
                <a:spcPct val="0"/>
              </a:spcBef>
              <a:buFontTx/>
              <a:buNone/>
            </a:pPr>
            <a:r>
              <a:rPr lang="en-US">
                <a:latin typeface="Arial" pitchFamily="34" charset="0"/>
              </a:rPr>
              <a:t>End-line if you are lead and ball contested behind goal</a:t>
            </a:r>
          </a:p>
          <a:p>
            <a:pPr lvl="1">
              <a:spcBef>
                <a:spcPct val="0"/>
              </a:spcBef>
              <a:buFontTx/>
              <a:buNone/>
            </a:pPr>
            <a:r>
              <a:rPr lang="en-US" sz="2400">
                <a:latin typeface="Arial" pitchFamily="34" charset="0"/>
              </a:rPr>
              <a:t>Pay attention to the feet</a:t>
            </a:r>
          </a:p>
          <a:p>
            <a:pPr lvl="1">
              <a:spcBef>
                <a:spcPct val="0"/>
              </a:spcBef>
              <a:buFontTx/>
              <a:buNone/>
            </a:pPr>
            <a:r>
              <a:rPr lang="en-US" sz="2400">
                <a:latin typeface="Arial" pitchFamily="34" charset="0"/>
              </a:rPr>
              <a:t>If checked out of bounds, was it a legal check?  Did player turn? Push? Illegal Body Check? </a:t>
            </a:r>
          </a:p>
          <a:p>
            <a:pPr lvl="1">
              <a:spcBef>
                <a:spcPct val="0"/>
              </a:spcBef>
              <a:buFontTx/>
              <a:buNone/>
            </a:pPr>
            <a:r>
              <a:rPr lang="en-US" sz="2400">
                <a:latin typeface="Arial" pitchFamily="34" charset="0"/>
              </a:rPr>
              <a:t>Who touched the ball last?  Tipped?</a:t>
            </a:r>
          </a:p>
          <a:p>
            <a:pPr lvl="1">
              <a:spcBef>
                <a:spcPct val="0"/>
              </a:spcBef>
              <a:buFontTx/>
              <a:buNone/>
            </a:pPr>
            <a:endParaRPr lang="en-US" sz="2400">
              <a:latin typeface="Arial" pitchFamily="34" charset="0"/>
            </a:endParaRPr>
          </a:p>
          <a:p>
            <a:pPr lvl="1">
              <a:spcBef>
                <a:spcPct val="0"/>
              </a:spcBef>
              <a:buFontTx/>
              <a:buNone/>
            </a:pPr>
            <a:r>
              <a:rPr lang="en-US" sz="2400" b="1">
                <a:latin typeface="Arial" pitchFamily="34" charset="0"/>
              </a:rPr>
              <a:t>Shot:  which player is </a:t>
            </a:r>
            <a:r>
              <a:rPr lang="en-US" sz="2400" b="1" i="1" u="sng">
                <a:solidFill>
                  <a:srgbClr val="990000"/>
                </a:solidFill>
                <a:latin typeface="Arial" pitchFamily="34" charset="0"/>
              </a:rPr>
              <a:t>closest to the ball</a:t>
            </a:r>
            <a:r>
              <a:rPr lang="en-US" sz="2400" b="1">
                <a:latin typeface="Arial" pitchFamily="34" charset="0"/>
              </a:rPr>
              <a:t> at the point it went out of bounds?  Run the ball out so you can make the call!</a:t>
            </a:r>
          </a:p>
          <a:p>
            <a:pPr lvl="1">
              <a:spcBef>
                <a:spcPct val="0"/>
              </a:spcBef>
              <a:buFontTx/>
              <a:buNone/>
            </a:pPr>
            <a:r>
              <a:rPr lang="en-US" sz="2400">
                <a:latin typeface="Arial" pitchFamily="34" charset="0"/>
              </a:rPr>
              <a:t>Mechanic:  Whistle, one hand up, then point new direction and yell color; if side-line, then two hands up for horn.</a:t>
            </a:r>
          </a:p>
          <a:p>
            <a:pPr lvl="1">
              <a:spcBef>
                <a:spcPct val="0"/>
              </a:spcBef>
              <a:buFontTx/>
              <a:buNone/>
            </a:pPr>
            <a:endParaRPr lang="en-US" sz="2400">
              <a:latin typeface="Arial" pitchFamily="34" charset="0"/>
            </a:endParaRPr>
          </a:p>
          <a:p>
            <a:pPr lvl="1">
              <a:spcBef>
                <a:spcPct val="0"/>
              </a:spcBef>
              <a:buFontTx/>
              <a:buNone/>
            </a:pPr>
            <a:endParaRPr lang="en-US" sz="2400">
              <a:latin typeface="Arial" pitchFamily="34" charset="0"/>
            </a:endParaRP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b="1" u="sng">
                <a:latin typeface="TimesNewRomanPSMT" charset="0"/>
              </a:rPr>
              <a:t>Personal Fouls</a:t>
            </a:r>
          </a:p>
        </p:txBody>
      </p:sp>
      <p:sp>
        <p:nvSpPr>
          <p:cNvPr id="392195" name="Rectangle 3"/>
          <p:cNvSpPr>
            <a:spLocks noGrp="1" noChangeArrowheads="1"/>
          </p:cNvSpPr>
          <p:nvPr>
            <p:ph type="body" idx="1"/>
          </p:nvPr>
        </p:nvSpPr>
        <p:spPr/>
        <p:txBody>
          <a:bodyPr/>
          <a:lstStyle/>
          <a:p>
            <a:pPr>
              <a:lnSpc>
                <a:spcPct val="90000"/>
              </a:lnSpc>
              <a:buFontTx/>
              <a:buNone/>
            </a:pPr>
            <a:r>
              <a:rPr lang="en-US" sz="2400">
                <a:latin typeface="TimesNewRomanPSMT" charset="0"/>
              </a:rPr>
              <a:t>Personal fouls are those of a serious nature: illegal body checking, slashing, cross-checking, tripping, unnecessary roughness, unsportsmanlike conduct and the use of an illegal crosse.</a:t>
            </a:r>
          </a:p>
          <a:p>
            <a:pPr>
              <a:lnSpc>
                <a:spcPct val="90000"/>
              </a:lnSpc>
              <a:buFontTx/>
              <a:buNone/>
            </a:pPr>
            <a:r>
              <a:rPr lang="en-US" sz="2400" b="1">
                <a:latin typeface="TimesNewRomanPS-BoldMT" charset="0"/>
              </a:rPr>
              <a:t>PENALTY: The penalty for a personal foul shall be suspension from the game of the offending player for one to three minutes, depending on the official's judgment of the severity and perceived intent of the personal foul. The ball shall be given to the team fouled.</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r>
              <a:rPr lang="en-US" sz="2800" b="1">
                <a:solidFill>
                  <a:srgbClr val="003366"/>
                </a:solidFill>
                <a:latin typeface="Tahoma" pitchFamily="34" charset="0"/>
              </a:rPr>
              <a:t>Most Frequent Penalties/Calls:</a:t>
            </a:r>
            <a:br>
              <a:rPr lang="en-US" sz="2800" b="1">
                <a:solidFill>
                  <a:srgbClr val="003366"/>
                </a:solidFill>
                <a:latin typeface="Tahoma" pitchFamily="34" charset="0"/>
              </a:rPr>
            </a:br>
            <a:r>
              <a:rPr lang="en-US" sz="2800" b="1" u="sng">
                <a:solidFill>
                  <a:srgbClr val="003366"/>
                </a:solidFill>
                <a:latin typeface="Tahoma" pitchFamily="34" charset="0"/>
              </a:rPr>
              <a:t>Personal Fouls</a:t>
            </a:r>
          </a:p>
        </p:txBody>
      </p:sp>
      <p:sp>
        <p:nvSpPr>
          <p:cNvPr id="334851" name="Rectangle 3"/>
          <p:cNvSpPr>
            <a:spLocks noGrp="1" noChangeArrowheads="1"/>
          </p:cNvSpPr>
          <p:nvPr>
            <p:ph type="body" idx="1"/>
          </p:nvPr>
        </p:nvSpPr>
        <p:spPr>
          <a:xfrm>
            <a:off x="1524000" y="1828800"/>
            <a:ext cx="6019800" cy="4114800"/>
          </a:xfrm>
        </p:spPr>
        <p:txBody>
          <a:bodyPr/>
          <a:lstStyle/>
          <a:p>
            <a:r>
              <a:rPr lang="en-US"/>
              <a:t>Slash</a:t>
            </a:r>
          </a:p>
          <a:p>
            <a:r>
              <a:rPr lang="en-US"/>
              <a:t>Illegal Body Check</a:t>
            </a:r>
          </a:p>
          <a:p>
            <a:r>
              <a:rPr lang="en-US"/>
              <a:t>Cross-Check</a:t>
            </a:r>
          </a:p>
          <a:p>
            <a:r>
              <a:rPr lang="en-US"/>
              <a:t>Trip</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a:xfrm>
            <a:off x="228600" y="381000"/>
            <a:ext cx="8534400" cy="5943600"/>
          </a:xfrm>
        </p:spPr>
        <p:txBody>
          <a:bodyPr/>
          <a:lstStyle/>
          <a:p>
            <a:pPr marL="0" indent="0" algn="ctr">
              <a:buFontTx/>
              <a:buNone/>
            </a:pPr>
            <a:r>
              <a:rPr lang="en-US" sz="2000" b="1" u="sng">
                <a:latin typeface="Arial" pitchFamily="34" charset="0"/>
              </a:rPr>
              <a:t>MOST FREQUENT PENALTIES</a:t>
            </a:r>
            <a:endParaRPr lang="en-US" sz="2000" b="1">
              <a:latin typeface="Arial" pitchFamily="34" charset="0"/>
            </a:endParaRPr>
          </a:p>
          <a:p>
            <a:pPr marL="0" indent="0" algn="ctr">
              <a:buFontTx/>
              <a:buNone/>
            </a:pPr>
            <a:r>
              <a:rPr lang="en-US" sz="2000" b="1">
                <a:solidFill>
                  <a:srgbClr val="990000"/>
                </a:solidFill>
                <a:latin typeface="Arial" pitchFamily="34" charset="0"/>
              </a:rPr>
              <a:t>Keep your eyes up &amp; on the players and not on the ball!</a:t>
            </a:r>
          </a:p>
          <a:p>
            <a:pPr marL="0" indent="0" algn="ctr">
              <a:buFontTx/>
              <a:buNone/>
            </a:pPr>
            <a:r>
              <a:rPr lang="en-US" sz="1600" b="1">
                <a:latin typeface="Arial" pitchFamily="34" charset="0"/>
              </a:rPr>
              <a:t>Use the Principle of Advantage/Disadvantage, especially Technical Fouls.</a:t>
            </a:r>
          </a:p>
          <a:p>
            <a:pPr marL="114300" lvl="1" indent="0" algn="ctr">
              <a:buFontTx/>
              <a:buNone/>
            </a:pPr>
            <a:r>
              <a:rPr lang="en-US" sz="2000" b="1">
                <a:solidFill>
                  <a:srgbClr val="990000"/>
                </a:solidFill>
                <a:latin typeface="Arial" pitchFamily="34" charset="0"/>
              </a:rPr>
              <a:t>Slash</a:t>
            </a:r>
          </a:p>
          <a:p>
            <a:pPr marL="342900" lvl="2" indent="-114300"/>
            <a:r>
              <a:rPr lang="en-US" sz="2000">
                <a:latin typeface="Arial" pitchFamily="34" charset="0"/>
              </a:rPr>
              <a:t>Excessive or repeated checks with the crosse on the arms - warn them to "Get Stick!"</a:t>
            </a:r>
          </a:p>
          <a:p>
            <a:pPr marL="342900" lvl="2" indent="-114300"/>
            <a:r>
              <a:rPr lang="en-US" sz="2000">
                <a:latin typeface="Arial" pitchFamily="34" charset="0"/>
              </a:rPr>
              <a:t>Checks across the back with the crosse.  This is a Point of Emphasis and MUST be called.</a:t>
            </a:r>
          </a:p>
          <a:p>
            <a:pPr marL="342900" lvl="2" indent="-114300"/>
            <a:r>
              <a:rPr lang="en-US" sz="2000">
                <a:latin typeface="Arial" pitchFamily="34" charset="0"/>
              </a:rPr>
              <a:t>If a swing is particularly violent (could likely cause injury), don't wait until the 2nd swing.</a:t>
            </a:r>
          </a:p>
          <a:p>
            <a:pPr marL="342900" lvl="2" indent="-114300"/>
            <a:r>
              <a:rPr lang="en-US" sz="2000">
                <a:latin typeface="Arial" pitchFamily="34" charset="0"/>
              </a:rPr>
              <a:t>Be alert to a player holding the crosse in a one-handed tomahawk position!</a:t>
            </a:r>
          </a:p>
          <a:p>
            <a:pPr marL="342900" lvl="2" indent="-114300"/>
            <a:r>
              <a:rPr lang="en-US" sz="2000">
                <a:latin typeface="Arial" pitchFamily="34" charset="0"/>
              </a:rPr>
              <a:t>Watch the attack slashing a Defensive man when clearing the ball, especially if they have no chance of</a:t>
            </a:r>
            <a:r>
              <a:rPr lang="en-US" sz="2000" b="1">
                <a:latin typeface="Arial" pitchFamily="34" charset="0"/>
              </a:rPr>
              <a:t> </a:t>
            </a:r>
            <a:r>
              <a:rPr lang="en-US" sz="2000">
                <a:latin typeface="Arial" pitchFamily="34" charset="0"/>
              </a:rPr>
              <a:t>reaching the player's crosse.</a:t>
            </a:r>
          </a:p>
          <a:p>
            <a:pPr marL="342900" lvl="2" indent="-114300"/>
            <a:r>
              <a:rPr lang="en-US" sz="2000">
                <a:latin typeface="Arial" pitchFamily="34" charset="0"/>
              </a:rPr>
              <a:t>Watch for swinging crosses that make contact on the hips or legs on the follow-through.</a:t>
            </a:r>
          </a:p>
          <a:p>
            <a:pPr marL="342900" lvl="2" indent="-114300"/>
            <a:r>
              <a:rPr lang="en-US" sz="2000">
                <a:latin typeface="Arial" pitchFamily="34" charset="0"/>
              </a:rPr>
              <a:t>Must be a blow and not a brush.</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8" name="Picture 4"/>
          <p:cNvPicPr>
            <a:picLocks noChangeAspect="1" noChangeArrowheads="1"/>
          </p:cNvPicPr>
          <p:nvPr/>
        </p:nvPicPr>
        <p:blipFill>
          <a:blip r:embed="rId2" cstate="print"/>
          <a:srcRect l="26050" t="15434" b="10719"/>
          <a:stretch>
            <a:fillRect/>
          </a:stretch>
        </p:blipFill>
        <p:spPr bwMode="auto">
          <a:xfrm>
            <a:off x="685800" y="990600"/>
            <a:ext cx="7570788" cy="4724400"/>
          </a:xfrm>
          <a:prstGeom prst="rect">
            <a:avLst/>
          </a:prstGeom>
          <a:noFill/>
          <a:ln w="12700">
            <a:noFill/>
            <a:miter lim="800000"/>
            <a:headEnd/>
            <a:tailEnd/>
          </a:ln>
          <a:effectLst/>
        </p:spPr>
      </p:pic>
      <p:sp>
        <p:nvSpPr>
          <p:cNvPr id="246789" name="Oval 5"/>
          <p:cNvSpPr>
            <a:spLocks noChangeArrowheads="1"/>
          </p:cNvSpPr>
          <p:nvPr/>
        </p:nvSpPr>
        <p:spPr bwMode="auto">
          <a:xfrm>
            <a:off x="3048000" y="1295400"/>
            <a:ext cx="3581400" cy="3886200"/>
          </a:xfrm>
          <a:prstGeom prst="ellipse">
            <a:avLst/>
          </a:prstGeom>
          <a:noFill/>
          <a:ln w="57150">
            <a:solidFill>
              <a:schemeClr val="tx1"/>
            </a:solidFill>
            <a:round/>
            <a:headEnd/>
            <a:tailEnd/>
          </a:ln>
          <a:effectLst/>
        </p:spPr>
        <p:txBody>
          <a:bodyPr wrap="none" anchor="ct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2362200"/>
            <a:ext cx="6967677" cy="523220"/>
          </a:xfrm>
          <a:prstGeom prst="rect">
            <a:avLst/>
          </a:prstGeom>
        </p:spPr>
        <p:txBody>
          <a:bodyPr wrap="none">
            <a:spAutoFit/>
          </a:bodyPr>
          <a:lstStyle/>
          <a:p>
            <a:r>
              <a:rPr lang="en-US" dirty="0" smtClean="0"/>
              <a:t>http://</a:t>
            </a:r>
            <a:r>
              <a:rPr lang="en-US" sz="2800" dirty="0" smtClean="0"/>
              <a:t>www.youtube.com/watch?v=Cy0enElzCRA</a:t>
            </a:r>
            <a:endParaRPr lang="en-US" sz="2800" dirty="0"/>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41" name="Picture 5" descr="5070781-12510138-thumbnail"/>
          <p:cNvPicPr>
            <a:picLocks noChangeAspect="1" noChangeArrowheads="1"/>
          </p:cNvPicPr>
          <p:nvPr/>
        </p:nvPicPr>
        <p:blipFill>
          <a:blip r:embed="rId2" cstate="print"/>
          <a:srcRect/>
          <a:stretch>
            <a:fillRect/>
          </a:stretch>
        </p:blipFill>
        <p:spPr bwMode="auto">
          <a:xfrm>
            <a:off x="2286000" y="685800"/>
            <a:ext cx="4767263" cy="541020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b="1">
                <a:solidFill>
                  <a:srgbClr val="000099"/>
                </a:solidFill>
                <a:latin typeface="Tahoma" pitchFamily="34" charset="0"/>
              </a:rPr>
              <a:t>Slash?</a:t>
            </a:r>
          </a:p>
        </p:txBody>
      </p:sp>
      <p:pic>
        <p:nvPicPr>
          <p:cNvPr id="234501" name="Picture 5" descr="avoiding-fouls-386x218"/>
          <p:cNvPicPr>
            <a:picLocks noChangeAspect="1" noChangeArrowheads="1"/>
          </p:cNvPicPr>
          <p:nvPr/>
        </p:nvPicPr>
        <p:blipFill>
          <a:blip r:embed="rId2" cstate="print"/>
          <a:srcRect/>
          <a:stretch>
            <a:fillRect/>
          </a:stretch>
        </p:blipFill>
        <p:spPr bwMode="auto">
          <a:xfrm>
            <a:off x="1219200" y="1828800"/>
            <a:ext cx="6705600" cy="3787775"/>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b="1">
                <a:solidFill>
                  <a:srgbClr val="000099"/>
                </a:solidFill>
                <a:latin typeface="Tahoma" pitchFamily="34" charset="0"/>
              </a:rPr>
              <a:t>Slash?</a:t>
            </a:r>
          </a:p>
        </p:txBody>
      </p:sp>
      <p:pic>
        <p:nvPicPr>
          <p:cNvPr id="235525" name="Picture 5" descr="basics%20fouls"/>
          <p:cNvPicPr>
            <a:picLocks noChangeAspect="1" noChangeArrowheads="1"/>
          </p:cNvPicPr>
          <p:nvPr/>
        </p:nvPicPr>
        <p:blipFill>
          <a:blip r:embed="rId2" cstate="print"/>
          <a:srcRect/>
          <a:stretch>
            <a:fillRect/>
          </a:stretch>
        </p:blipFill>
        <p:spPr bwMode="auto">
          <a:xfrm>
            <a:off x="1600200" y="1524000"/>
            <a:ext cx="5715000" cy="4721225"/>
          </a:xfrm>
          <a:prstGeom prst="rect">
            <a:avLst/>
          </a:prstGeom>
          <a:noFill/>
        </p:spPr>
      </p:pic>
      <p:sp>
        <p:nvSpPr>
          <p:cNvPr id="235526" name="Oval 6"/>
          <p:cNvSpPr>
            <a:spLocks noChangeArrowheads="1"/>
          </p:cNvSpPr>
          <p:nvPr/>
        </p:nvSpPr>
        <p:spPr bwMode="auto">
          <a:xfrm>
            <a:off x="3886200" y="3962400"/>
            <a:ext cx="2667000" cy="2590800"/>
          </a:xfrm>
          <a:prstGeom prst="ellipse">
            <a:avLst/>
          </a:prstGeom>
          <a:noFill/>
          <a:ln w="57150">
            <a:solidFill>
              <a:schemeClr val="tx1"/>
            </a:solidFill>
            <a:round/>
            <a:headEnd/>
            <a:tailEnd/>
          </a:ln>
          <a:effectLst/>
        </p:spPr>
        <p:txBody>
          <a:bodyPr wrap="none" anchor="ct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body" idx="1"/>
          </p:nvPr>
        </p:nvSpPr>
        <p:spPr>
          <a:xfrm>
            <a:off x="228600" y="381000"/>
            <a:ext cx="8534400" cy="5943600"/>
          </a:xfrm>
        </p:spPr>
        <p:txBody>
          <a:bodyPr/>
          <a:lstStyle/>
          <a:p>
            <a:pPr algn="ctr">
              <a:buFontTx/>
              <a:buNone/>
            </a:pPr>
            <a:r>
              <a:rPr lang="en-US" sz="2000" b="1" u="sng">
                <a:latin typeface="Arial" pitchFamily="34" charset="0"/>
              </a:rPr>
              <a:t>MOST FREQUENT PENALTIES</a:t>
            </a:r>
            <a:endParaRPr lang="en-US" sz="2000" b="1">
              <a:latin typeface="Arial" pitchFamily="34" charset="0"/>
            </a:endParaRPr>
          </a:p>
          <a:p>
            <a:pPr algn="ctr">
              <a:buFontTx/>
              <a:buNone/>
            </a:pPr>
            <a:r>
              <a:rPr lang="en-US" sz="2000" b="1">
                <a:solidFill>
                  <a:srgbClr val="990000"/>
                </a:solidFill>
                <a:latin typeface="Arial" pitchFamily="34" charset="0"/>
              </a:rPr>
              <a:t>Keep your eyes up &amp; on the players and not on the ball!</a:t>
            </a:r>
          </a:p>
          <a:p>
            <a:pPr algn="ctr">
              <a:buFontTx/>
              <a:buNone/>
            </a:pPr>
            <a:r>
              <a:rPr lang="en-US" sz="1600" b="1">
                <a:latin typeface="Arial" pitchFamily="34" charset="0"/>
              </a:rPr>
              <a:t>Use the Principle of Advantage/Disadvantage, especially Technical Fouls.</a:t>
            </a:r>
          </a:p>
          <a:p>
            <a:pPr algn="ctr">
              <a:lnSpc>
                <a:spcPct val="90000"/>
              </a:lnSpc>
              <a:buFontTx/>
              <a:buNone/>
            </a:pPr>
            <a:r>
              <a:rPr lang="en-US" sz="2400" b="1" u="sng">
                <a:solidFill>
                  <a:srgbClr val="990000"/>
                </a:solidFill>
                <a:latin typeface="Arial" pitchFamily="34" charset="0"/>
              </a:rPr>
              <a:t>Cross-Check</a:t>
            </a:r>
          </a:p>
          <a:p>
            <a:pPr lvl="1">
              <a:lnSpc>
                <a:spcPct val="90000"/>
              </a:lnSpc>
              <a:buFontTx/>
              <a:buNone/>
            </a:pPr>
            <a:r>
              <a:rPr lang="en-US" sz="2400">
                <a:latin typeface="Arial" pitchFamily="34" charset="0"/>
              </a:rPr>
              <a:t>Checks with the crosse handle extended, or extending of the arms as contact is made.</a:t>
            </a:r>
          </a:p>
          <a:p>
            <a:pPr lvl="1">
              <a:lnSpc>
                <a:spcPct val="90000"/>
              </a:lnSpc>
              <a:buFontTx/>
              <a:buNone/>
            </a:pPr>
            <a:r>
              <a:rPr lang="en-US" sz="2400">
                <a:latin typeface="Arial" pitchFamily="34" charset="0"/>
              </a:rPr>
              <a:t>If someone is using a cross-check hold on their opponent, and then thrusts out or makes a blow with the crosse to push them away, call the Cross Check.  This is NOT a Cross Check Hold.</a:t>
            </a:r>
          </a:p>
          <a:p>
            <a:pPr lvl="1">
              <a:lnSpc>
                <a:spcPct val="90000"/>
              </a:lnSpc>
              <a:buFontTx/>
              <a:buNone/>
            </a:pPr>
            <a:r>
              <a:rPr lang="en-US" sz="2400">
                <a:latin typeface="Arial" pitchFamily="34" charset="0"/>
              </a:rPr>
              <a:t>The loose ball scrum - be on the look out for a player coming in to clear out the pile, often times leading  with their hands and crosse in front, rather than the body. </a:t>
            </a:r>
          </a:p>
          <a:p>
            <a:pPr lvl="1">
              <a:lnSpc>
                <a:spcPct val="90000"/>
              </a:lnSpc>
              <a:buFontTx/>
              <a:buNone/>
            </a:pPr>
            <a:r>
              <a:rPr lang="en-US" sz="2400">
                <a:latin typeface="Arial" pitchFamily="34" charset="0"/>
              </a:rPr>
              <a:t>Point of emphasis: protect the player’s head, a cross-check that slides up, and into the head is dangerous!</a:t>
            </a:r>
          </a:p>
          <a:p>
            <a:pPr lvl="1">
              <a:lnSpc>
                <a:spcPct val="90000"/>
              </a:lnSpc>
              <a:buFontTx/>
              <a:buNone/>
            </a:pPr>
            <a:r>
              <a:rPr lang="en-US" sz="2400">
                <a:latin typeface="Arial" pitchFamily="34" charset="0"/>
              </a:rPr>
              <a:t>Watch the play, and call it!</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endParaRPr lang="en-US"/>
          </a:p>
        </p:txBody>
      </p:sp>
      <p:sp>
        <p:nvSpPr>
          <p:cNvPr id="238595" name="Rectangle 3"/>
          <p:cNvSpPr>
            <a:spLocks noGrp="1" noChangeArrowheads="1"/>
          </p:cNvSpPr>
          <p:nvPr>
            <p:ph type="body" idx="1"/>
          </p:nvPr>
        </p:nvSpPr>
        <p:spPr/>
        <p:txBody>
          <a:bodyPr/>
          <a:lstStyle/>
          <a:p>
            <a:endParaRPr lang="en-US"/>
          </a:p>
        </p:txBody>
      </p:sp>
      <p:pic>
        <p:nvPicPr>
          <p:cNvPr id="238597" name="Picture 5" descr="HELblax-fp-7-dennis-slashed"/>
          <p:cNvPicPr>
            <a:picLocks noChangeAspect="1" noChangeArrowheads="1"/>
          </p:cNvPicPr>
          <p:nvPr/>
        </p:nvPicPr>
        <p:blipFill>
          <a:blip r:embed="rId2" cstate="print"/>
          <a:srcRect/>
          <a:stretch>
            <a:fillRect/>
          </a:stretch>
        </p:blipFill>
        <p:spPr bwMode="auto">
          <a:xfrm>
            <a:off x="1266825" y="1323975"/>
            <a:ext cx="6610350" cy="421005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21" name="Picture 5" descr="Towson_Hopkins_Lacrosse_crosscheck-e1332433091588-555x479"/>
          <p:cNvPicPr>
            <a:picLocks noChangeAspect="1" noChangeArrowheads="1"/>
          </p:cNvPicPr>
          <p:nvPr/>
        </p:nvPicPr>
        <p:blipFill>
          <a:blip r:embed="rId2" cstate="print"/>
          <a:srcRect/>
          <a:stretch>
            <a:fillRect/>
          </a:stretch>
        </p:blipFill>
        <p:spPr bwMode="auto">
          <a:xfrm>
            <a:off x="914400" y="457200"/>
            <a:ext cx="6781800" cy="5853113"/>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endParaRPr lang="en-US"/>
          </a:p>
        </p:txBody>
      </p:sp>
      <p:sp>
        <p:nvSpPr>
          <p:cNvPr id="250883" name="Rectangle 3"/>
          <p:cNvSpPr>
            <a:spLocks noGrp="1" noChangeArrowheads="1"/>
          </p:cNvSpPr>
          <p:nvPr>
            <p:ph type="body" idx="1"/>
          </p:nvPr>
        </p:nvSpPr>
        <p:spPr/>
        <p:txBody>
          <a:bodyPr/>
          <a:lstStyle/>
          <a:p>
            <a:endParaRPr lang="en-US"/>
          </a:p>
        </p:txBody>
      </p:sp>
      <p:pic>
        <p:nvPicPr>
          <p:cNvPr id="250885" name="Picture 5" descr="medium_050709tim-balise--roberts"/>
          <p:cNvPicPr>
            <a:picLocks noChangeAspect="1" noChangeArrowheads="1"/>
          </p:cNvPicPr>
          <p:nvPr/>
        </p:nvPicPr>
        <p:blipFill>
          <a:blip r:embed="rId2" cstate="print"/>
          <a:srcRect/>
          <a:stretch>
            <a:fillRect/>
          </a:stretch>
        </p:blipFill>
        <p:spPr bwMode="auto">
          <a:xfrm>
            <a:off x="2057400" y="609600"/>
            <a:ext cx="5440363" cy="548640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259075"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228600" y="2514600"/>
            <a:ext cx="8305800" cy="3810000"/>
          </a:xfrm>
          <a:prstGeom prst="rect">
            <a:avLst/>
          </a:prstGeom>
          <a:solidFill>
            <a:srgbClr val="FFFFFF"/>
          </a:solidFill>
          <a:ln w="0">
            <a:miter lim="800000"/>
            <a:headEnd/>
            <a:tailEnd/>
          </a:ln>
        </p:spPr>
        <p:txBody>
          <a:bodyPr/>
          <a:lstStyle/>
          <a:p>
            <a:pPr algn="ctr">
              <a:spcAft>
                <a:spcPts val="600"/>
              </a:spcAft>
            </a:pPr>
            <a:r>
              <a:rPr lang="en-US" sz="4200" b="1" dirty="0" smtClean="0">
                <a:solidFill>
                  <a:srgbClr val="FF0000"/>
                </a:solidFill>
                <a:latin typeface="Tahoma" pitchFamily="34" charset="0"/>
                <a:ea typeface="ＭＳ Ｐゴシック" pitchFamily="34" charset="-128"/>
                <a:cs typeface="Arial" pitchFamily="34" charset="0"/>
              </a:rPr>
              <a:t>Proper Officiating Mechanics: </a:t>
            </a:r>
          </a:p>
          <a:p>
            <a:pPr algn="ctr">
              <a:spcAft>
                <a:spcPts val="600"/>
              </a:spcAft>
            </a:pPr>
            <a:r>
              <a:rPr lang="en-US" sz="6000" b="1" dirty="0" smtClean="0">
                <a:solidFill>
                  <a:schemeClr val="tx2"/>
                </a:solidFill>
                <a:latin typeface="Tahoma" pitchFamily="34" charset="0"/>
                <a:ea typeface="ＭＳ Ｐゴシック" pitchFamily="34" charset="-128"/>
                <a:cs typeface="Arial" pitchFamily="34" charset="0"/>
              </a:rPr>
              <a:t>See the Beginning, The Middle </a:t>
            </a:r>
            <a:r>
              <a:rPr lang="en-US" sz="6000" b="1" i="1" u="sng" dirty="0" smtClean="0">
                <a:solidFill>
                  <a:schemeClr val="tx2"/>
                </a:solidFill>
                <a:latin typeface="Tahoma" pitchFamily="34" charset="0"/>
                <a:ea typeface="ＭＳ Ｐゴシック" pitchFamily="34" charset="-128"/>
                <a:cs typeface="Arial" pitchFamily="34" charset="0"/>
              </a:rPr>
              <a:t>and</a:t>
            </a:r>
            <a:r>
              <a:rPr lang="en-US" sz="6000" b="1" dirty="0" smtClean="0">
                <a:solidFill>
                  <a:schemeClr val="tx2"/>
                </a:solidFill>
                <a:latin typeface="Tahoma" pitchFamily="34" charset="0"/>
                <a:ea typeface="ＭＳ Ｐゴシック" pitchFamily="34" charset="-128"/>
                <a:cs typeface="Arial" pitchFamily="34" charset="0"/>
              </a:rPr>
              <a:t>  The End of the Play.</a:t>
            </a:r>
            <a:endParaRPr lang="en-US" sz="6000" b="1" dirty="0">
              <a:solidFill>
                <a:schemeClr val="tx2"/>
              </a:solidFill>
              <a:latin typeface="Tahoma" pitchFamily="34" charset="0"/>
              <a:ea typeface="ＭＳ Ｐゴシック" pitchFamily="34" charset="-128"/>
              <a:cs typeface="Arial" pitchFamily="34" charset="0"/>
            </a:endParaRPr>
          </a:p>
        </p:txBody>
      </p:sp>
      <p:pic>
        <p:nvPicPr>
          <p:cNvPr id="259077"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609600" y="457200"/>
            <a:ext cx="7772400" cy="5410200"/>
          </a:xfrm>
        </p:spPr>
        <p:txBody>
          <a:bodyPr/>
          <a:lstStyle/>
          <a:p>
            <a:pPr algn="ctr">
              <a:buFontTx/>
              <a:buNone/>
            </a:pPr>
            <a:r>
              <a:rPr lang="en-US" sz="9600"/>
              <a:t>End</a:t>
            </a:r>
          </a:p>
          <a:p>
            <a:pPr algn="ctr">
              <a:buFontTx/>
              <a:buNone/>
            </a:pPr>
            <a:r>
              <a:rPr lang="en-US" sz="20000"/>
              <a:t>?</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a:xfrm>
            <a:off x="685800" y="0"/>
            <a:ext cx="7772400" cy="1143000"/>
          </a:xfrm>
        </p:spPr>
        <p:txBody>
          <a:bodyPr/>
          <a:lstStyle/>
          <a:p>
            <a:r>
              <a:rPr lang="en-US" sz="2800" b="1" u="sng">
                <a:solidFill>
                  <a:srgbClr val="003366"/>
                </a:solidFill>
                <a:latin typeface="Tahoma" pitchFamily="34" charset="0"/>
              </a:rPr>
              <a:t>2013 NFHS Boys Lacrosse Rules Revisions</a:t>
            </a:r>
          </a:p>
        </p:txBody>
      </p:sp>
      <p:sp>
        <p:nvSpPr>
          <p:cNvPr id="324611" name="Rectangle 3"/>
          <p:cNvSpPr>
            <a:spLocks noGrp="1" noChangeArrowheads="1"/>
          </p:cNvSpPr>
          <p:nvPr>
            <p:ph type="body" idx="1"/>
          </p:nvPr>
        </p:nvSpPr>
        <p:spPr>
          <a:xfrm>
            <a:off x="533400" y="990600"/>
            <a:ext cx="8077200" cy="4953000"/>
          </a:xfrm>
        </p:spPr>
        <p:txBody>
          <a:bodyPr/>
          <a:lstStyle/>
          <a:p>
            <a:pPr marL="0" indent="0" algn="ctr">
              <a:lnSpc>
                <a:spcPct val="80000"/>
              </a:lnSpc>
              <a:buFontTx/>
              <a:buNone/>
            </a:pPr>
            <a:r>
              <a:rPr lang="en-US" sz="2400" b="1" u="sng"/>
              <a:t>Rules 4-3-6 New and 5-10-1d New  </a:t>
            </a:r>
            <a:endParaRPr lang="en-US" sz="2400"/>
          </a:p>
          <a:p>
            <a:pPr marL="0" indent="0">
              <a:lnSpc>
                <a:spcPct val="80000"/>
              </a:lnSpc>
              <a:buFontTx/>
              <a:buNone/>
            </a:pPr>
            <a:r>
              <a:rPr lang="en-US" sz="2400"/>
              <a:t>ART 6 . . . It is illegal for a player to deliberately use his hand or fingers to play the ball. This shall be enforced immediately as an unsportsmanlike conduct penalty.  </a:t>
            </a:r>
          </a:p>
          <a:p>
            <a:pPr marL="0" indent="0">
              <a:lnSpc>
                <a:spcPct val="80000"/>
              </a:lnSpc>
              <a:buFontTx/>
              <a:buNone/>
            </a:pPr>
            <a:r>
              <a:rPr lang="en-US" sz="2400"/>
              <a:t>It is illegal for a player to grab an opponent’s crosse with the open hand or fingers. This shall be enforced immediately as an unsportsmanlike conduct penalty. </a:t>
            </a:r>
          </a:p>
          <a:p>
            <a:pPr marL="0" indent="0">
              <a:lnSpc>
                <a:spcPct val="80000"/>
              </a:lnSpc>
              <a:buFontTx/>
              <a:buNone/>
            </a:pPr>
            <a:r>
              <a:rPr lang="en-US" sz="2400"/>
              <a:t>Note: Inadvertent touching of the ball when the hand is grasping the stick should not be called as an unsportsmanlike conduct foul. </a:t>
            </a:r>
          </a:p>
          <a:p>
            <a:pPr marL="0" indent="0">
              <a:lnSpc>
                <a:spcPct val="80000"/>
              </a:lnSpc>
              <a:buFontTx/>
              <a:buNone/>
            </a:pPr>
            <a:r>
              <a:rPr lang="en-US" sz="2400"/>
              <a:t>5-10-1d . . . d. Deliberately use his hand or fingers to play the ball or grab an opponent’s crosse with the open hand or fingers.  </a:t>
            </a:r>
          </a:p>
          <a:p>
            <a:pPr marL="0" indent="0">
              <a:lnSpc>
                <a:spcPct val="80000"/>
              </a:lnSpc>
              <a:buFontTx/>
              <a:buNone/>
            </a:pPr>
            <a:r>
              <a:rPr lang="en-US" sz="2400"/>
              <a:t>Note: Inadvertent touching of the ball when the hand is grasping the stick should not be called as an unsportsmanlike conduct foul. </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685800" y="152400"/>
            <a:ext cx="7772400" cy="1143000"/>
          </a:xfrm>
        </p:spPr>
        <p:txBody>
          <a:bodyPr/>
          <a:lstStyle/>
          <a:p>
            <a:r>
              <a:rPr lang="en-US">
                <a:solidFill>
                  <a:srgbClr val="000099"/>
                </a:solidFill>
              </a:rPr>
              <a:t>Face Off Sportsmanship</a:t>
            </a:r>
          </a:p>
        </p:txBody>
      </p:sp>
      <p:sp>
        <p:nvSpPr>
          <p:cNvPr id="325635" name="Rectangle 3"/>
          <p:cNvSpPr>
            <a:spLocks noGrp="1" noChangeArrowheads="1"/>
          </p:cNvSpPr>
          <p:nvPr>
            <p:ph type="body" idx="1"/>
          </p:nvPr>
        </p:nvSpPr>
        <p:spPr>
          <a:xfrm>
            <a:off x="609600" y="1219200"/>
            <a:ext cx="8153400" cy="5257800"/>
          </a:xfrm>
        </p:spPr>
        <p:txBody>
          <a:bodyPr/>
          <a:lstStyle/>
          <a:p>
            <a:pPr>
              <a:lnSpc>
                <a:spcPct val="90000"/>
              </a:lnSpc>
            </a:pPr>
            <a:r>
              <a:rPr lang="en-US" sz="2800"/>
              <a:t>The committee addressed sportsmanship issues with changes in Rules 4-3-6 and 5-10-1d. An unsportsmanlike conduct penalty will be assessed if a player deliberately uses his hands or fingers to play the ball, or if a player grabs an opponent’s crosse with the open hand or fingers.</a:t>
            </a:r>
          </a:p>
          <a:p>
            <a:pPr>
              <a:lnSpc>
                <a:spcPct val="90000"/>
              </a:lnSpc>
            </a:pPr>
            <a:r>
              <a:rPr lang="en-US" sz="2800"/>
              <a:t>“These revisions were made in response to situations where players attempt to deceive officials by using their hands or fingers to strip the ball from an opponent’s crosse on the faceoff,” Summers said.</a:t>
            </a:r>
          </a:p>
          <a:p>
            <a:pPr>
              <a:lnSpc>
                <a:spcPct val="90000"/>
              </a:lnSpc>
            </a:pPr>
            <a:r>
              <a:rPr lang="en-US" sz="2800"/>
              <a:t>Summers noted that inadvertent touching of the ball when the hand is grasping the stick should not be called as an unsportsmanlike conduct foul.</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a:xfrm>
            <a:off x="762000" y="0"/>
            <a:ext cx="7772400" cy="1143000"/>
          </a:xfrm>
        </p:spPr>
        <p:txBody>
          <a:bodyPr/>
          <a:lstStyle/>
          <a:p>
            <a:r>
              <a:rPr lang="en-US" sz="2800" b="1" u="sng">
                <a:solidFill>
                  <a:srgbClr val="003366"/>
                </a:solidFill>
                <a:latin typeface="Tahoma" pitchFamily="34" charset="0"/>
              </a:rPr>
              <a:t>2013 NFHS Boys Lacrosse Rules Revisions</a:t>
            </a:r>
          </a:p>
        </p:txBody>
      </p:sp>
      <p:sp>
        <p:nvSpPr>
          <p:cNvPr id="326659" name="Rectangle 3"/>
          <p:cNvSpPr>
            <a:spLocks noGrp="1" noChangeArrowheads="1"/>
          </p:cNvSpPr>
          <p:nvPr>
            <p:ph type="body" idx="1"/>
          </p:nvPr>
        </p:nvSpPr>
        <p:spPr>
          <a:xfrm>
            <a:off x="304800" y="914400"/>
            <a:ext cx="8534400" cy="5486400"/>
          </a:xfrm>
        </p:spPr>
        <p:txBody>
          <a:bodyPr/>
          <a:lstStyle/>
          <a:p>
            <a:pPr marL="0" indent="0" algn="ctr">
              <a:lnSpc>
                <a:spcPct val="90000"/>
              </a:lnSpc>
              <a:buFontTx/>
              <a:buNone/>
            </a:pPr>
            <a:r>
              <a:rPr lang="en-US" sz="2400" b="1" u="sng"/>
              <a:t>Rule 5-4         </a:t>
            </a:r>
            <a:endParaRPr lang="en-US" sz="2400"/>
          </a:p>
          <a:p>
            <a:pPr marL="0" indent="0">
              <a:lnSpc>
                <a:spcPct val="90000"/>
              </a:lnSpc>
              <a:buFontTx/>
              <a:buNone/>
            </a:pPr>
            <a:r>
              <a:rPr lang="en-US" sz="2400"/>
              <a:t>ART. 1 . . . A player shall not initiate contact to an opponent’s head or neck with a cross-check or with any part of his body (head, elbow, shoulder, etc.) or stick. Any follow-through that contacts the head or neck shall also be considered a violation of this rule. </a:t>
            </a:r>
          </a:p>
          <a:p>
            <a:pPr marL="0" indent="0">
              <a:lnSpc>
                <a:spcPct val="90000"/>
              </a:lnSpc>
              <a:buFontTx/>
              <a:buNone/>
            </a:pPr>
            <a:r>
              <a:rPr lang="en-US" sz="2400"/>
              <a:t>ART. 2 . . . A player shall not initiate an excessive, violent or uncontrolled slash to the head/neck.  </a:t>
            </a:r>
          </a:p>
          <a:p>
            <a:pPr marL="0" indent="0">
              <a:lnSpc>
                <a:spcPct val="90000"/>
              </a:lnSpc>
              <a:buFontTx/>
              <a:buNone/>
            </a:pPr>
            <a:r>
              <a:rPr lang="en-US" sz="2400"/>
              <a:t>ART 3 . . . A player, including an offensive player in possession of the ball, shall not block an opponent with the head or initiate contact with the head (known as spearing).  </a:t>
            </a:r>
          </a:p>
          <a:p>
            <a:pPr marL="0" indent="0">
              <a:lnSpc>
                <a:spcPct val="90000"/>
              </a:lnSpc>
              <a:buFontTx/>
              <a:buNone/>
            </a:pPr>
            <a:r>
              <a:rPr lang="en-US" sz="2400"/>
              <a:t>PENALTY: One-, two- or three-minute </a:t>
            </a:r>
            <a:r>
              <a:rPr lang="en-US" sz="2400" b="1" i="1"/>
              <a:t>non-releasable foul</a:t>
            </a:r>
            <a:r>
              <a:rPr lang="en-US" sz="2400"/>
              <a:t>, at the official’s discretion, for violation of Article 1, 2 or 3. If the contact to the head/neck is considered deliberate or reckless, the penalty shall be a minimum two- or three-minute non-releasable foul. </a:t>
            </a:r>
            <a:r>
              <a:rPr lang="en-US" sz="2400" u="sng"/>
              <a:t>An excessively violent violation of this rule may result in an ejection.</a:t>
            </a:r>
            <a:r>
              <a:rPr lang="en-US" sz="2400"/>
              <a:t> </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685800" y="76200"/>
            <a:ext cx="7772400" cy="1143000"/>
          </a:xfrm>
        </p:spPr>
        <p:txBody>
          <a:bodyPr/>
          <a:lstStyle/>
          <a:p>
            <a:r>
              <a:rPr lang="en-US"/>
              <a:t>Reducing Head Injuries</a:t>
            </a:r>
          </a:p>
        </p:txBody>
      </p:sp>
      <p:sp>
        <p:nvSpPr>
          <p:cNvPr id="327683" name="Rectangle 3"/>
          <p:cNvSpPr>
            <a:spLocks noGrp="1" noChangeArrowheads="1"/>
          </p:cNvSpPr>
          <p:nvPr>
            <p:ph type="body" idx="1"/>
          </p:nvPr>
        </p:nvSpPr>
        <p:spPr>
          <a:xfrm>
            <a:off x="152400" y="1371600"/>
            <a:ext cx="8763000" cy="4114800"/>
          </a:xfrm>
        </p:spPr>
        <p:txBody>
          <a:bodyPr/>
          <a:lstStyle/>
          <a:p>
            <a:pPr>
              <a:lnSpc>
                <a:spcPct val="85000"/>
              </a:lnSpc>
              <a:spcBef>
                <a:spcPct val="0"/>
              </a:spcBef>
            </a:pPr>
            <a:r>
              <a:rPr lang="en-US" sz="2400"/>
              <a:t>With the recent concentration on reducing head injuries in high school sports, the committee added new language to Rule 5-4 which states that “a player shall not initiate an excessive, violent or uncontrolled slash to the head/neck.” In addition, the rule now prohibits an offensive player in possession of the ball from blocking an opponent with the head or initiating contact with the head.</a:t>
            </a:r>
          </a:p>
          <a:p>
            <a:pPr>
              <a:lnSpc>
                <a:spcPct val="85000"/>
              </a:lnSpc>
              <a:spcBef>
                <a:spcPct val="0"/>
              </a:spcBef>
            </a:pPr>
            <a:r>
              <a:rPr lang="en-US" sz="2400"/>
              <a:t>Kent Summers, NFHS director of performing arts and sports, said if the contact to the head/neck is considered deliberate or reckless, the penalty shall be a minimum two- or three-minute non-releasable foul.</a:t>
            </a:r>
          </a:p>
          <a:p>
            <a:pPr>
              <a:lnSpc>
                <a:spcPct val="85000"/>
              </a:lnSpc>
              <a:spcBef>
                <a:spcPct val="0"/>
              </a:spcBef>
            </a:pPr>
            <a:r>
              <a:rPr lang="en-US" sz="2400"/>
              <a:t>“In light of the potentially devastating, long-term effects of head injuries, it remains a priority to eliminate or minimize the frequency and impact of violent checks and collisions,” Summers said.</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Lax Docs">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x Doc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ax Doc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x Doc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x Doc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x Doc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x Doc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x Doc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x Doc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2552</TotalTime>
  <Pages>19</Pages>
  <Words>3103</Words>
  <Application>Microsoft Macintosh PowerPoint</Application>
  <PresentationFormat>On-screen Show (4:3)</PresentationFormat>
  <Paragraphs>244</Paragraphs>
  <Slides>58</Slides>
  <Notes>9</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Lax Docs</vt:lpstr>
      <vt:lpstr>PowerPoint Presentation</vt:lpstr>
      <vt:lpstr>PowerPoint Presentation</vt:lpstr>
      <vt:lpstr>PowerPoint Presentation</vt:lpstr>
      <vt:lpstr>www.nchsaa.org</vt:lpstr>
      <vt:lpstr>Announcements From NCHSAA</vt:lpstr>
      <vt:lpstr>https://officiating.nchsaa.org/login.aspx</vt:lpstr>
      <vt:lpstr>Announcements From NCHSAA</vt:lpstr>
      <vt:lpstr>www.arbitersports.com</vt:lpstr>
      <vt:lpstr>PowerPoint Presentation</vt:lpstr>
      <vt:lpstr>The Mission of our Mechanics</vt:lpstr>
      <vt:lpstr>PowerPoint Presentation</vt:lpstr>
      <vt:lpstr>PowerPoint Presentation</vt:lpstr>
      <vt:lpstr>PowerPoint Presentation</vt:lpstr>
      <vt:lpstr>Settled situation: On/Off official </vt:lpstr>
      <vt:lpstr>PowerPoint Presentation</vt:lpstr>
      <vt:lpstr>Where’s the Ball?</vt:lpstr>
      <vt:lpstr>PowerPoint Presentation</vt:lpstr>
      <vt:lpstr>PowerPoint Presentation</vt:lpstr>
      <vt:lpstr>PowerPoint Presentation</vt:lpstr>
      <vt:lpstr>PowerPoint Presentation</vt:lpstr>
      <vt:lpstr>Where’s the Ball?</vt:lpstr>
      <vt:lpstr>Where’s the Ball?</vt:lpstr>
      <vt:lpstr>PowerPoint Presentation</vt:lpstr>
      <vt:lpstr>PowerPoint Presentation</vt:lpstr>
      <vt:lpstr>PowerPoint Presentation</vt:lpstr>
      <vt:lpstr>PowerPoint Presentation</vt:lpstr>
      <vt:lpstr>Two General Types of Fouls</vt:lpstr>
      <vt:lpstr>Technical Fouls</vt:lpstr>
      <vt:lpstr>Most Frequent Penalties/Calls: Technical Fouls</vt:lpstr>
      <vt:lpstr>PowerPoint Presentation</vt:lpstr>
      <vt:lpstr>PowerPoint Presentation</vt:lpstr>
      <vt:lpstr>PowerPoint Presentation</vt:lpstr>
      <vt:lpstr>PowerPoint Presentation</vt:lpstr>
      <vt:lpstr>Hold?</vt:lpstr>
      <vt:lpstr>PowerPoint Presentation</vt:lpstr>
      <vt:lpstr>PowerPoint Presentation</vt:lpstr>
      <vt:lpstr>PowerPoint Presentation</vt:lpstr>
      <vt:lpstr>PowerPoint Presentation</vt:lpstr>
      <vt:lpstr>PowerPoint Presentation</vt:lpstr>
      <vt:lpstr>PowerPoint Presentation</vt:lpstr>
      <vt:lpstr>Personal Fouls</vt:lpstr>
      <vt:lpstr>Most Frequent Penalties/Calls: Personal Fouls</vt:lpstr>
      <vt:lpstr>PowerPoint Presentation</vt:lpstr>
      <vt:lpstr>PowerPoint Presentation</vt:lpstr>
      <vt:lpstr>PowerPoint Presentation</vt:lpstr>
      <vt:lpstr>PowerPoint Presentation</vt:lpstr>
      <vt:lpstr>Slash?</vt:lpstr>
      <vt:lpstr>Slash?</vt:lpstr>
      <vt:lpstr>PowerPoint Presentation</vt:lpstr>
      <vt:lpstr>PowerPoint Presentation</vt:lpstr>
      <vt:lpstr>PowerPoint Presentation</vt:lpstr>
      <vt:lpstr>PowerPoint Presentation</vt:lpstr>
      <vt:lpstr>PowerPoint Presentation</vt:lpstr>
      <vt:lpstr>PowerPoint Presentation</vt:lpstr>
      <vt:lpstr>2013 NFHS Boys Lacrosse Rules Revisions</vt:lpstr>
      <vt:lpstr>Face Off Sportsmanship</vt:lpstr>
      <vt:lpstr>2013 NFHS Boys Lacrosse Rules Revisions</vt:lpstr>
      <vt:lpstr>Reducing Head Injuries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Man Mechanics</dc:title>
  <dc:subject>2 man mechanics</dc:subject>
  <dc:creator>John &amp; Tracy Hill</dc:creator>
  <cp:lastModifiedBy>Tiffany Worthen</cp:lastModifiedBy>
  <cp:revision>155</cp:revision>
  <cp:lastPrinted>1999-09-14T00:16:04Z</cp:lastPrinted>
  <dcterms:created xsi:type="dcterms:W3CDTF">1998-07-08T13:37:12Z</dcterms:created>
  <dcterms:modified xsi:type="dcterms:W3CDTF">2014-11-04T19:02:08Z</dcterms:modified>
</cp:coreProperties>
</file>