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256" r:id="rId2"/>
    <p:sldId id="264" r:id="rId3"/>
    <p:sldId id="265" r:id="rId4"/>
    <p:sldId id="257" r:id="rId5"/>
    <p:sldId id="260" r:id="rId6"/>
    <p:sldId id="266" r:id="rId7"/>
    <p:sldId id="267" r:id="rId8"/>
    <p:sldId id="268" r:id="rId9"/>
    <p:sldId id="263" r:id="rId10"/>
    <p:sldId id="271" r:id="rId11"/>
    <p:sldId id="273" r:id="rId12"/>
    <p:sldId id="274" r:id="rId13"/>
    <p:sldId id="275" r:id="rId14"/>
    <p:sldId id="272" r:id="rId15"/>
    <p:sldId id="287" r:id="rId16"/>
    <p:sldId id="269" r:id="rId17"/>
    <p:sldId id="270" r:id="rId18"/>
    <p:sldId id="288" r:id="rId19"/>
    <p:sldId id="286" r:id="rId20"/>
    <p:sldId id="294" r:id="rId21"/>
    <p:sldId id="312" r:id="rId22"/>
    <p:sldId id="276" r:id="rId23"/>
    <p:sldId id="277" r:id="rId24"/>
    <p:sldId id="289" r:id="rId25"/>
    <p:sldId id="259" r:id="rId26"/>
    <p:sldId id="278" r:id="rId27"/>
    <p:sldId id="279" r:id="rId28"/>
    <p:sldId id="321" r:id="rId29"/>
    <p:sldId id="322" r:id="rId30"/>
    <p:sldId id="280" r:id="rId31"/>
    <p:sldId id="323" r:id="rId32"/>
    <p:sldId id="324" r:id="rId33"/>
    <p:sldId id="325" r:id="rId34"/>
    <p:sldId id="281" r:id="rId35"/>
    <p:sldId id="326" r:id="rId36"/>
    <p:sldId id="282" r:id="rId37"/>
    <p:sldId id="327" r:id="rId38"/>
    <p:sldId id="283" r:id="rId39"/>
    <p:sldId id="284" r:id="rId40"/>
    <p:sldId id="328" r:id="rId41"/>
    <p:sldId id="329" r:id="rId42"/>
    <p:sldId id="330" r:id="rId43"/>
    <p:sldId id="285" r:id="rId44"/>
    <p:sldId id="291" r:id="rId45"/>
    <p:sldId id="297" r:id="rId46"/>
    <p:sldId id="314" r:id="rId47"/>
    <p:sldId id="315" r:id="rId48"/>
    <p:sldId id="316" r:id="rId49"/>
    <p:sldId id="301" r:id="rId50"/>
    <p:sldId id="302" r:id="rId51"/>
    <p:sldId id="303" r:id="rId52"/>
    <p:sldId id="304" r:id="rId53"/>
    <p:sldId id="305" r:id="rId54"/>
    <p:sldId id="306" r:id="rId55"/>
    <p:sldId id="307" r:id="rId56"/>
    <p:sldId id="308" r:id="rId57"/>
    <p:sldId id="258" r:id="rId58"/>
    <p:sldId id="332" r:id="rId59"/>
    <p:sldId id="334" r:id="rId60"/>
    <p:sldId id="335" r:id="rId61"/>
    <p:sldId id="333" r:id="rId62"/>
    <p:sldId id="336" r:id="rId63"/>
    <p:sldId id="331" r:id="rId64"/>
    <p:sldId id="339" r:id="rId65"/>
    <p:sldId id="341" r:id="rId66"/>
    <p:sldId id="343" r:id="rId67"/>
    <p:sldId id="344" r:id="rId68"/>
    <p:sldId id="346" r:id="rId69"/>
    <p:sldId id="348" r:id="rId70"/>
    <p:sldId id="349" r:id="rId71"/>
    <p:sldId id="350" r:id="rId72"/>
    <p:sldId id="351" r:id="rId73"/>
    <p:sldId id="261" r:id="rId7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6883"/>
    <a:srgbClr val="414B56"/>
    <a:srgbClr val="006A4E"/>
    <a:srgbClr val="581963"/>
    <a:srgbClr val="E96B10"/>
    <a:srgbClr val="FFCE00"/>
    <a:srgbClr val="003798"/>
    <a:srgbClr val="F791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3" d="100"/>
          <a:sy n="123" d="100"/>
        </p:scale>
        <p:origin x="-248"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notesMaster" Target="notesMasters/notesMaster1.xml"/><Relationship Id="rId76" Type="http://schemas.openxmlformats.org/officeDocument/2006/relationships/printerSettings" Target="printerSettings/printerSettings1.bin"/><Relationship Id="rId77" Type="http://schemas.openxmlformats.org/officeDocument/2006/relationships/presProps" Target="presProps.xml"/><Relationship Id="rId78" Type="http://schemas.openxmlformats.org/officeDocument/2006/relationships/viewProps" Target="viewProps.xml"/><Relationship Id="rId79" Type="http://schemas.openxmlformats.org/officeDocument/2006/relationships/theme" Target="theme/theme1.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0.emf"/><Relationship Id="rId2" Type="http://schemas.openxmlformats.org/officeDocument/2006/relationships/image" Target="../media/image31.png"/><Relationship Id="rId3" Type="http://schemas.openxmlformats.org/officeDocument/2006/relationships/image" Target="../media/image3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728EB4CD-4170-427D-B697-FDFB52D77D45}" type="datetimeFigureOut">
              <a:rPr lang="en-US"/>
              <a:pPr>
                <a:defRPr/>
              </a:pPr>
              <a:t>1/9/15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FCB5B219-C97E-4924-B463-E9C573B16014}" type="slidenum">
              <a:rPr lang="en-US"/>
              <a:pPr>
                <a:defRPr/>
              </a:pPr>
              <a:t>‹#›</a:t>
            </a:fld>
            <a:endParaRPr lang="en-US"/>
          </a:p>
        </p:txBody>
      </p:sp>
    </p:spTree>
    <p:extLst>
      <p:ext uri="{BB962C8B-B14F-4D97-AF65-F5344CB8AC3E}">
        <p14:creationId xmlns:p14="http://schemas.microsoft.com/office/powerpoint/2010/main" val="26051181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Thank you for participating in this annual interpretation meeting.  While the game of baseball  is in great shape, we continue to work toward improving the game and hopefully putting young people in safe conditions and in situations that they are able to find success in some aspect of the game.  Ultimately, our goal is for them to be safe, have fun and gain some valuable life lessons from participation.  New additions to our rules are indicated by </a:t>
            </a:r>
            <a:r>
              <a:rPr lang="en-US" u="sng" dirty="0" smtClean="0"/>
              <a:t>underlining</a:t>
            </a:r>
            <a:r>
              <a:rPr lang="en-US" dirty="0" smtClean="0"/>
              <a:t> of the change.  Deletions are noted by a </a:t>
            </a:r>
            <a:r>
              <a:rPr lang="en-US" strike="sngStrike" dirty="0" smtClean="0"/>
              <a:t>strike-through</a:t>
            </a:r>
            <a:r>
              <a:rPr lang="en-US" dirty="0" smtClean="0"/>
              <a:t> of the deleted text.</a:t>
            </a:r>
          </a:p>
          <a:p>
            <a:pPr eaLnBrk="1" hangingPunct="1">
              <a:spcBef>
                <a:spcPct val="0"/>
              </a:spcBef>
            </a:pPr>
            <a:endParaRPr lang="en-US" dirty="0" smtClean="0"/>
          </a:p>
          <a:p>
            <a:pPr eaLnBrk="1" hangingPunct="1">
              <a:spcBef>
                <a:spcPct val="0"/>
              </a:spcBef>
            </a:pPr>
            <a:r>
              <a:rPr lang="en-US" dirty="0" smtClean="0"/>
              <a:t>Areas in this PowerPoint that are </a:t>
            </a:r>
            <a:r>
              <a:rPr lang="en-US" u="sng" dirty="0" smtClean="0"/>
              <a:t>underlined</a:t>
            </a:r>
            <a:r>
              <a:rPr lang="en-US" dirty="0" smtClean="0"/>
              <a:t> designate that the text was newly added to the rules this year.  </a:t>
            </a:r>
            <a:r>
              <a:rPr lang="en-US" b="1" dirty="0" smtClean="0"/>
              <a:t>Bold </a:t>
            </a:r>
            <a:r>
              <a:rPr lang="en-US" dirty="0" smtClean="0"/>
              <a:t>notations mean the language is either a title, heading or penalty.  Deletions and modifications are aptly identified as well.  Where appropriate, notes and comments will be found under some of the PowerPoint slides.  Not every rule change or editorial change warrants an explanation over and above the stated rationale.  Thank you again for your attendance, participation and dedication to interscholastic athletics.  Have a fantastic baseball season!</a:t>
            </a:r>
          </a:p>
          <a:p>
            <a:pPr eaLnBrk="1" hangingPunct="1">
              <a:spcBef>
                <a:spcPct val="0"/>
              </a:spcBef>
            </a:pPr>
            <a:endParaRPr lang="en-US" dirty="0" smtClean="0"/>
          </a:p>
        </p:txBody>
      </p:sp>
      <p:sp>
        <p:nvSpPr>
          <p:cNvPr id="593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9B5751F-B71A-4C96-8FCE-0ED417D9AC75}"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The NFHS has again been asked by our member state associations to consult with experts in the medical area with suggestions of protecting high school pitchers’ arms.  We have identified some of the best in the field of orthopedic  and </a:t>
            </a:r>
            <a:r>
              <a:rPr lang="en-US" dirty="0" err="1" smtClean="0"/>
              <a:t>biomechanic</a:t>
            </a:r>
            <a:r>
              <a:rPr lang="en-US" dirty="0" smtClean="0"/>
              <a:t> medicine.  Beginning with input from the NFHS Sports Medicine Advisory Committee and with world renown Dr. James Andrews of Andrews Sports Medicine Institute (ASMI).  The following slides represent baseline recommendations for proper caring of a pitcher’s arm.  We suggest that coaches and parents consult local orthopedic professionals for additional information and best practices.</a:t>
            </a:r>
          </a:p>
        </p:txBody>
      </p:sp>
      <p:sp>
        <p:nvSpPr>
          <p:cNvPr id="604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6857CF8-CBF2-4119-A0F3-9D5AFC47E4AF}" type="slidenum">
              <a:rPr lang="en-US" smtClean="0"/>
              <a:pPr/>
              <a:t>45</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order to access the relevant medical recommendations for arm care procedures for high school pitchers, double click on any of the three articles saved as a PDF in the PowerPoint.</a:t>
            </a:r>
          </a:p>
        </p:txBody>
      </p:sp>
      <p:sp>
        <p:nvSpPr>
          <p:cNvPr id="614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F4142CD-C013-4501-B31E-07B5412134FD}" type="slidenum">
              <a:rPr lang="en-US" smtClean="0"/>
              <a:pPr/>
              <a:t>55</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24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912700E-CCB4-4139-A4EE-D430C423691A}" type="slidenum">
              <a:rPr lang="en-US" smtClean="0"/>
              <a:pPr/>
              <a:t>56</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7B09FDC9-1C4A-A546-90BB-1BE73AD4C3E7}" type="slidenum">
              <a:rPr lang="en-US"/>
              <a:pPr/>
              <a:t>67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D71686C-4F45-9647-9F6D-856ED0806970}" type="slidenum">
              <a:rPr lang="en-US"/>
              <a:pPr/>
              <a:t>68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28457CFC-1FBB-6042-A6F2-EC5F3D461C58}" type="slidenum">
              <a:rPr lang="en-US"/>
              <a:pPr/>
              <a:t>69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9B199D25-4F5F-1D42-9D75-1F8FB6DD9740}" type="slidenum">
              <a:rPr lang="en-US"/>
              <a:pPr/>
              <a:t>70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317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fld id="{CEFADCCE-CE23-DD4C-8663-8D79E9807FE2}" type="slidenum">
              <a:rPr lang="en-US"/>
              <a:pPr eaLnBrk="1" hangingPunct="1"/>
              <a:t>71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8E21D8B7-BA5F-744C-8462-6BC7CEE28637}" type="slidenum">
              <a:rPr lang="en-US"/>
              <a:pPr/>
              <a:t>72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D21034"/>
        </a:solidFill>
        <a:effectLst/>
      </p:bgPr>
    </p:bg>
    <p:spTree>
      <p:nvGrpSpPr>
        <p:cNvPr id="1" name=""/>
        <p:cNvGrpSpPr/>
        <p:nvPr/>
      </p:nvGrpSpPr>
      <p:grpSpPr>
        <a:xfrm>
          <a:off x="0" y="0"/>
          <a:ext cx="0" cy="0"/>
          <a:chOff x="0" y="0"/>
          <a:chExt cx="0" cy="0"/>
        </a:xfrm>
      </p:grpSpPr>
      <p:pic>
        <p:nvPicPr>
          <p:cNvPr id="4" name="Picture 11" descr="NFHS-Small-Logo-color-Trans"/>
          <p:cNvPicPr>
            <a:picLocks noChangeAspect="1" noChangeArrowheads="1"/>
          </p:cNvPicPr>
          <p:nvPr/>
        </p:nvPicPr>
        <p:blipFill>
          <a:blip r:embed="rId2" cstate="print"/>
          <a:srcRect/>
          <a:stretch>
            <a:fillRect/>
          </a:stretch>
        </p:blipFill>
        <p:spPr bwMode="auto">
          <a:xfrm>
            <a:off x="4233863" y="728663"/>
            <a:ext cx="673100" cy="979487"/>
          </a:xfrm>
          <a:prstGeom prst="rect">
            <a:avLst/>
          </a:prstGeom>
          <a:noFill/>
          <a:ln w="9525">
            <a:noFill/>
            <a:miter lim="800000"/>
            <a:headEnd/>
            <a:tailEnd/>
          </a:ln>
        </p:spPr>
      </p:pic>
      <p:sp>
        <p:nvSpPr>
          <p:cNvPr id="5" name="Text Box 12"/>
          <p:cNvSpPr txBox="1">
            <a:spLocks noChangeArrowheads="1"/>
          </p:cNvSpPr>
          <p:nvPr/>
        </p:nvSpPr>
        <p:spPr bwMode="auto">
          <a:xfrm>
            <a:off x="5110163" y="6273800"/>
            <a:ext cx="4033837" cy="396875"/>
          </a:xfrm>
          <a:prstGeom prst="rect">
            <a:avLst/>
          </a:prstGeom>
          <a:noFill/>
          <a:ln w="9525">
            <a:noFill/>
            <a:miter lim="800000"/>
            <a:headEnd/>
            <a:tailEnd/>
          </a:ln>
          <a:effectLst/>
        </p:spPr>
        <p:txBody>
          <a:bodyPr>
            <a:spAutoFit/>
          </a:bodyPr>
          <a:lstStyle/>
          <a:p>
            <a:pPr>
              <a:spcBef>
                <a:spcPct val="50000"/>
              </a:spcBef>
              <a:defRPr/>
            </a:pPr>
            <a:r>
              <a:rPr lang="en-US" sz="2000">
                <a:solidFill>
                  <a:schemeClr val="bg1"/>
                </a:solidFill>
              </a:rPr>
              <a:t>Take Part. </a:t>
            </a:r>
            <a:r>
              <a:rPr lang="en-US" sz="2000">
                <a:solidFill>
                  <a:srgbClr val="F791A4"/>
                </a:solidFill>
              </a:rPr>
              <a:t>Get Set For Life.™</a:t>
            </a:r>
          </a:p>
        </p:txBody>
      </p:sp>
      <p:sp>
        <p:nvSpPr>
          <p:cNvPr id="6" name="Line 13"/>
          <p:cNvSpPr>
            <a:spLocks noChangeShapeType="1"/>
          </p:cNvSpPr>
          <p:nvPr/>
        </p:nvSpPr>
        <p:spPr bwMode="auto">
          <a:xfrm>
            <a:off x="5072063" y="6362700"/>
            <a:ext cx="0" cy="495300"/>
          </a:xfrm>
          <a:prstGeom prst="line">
            <a:avLst/>
          </a:prstGeom>
          <a:noFill/>
          <a:ln w="9525">
            <a:solidFill>
              <a:schemeClr val="bg1"/>
            </a:solidFill>
            <a:round/>
            <a:headEnd/>
            <a:tailEnd/>
          </a:ln>
          <a:effectLst/>
        </p:spPr>
        <p:txBody>
          <a:bodyPr/>
          <a:lstStyle/>
          <a:p>
            <a:pPr>
              <a:defRPr/>
            </a:pPr>
            <a:endParaRPr lang="en-US"/>
          </a:p>
        </p:txBody>
      </p:sp>
      <p:sp>
        <p:nvSpPr>
          <p:cNvPr id="7" name="Text Box 14"/>
          <p:cNvSpPr txBox="1">
            <a:spLocks noChangeArrowheads="1"/>
          </p:cNvSpPr>
          <p:nvPr/>
        </p:nvSpPr>
        <p:spPr bwMode="auto">
          <a:xfrm>
            <a:off x="2006600" y="138113"/>
            <a:ext cx="5092700" cy="455612"/>
          </a:xfrm>
          <a:prstGeom prst="rect">
            <a:avLst/>
          </a:prstGeom>
          <a:noFill/>
          <a:ln w="9525">
            <a:noFill/>
            <a:miter lim="800000"/>
            <a:headEnd/>
            <a:tailEnd/>
          </a:ln>
          <a:effectLst/>
        </p:spPr>
        <p:txBody>
          <a:bodyPr>
            <a:spAutoFit/>
          </a:bodyPr>
          <a:lstStyle/>
          <a:p>
            <a:pPr algn="ctr">
              <a:lnSpc>
                <a:spcPct val="75000"/>
              </a:lnSpc>
              <a:spcBef>
                <a:spcPct val="20000"/>
              </a:spcBef>
              <a:buClr>
                <a:srgbClr val="003798"/>
              </a:buClr>
              <a:buFont typeface="Wingdings" pitchFamily="2" charset="2"/>
              <a:buNone/>
              <a:defRPr/>
            </a:pPr>
            <a:r>
              <a:rPr lang="en-US" sz="1400">
                <a:solidFill>
                  <a:schemeClr val="bg1"/>
                </a:solidFill>
              </a:rPr>
              <a:t>National Federation of State</a:t>
            </a:r>
          </a:p>
          <a:p>
            <a:pPr algn="ctr">
              <a:lnSpc>
                <a:spcPct val="75000"/>
              </a:lnSpc>
              <a:spcBef>
                <a:spcPct val="20000"/>
              </a:spcBef>
              <a:buClr>
                <a:srgbClr val="003798"/>
              </a:buClr>
              <a:buFont typeface="Wingdings" pitchFamily="2" charset="2"/>
              <a:buNone/>
              <a:defRPr/>
            </a:pPr>
            <a:r>
              <a:rPr lang="en-US" sz="1400">
                <a:solidFill>
                  <a:schemeClr val="bg1"/>
                </a:solidFill>
              </a:rPr>
              <a:t>High School Associations</a:t>
            </a:r>
          </a:p>
        </p:txBody>
      </p:sp>
      <p:sp>
        <p:nvSpPr>
          <p:cNvPr id="4105" name="Rectangle 9"/>
          <p:cNvSpPr>
            <a:spLocks noGrp="1" noChangeArrowheads="1"/>
          </p:cNvSpPr>
          <p:nvPr>
            <p:ph type="ctrTitle"/>
          </p:nvPr>
        </p:nvSpPr>
        <p:spPr>
          <a:xfrm>
            <a:off x="228600" y="1863725"/>
            <a:ext cx="8653463" cy="1793875"/>
          </a:xfrm>
        </p:spPr>
        <p:txBody>
          <a:bodyPr/>
          <a:lstStyle>
            <a:lvl1pPr>
              <a:defRPr/>
            </a:lvl1pPr>
          </a:lstStyle>
          <a:p>
            <a:r>
              <a:rPr lang="en-US"/>
              <a:t>Click to edit Master title style</a:t>
            </a:r>
          </a:p>
        </p:txBody>
      </p:sp>
      <p:sp>
        <p:nvSpPr>
          <p:cNvPr id="4106" name="Rectangle 10"/>
          <p:cNvSpPr>
            <a:spLocks noGrp="1" noChangeArrowheads="1"/>
          </p:cNvSpPr>
          <p:nvPr>
            <p:ph type="subTitle" idx="1"/>
          </p:nvPr>
        </p:nvSpPr>
        <p:spPr>
          <a:xfrm>
            <a:off x="228600" y="3657600"/>
            <a:ext cx="8645525" cy="2344738"/>
          </a:xfrm>
        </p:spPr>
        <p:txBody>
          <a:bodyPr/>
          <a:lstStyle>
            <a:lvl1pPr marL="0" indent="0" algn="ctr">
              <a:buFont typeface="Wingdings" pitchFamily="2" charset="2"/>
              <a:buNone/>
              <a:defRPr sz="3000">
                <a:solidFill>
                  <a:srgbClr val="F791A4"/>
                </a:solidFill>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sldNum" sz="quarter" idx="10"/>
          </p:nvPr>
        </p:nvSpPr>
        <p:spPr>
          <a:ln/>
        </p:spPr>
        <p:txBody>
          <a:bodyPr/>
          <a:lstStyle>
            <a:lvl1pPr>
              <a:defRPr/>
            </a:lvl1pPr>
          </a:lstStyle>
          <a:p>
            <a:pPr>
              <a:defRPr/>
            </a:pPr>
            <a:r>
              <a:rPr lang="en-US"/>
              <a:t>| </a:t>
            </a:r>
            <a:fld id="{E2593BBE-D517-46D9-8966-1FFCBB26F2D5}" type="slidenum">
              <a:rPr lang="en-US"/>
              <a:pPr>
                <a:defRPr/>
              </a:pPr>
              <a:t>‹#›</a:t>
            </a:fld>
            <a:r>
              <a:rPr lang="en-US"/>
              <a:t>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sldNum" sz="quarter" idx="10"/>
          </p:nvPr>
        </p:nvSpPr>
        <p:spPr>
          <a:ln/>
        </p:spPr>
        <p:txBody>
          <a:bodyPr/>
          <a:lstStyle>
            <a:lvl1pPr>
              <a:defRPr/>
            </a:lvl1pPr>
          </a:lstStyle>
          <a:p>
            <a:pPr>
              <a:defRPr/>
            </a:pPr>
            <a:r>
              <a:rPr lang="en-US"/>
              <a:t>| </a:t>
            </a:r>
            <a:fld id="{BA37E1E3-0943-4BE8-A7B5-3F029E1CD38A}" type="slidenum">
              <a:rPr lang="en-US"/>
              <a:pPr>
                <a:defRPr/>
              </a:pPr>
              <a:t>‹#›</a:t>
            </a:fld>
            <a:r>
              <a:rPr lang="en-US"/>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39825" y="1431925"/>
            <a:ext cx="3790950" cy="51768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83175" y="1431925"/>
            <a:ext cx="3792538" cy="51768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sldNum" sz="quarter" idx="10"/>
          </p:nvPr>
        </p:nvSpPr>
        <p:spPr>
          <a:ln/>
        </p:spPr>
        <p:txBody>
          <a:bodyPr/>
          <a:lstStyle>
            <a:lvl1pPr>
              <a:defRPr/>
            </a:lvl1pPr>
          </a:lstStyle>
          <a:p>
            <a:pPr>
              <a:defRPr/>
            </a:pPr>
            <a:r>
              <a:rPr lang="en-US"/>
              <a:t>| </a:t>
            </a:r>
            <a:fld id="{AD6BF237-C965-4E38-AD0C-EB0C74161E66}" type="slidenum">
              <a:rPr lang="en-US"/>
              <a:pPr>
                <a:defRPr/>
              </a:pPr>
              <a:t>‹#›</a:t>
            </a:fld>
            <a:r>
              <a:rPr lang="en-US"/>
              <a:t>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sldNum" sz="quarter" idx="10"/>
          </p:nvPr>
        </p:nvSpPr>
        <p:spPr>
          <a:ln/>
        </p:spPr>
        <p:txBody>
          <a:bodyPr/>
          <a:lstStyle>
            <a:lvl1pPr>
              <a:defRPr/>
            </a:lvl1pPr>
          </a:lstStyle>
          <a:p>
            <a:pPr>
              <a:defRPr/>
            </a:pPr>
            <a:r>
              <a:rPr lang="en-US"/>
              <a:t>| </a:t>
            </a:r>
            <a:fld id="{FAAE442B-C972-4A1E-8403-34D9904F6B7A}" type="slidenum">
              <a:rPr lang="en-US"/>
              <a:pPr>
                <a:defRPr/>
              </a:pPr>
              <a:t>‹#›</a:t>
            </a:fld>
            <a:r>
              <a:rPr lang="en-US"/>
              <a:t>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sldNum" sz="quarter" idx="10"/>
          </p:nvPr>
        </p:nvSpPr>
        <p:spPr>
          <a:ln/>
        </p:spPr>
        <p:txBody>
          <a:bodyPr/>
          <a:lstStyle>
            <a:lvl1pPr>
              <a:defRPr/>
            </a:lvl1pPr>
          </a:lstStyle>
          <a:p>
            <a:pPr>
              <a:defRPr/>
            </a:pPr>
            <a:r>
              <a:rPr lang="en-US"/>
              <a:t>| </a:t>
            </a:r>
            <a:fld id="{F800DA3F-D8AD-4ADB-AEAF-53753DFECBEE}" type="slidenum">
              <a:rPr lang="en-US"/>
              <a:pPr>
                <a:defRPr/>
              </a:pPr>
              <a:t>‹#›</a:t>
            </a:fld>
            <a:r>
              <a:rPr lang="en-US"/>
              <a:t>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sldNum" sz="quarter" idx="10"/>
          </p:nvPr>
        </p:nvSpPr>
        <p:spPr>
          <a:ln/>
        </p:spPr>
        <p:txBody>
          <a:bodyPr/>
          <a:lstStyle>
            <a:lvl1pPr>
              <a:defRPr/>
            </a:lvl1pPr>
          </a:lstStyle>
          <a:p>
            <a:pPr>
              <a:defRPr/>
            </a:pPr>
            <a:r>
              <a:rPr lang="en-US"/>
              <a:t>| </a:t>
            </a:r>
            <a:fld id="{6AB83342-EAA7-47C9-A7B3-3EBECCB45F12}" type="slidenum">
              <a:rPr lang="en-US"/>
              <a:pPr>
                <a:defRPr/>
              </a:pPr>
              <a:t>‹#›</a:t>
            </a:fld>
            <a:r>
              <a:rPr lang="en-US"/>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sldNum" sz="quarter" idx="10"/>
          </p:nvPr>
        </p:nvSpPr>
        <p:spPr>
          <a:ln/>
        </p:spPr>
        <p:txBody>
          <a:bodyPr/>
          <a:lstStyle>
            <a:lvl1pPr>
              <a:defRPr/>
            </a:lvl1pPr>
          </a:lstStyle>
          <a:p>
            <a:pPr>
              <a:defRPr/>
            </a:pPr>
            <a:r>
              <a:rPr lang="en-US"/>
              <a:t>| </a:t>
            </a:r>
            <a:fld id="{65891524-7E8D-40D2-AD6A-D13A6C969212}" type="slidenum">
              <a:rPr lang="en-US"/>
              <a:pPr>
                <a:defRPr/>
              </a:pPr>
              <a:t>‹#›</a:t>
            </a:fld>
            <a:r>
              <a:rPr lang="en-US"/>
              <a:t> |</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sldNum" sz="quarter" idx="10"/>
          </p:nvPr>
        </p:nvSpPr>
        <p:spPr>
          <a:ln/>
        </p:spPr>
        <p:txBody>
          <a:bodyPr/>
          <a:lstStyle>
            <a:lvl1pPr>
              <a:defRPr/>
            </a:lvl1pPr>
          </a:lstStyle>
          <a:p>
            <a:pPr>
              <a:defRPr/>
            </a:pPr>
            <a:r>
              <a:rPr lang="en-US"/>
              <a:t>| </a:t>
            </a:r>
            <a:fld id="{F4D0469D-386F-488D-A634-101389B8DD35}" type="slidenum">
              <a:rPr lang="en-US"/>
              <a:pPr>
                <a:defRPr/>
              </a:pPr>
              <a:t>‹#›</a:t>
            </a:fld>
            <a:r>
              <a:rPr lang="en-US"/>
              <a:t> |</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sldNum" sz="quarter" idx="10"/>
          </p:nvPr>
        </p:nvSpPr>
        <p:spPr>
          <a:ln/>
        </p:spPr>
        <p:txBody>
          <a:bodyPr/>
          <a:lstStyle>
            <a:lvl1pPr>
              <a:defRPr/>
            </a:lvl1pPr>
          </a:lstStyle>
          <a:p>
            <a:pPr>
              <a:defRPr/>
            </a:pPr>
            <a:r>
              <a:rPr lang="en-US"/>
              <a:t>| </a:t>
            </a:r>
            <a:fld id="{9645EDAA-68E3-4B24-811E-A4D50AC1FB7B}" type="slidenum">
              <a:rPr lang="en-US"/>
              <a:pPr>
                <a:defRPr/>
              </a:pPr>
              <a:t>‹#›</a:t>
            </a:fld>
            <a:r>
              <a:rPr lang="en-US"/>
              <a:t> |</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6713" y="169863"/>
            <a:ext cx="2159000" cy="64389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36538" y="169863"/>
            <a:ext cx="6327775" cy="64389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sldNum" sz="quarter" idx="10"/>
          </p:nvPr>
        </p:nvSpPr>
        <p:spPr>
          <a:ln/>
        </p:spPr>
        <p:txBody>
          <a:bodyPr/>
          <a:lstStyle>
            <a:lvl1pPr>
              <a:defRPr/>
            </a:lvl1pPr>
          </a:lstStyle>
          <a:p>
            <a:pPr>
              <a:defRPr/>
            </a:pPr>
            <a:r>
              <a:rPr lang="en-US"/>
              <a:t>| </a:t>
            </a:r>
            <a:fld id="{B668AC1B-28E2-4E4C-A90E-E83F4029A8F9}" type="slidenum">
              <a:rPr lang="en-US"/>
              <a:pPr>
                <a:defRPr/>
              </a:pPr>
              <a:t>‹#›</a:t>
            </a:fld>
            <a:r>
              <a:rPr lang="en-US"/>
              <a:t> |</a:t>
            </a: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2" name="Rectangle 8"/>
          <p:cNvSpPr>
            <a:spLocks noChangeArrowheads="1"/>
          </p:cNvSpPr>
          <p:nvPr/>
        </p:nvSpPr>
        <p:spPr bwMode="auto">
          <a:xfrm>
            <a:off x="0" y="0"/>
            <a:ext cx="9144000" cy="1408113"/>
          </a:xfrm>
          <a:prstGeom prst="rect">
            <a:avLst/>
          </a:prstGeom>
          <a:solidFill>
            <a:srgbClr val="003798"/>
          </a:solidFill>
          <a:ln w="9525">
            <a:noFill/>
            <a:miter lim="800000"/>
            <a:headEnd/>
            <a:tailEnd/>
          </a:ln>
          <a:effectLst/>
        </p:spPr>
        <p:txBody>
          <a:bodyPr wrap="none" anchor="ctr"/>
          <a:lstStyle/>
          <a:p>
            <a:pPr>
              <a:defRPr/>
            </a:pPr>
            <a:endParaRPr lang="en-US"/>
          </a:p>
        </p:txBody>
      </p:sp>
      <p:sp>
        <p:nvSpPr>
          <p:cNvPr id="2051" name="Rectangle 2"/>
          <p:cNvSpPr>
            <a:spLocks noGrp="1" noChangeArrowheads="1"/>
          </p:cNvSpPr>
          <p:nvPr>
            <p:ph type="title"/>
          </p:nvPr>
        </p:nvSpPr>
        <p:spPr bwMode="auto">
          <a:xfrm>
            <a:off x="236538" y="169863"/>
            <a:ext cx="8639175" cy="12477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052" name="Rectangle 3"/>
          <p:cNvSpPr>
            <a:spLocks noGrp="1" noChangeArrowheads="1"/>
          </p:cNvSpPr>
          <p:nvPr>
            <p:ph type="body" idx="1"/>
          </p:nvPr>
        </p:nvSpPr>
        <p:spPr bwMode="auto">
          <a:xfrm>
            <a:off x="1139825" y="1431925"/>
            <a:ext cx="7735888" cy="51768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3" name="Rectangle 9"/>
          <p:cNvSpPr>
            <a:spLocks noGrp="1" noChangeArrowheads="1"/>
          </p:cNvSpPr>
          <p:nvPr>
            <p:ph type="sldNum" sz="quarter" idx="4"/>
          </p:nvPr>
        </p:nvSpPr>
        <p:spPr bwMode="auto">
          <a:xfrm>
            <a:off x="222250" y="6423025"/>
            <a:ext cx="736600" cy="2682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solidFill>
                  <a:srgbClr val="003798"/>
                </a:solidFill>
              </a:defRPr>
            </a:lvl1pPr>
          </a:lstStyle>
          <a:p>
            <a:pPr>
              <a:defRPr/>
            </a:pPr>
            <a:r>
              <a:rPr lang="en-US"/>
              <a:t>| </a:t>
            </a:r>
            <a:fld id="{3F9826AF-9770-41F7-B18C-EF107A93A8A6}" type="slidenum">
              <a:rPr lang="en-US"/>
              <a:pPr>
                <a:defRPr/>
              </a:pPr>
              <a:t>‹#›</a:t>
            </a:fld>
            <a:r>
              <a:rPr lang="en-US"/>
              <a:t> |</a:t>
            </a:r>
          </a:p>
        </p:txBody>
      </p:sp>
      <p:pic>
        <p:nvPicPr>
          <p:cNvPr id="2054" name="Picture 10" descr="NFHS-Small-Logo-color-Trans"/>
          <p:cNvPicPr>
            <a:picLocks noChangeAspect="1" noChangeArrowheads="1"/>
          </p:cNvPicPr>
          <p:nvPr/>
        </p:nvPicPr>
        <p:blipFill>
          <a:blip r:embed="rId13" cstate="print"/>
          <a:srcRect/>
          <a:stretch>
            <a:fillRect/>
          </a:stretch>
        </p:blipFill>
        <p:spPr bwMode="auto">
          <a:xfrm>
            <a:off x="298450" y="5499100"/>
            <a:ext cx="576263" cy="8382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23"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Arial Black" pitchFamily="34" charset="0"/>
        </a:defRPr>
      </a:lvl2pPr>
      <a:lvl3pPr algn="ctr" rtl="0" eaLnBrk="0" fontAlgn="base" hangingPunct="0">
        <a:spcBef>
          <a:spcPct val="0"/>
        </a:spcBef>
        <a:spcAft>
          <a:spcPct val="0"/>
        </a:spcAft>
        <a:defRPr sz="3600">
          <a:solidFill>
            <a:schemeClr val="bg1"/>
          </a:solidFill>
          <a:latin typeface="Arial Black" pitchFamily="34" charset="0"/>
        </a:defRPr>
      </a:lvl3pPr>
      <a:lvl4pPr algn="ctr" rtl="0" eaLnBrk="0" fontAlgn="base" hangingPunct="0">
        <a:spcBef>
          <a:spcPct val="0"/>
        </a:spcBef>
        <a:spcAft>
          <a:spcPct val="0"/>
        </a:spcAft>
        <a:defRPr sz="3600">
          <a:solidFill>
            <a:schemeClr val="bg1"/>
          </a:solidFill>
          <a:latin typeface="Arial Black" pitchFamily="34" charset="0"/>
        </a:defRPr>
      </a:lvl4pPr>
      <a:lvl5pPr algn="ctr" rtl="0" eaLnBrk="0" fontAlgn="base" hangingPunct="0">
        <a:spcBef>
          <a:spcPct val="0"/>
        </a:spcBef>
        <a:spcAft>
          <a:spcPct val="0"/>
        </a:spcAft>
        <a:defRPr sz="3600">
          <a:solidFill>
            <a:schemeClr val="bg1"/>
          </a:solidFill>
          <a:latin typeface="Arial Black" pitchFamily="34" charset="0"/>
        </a:defRPr>
      </a:lvl5pPr>
      <a:lvl6pPr marL="457200" algn="ctr" rtl="0" fontAlgn="base">
        <a:spcBef>
          <a:spcPct val="0"/>
        </a:spcBef>
        <a:spcAft>
          <a:spcPct val="0"/>
        </a:spcAft>
        <a:defRPr sz="3600">
          <a:solidFill>
            <a:schemeClr val="bg1"/>
          </a:solidFill>
          <a:latin typeface="Arial Black" pitchFamily="34" charset="0"/>
        </a:defRPr>
      </a:lvl6pPr>
      <a:lvl7pPr marL="914400" algn="ctr" rtl="0" fontAlgn="base">
        <a:spcBef>
          <a:spcPct val="0"/>
        </a:spcBef>
        <a:spcAft>
          <a:spcPct val="0"/>
        </a:spcAft>
        <a:defRPr sz="3600">
          <a:solidFill>
            <a:schemeClr val="bg1"/>
          </a:solidFill>
          <a:latin typeface="Arial Black" pitchFamily="34" charset="0"/>
        </a:defRPr>
      </a:lvl7pPr>
      <a:lvl8pPr marL="1371600" algn="ctr" rtl="0" fontAlgn="base">
        <a:spcBef>
          <a:spcPct val="0"/>
        </a:spcBef>
        <a:spcAft>
          <a:spcPct val="0"/>
        </a:spcAft>
        <a:defRPr sz="3600">
          <a:solidFill>
            <a:schemeClr val="bg1"/>
          </a:solidFill>
          <a:latin typeface="Arial Black" pitchFamily="34" charset="0"/>
        </a:defRPr>
      </a:lvl8pPr>
      <a:lvl9pPr marL="1828800" algn="ctr" rtl="0" fontAlgn="base">
        <a:spcBef>
          <a:spcPct val="0"/>
        </a:spcBef>
        <a:spcAft>
          <a:spcPct val="0"/>
        </a:spcAft>
        <a:defRPr sz="3600">
          <a:solidFill>
            <a:schemeClr val="bg1"/>
          </a:solidFill>
          <a:latin typeface="Arial Black" pitchFamily="34" charset="0"/>
        </a:defRPr>
      </a:lvl9pPr>
    </p:titleStyle>
    <p:bodyStyle>
      <a:lvl1pPr marL="284163" indent="-284163" algn="l" rtl="0" eaLnBrk="0" fontAlgn="base" hangingPunct="0">
        <a:spcBef>
          <a:spcPct val="20000"/>
        </a:spcBef>
        <a:spcAft>
          <a:spcPct val="0"/>
        </a:spcAft>
        <a:buClr>
          <a:srgbClr val="003798"/>
        </a:buClr>
        <a:buFont typeface="Wingdings" pitchFamily="2" charset="2"/>
        <a:buChar char="§"/>
        <a:defRPr sz="2800">
          <a:solidFill>
            <a:schemeClr val="tx1"/>
          </a:solidFill>
          <a:latin typeface="+mn-lt"/>
          <a:ea typeface="+mn-ea"/>
          <a:cs typeface="+mn-cs"/>
        </a:defRPr>
      </a:lvl1pPr>
      <a:lvl2pPr marL="685800" indent="-228600" algn="l" rtl="0" eaLnBrk="0" fontAlgn="base" hangingPunct="0">
        <a:spcBef>
          <a:spcPct val="20000"/>
        </a:spcBef>
        <a:spcAft>
          <a:spcPct val="0"/>
        </a:spcAft>
        <a:buClr>
          <a:srgbClr val="D21034"/>
        </a:buClr>
        <a:buChar char="•"/>
        <a:defRPr sz="2600">
          <a:solidFill>
            <a:schemeClr val="tx1"/>
          </a:solidFill>
          <a:latin typeface="+mn-lt"/>
        </a:defRPr>
      </a:lvl2pPr>
      <a:lvl3pPr marL="1143000" indent="-228600" algn="l" rtl="0" eaLnBrk="0" fontAlgn="base" hangingPunct="0">
        <a:spcBef>
          <a:spcPct val="20000"/>
        </a:spcBef>
        <a:spcAft>
          <a:spcPct val="0"/>
        </a:spcAft>
        <a:buClr>
          <a:srgbClr val="FFCE00"/>
        </a:buClr>
        <a:buChar char="•"/>
        <a:defRPr sz="22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5.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6.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1.bin"/><Relationship Id="rId5" Type="http://schemas.openxmlformats.org/officeDocument/2006/relationships/image" Target="../media/image30.emf"/><Relationship Id="rId6" Type="http://schemas.openxmlformats.org/officeDocument/2006/relationships/oleObject" Target="../embeddings/oleObject2.bin"/><Relationship Id="rId7" Type="http://schemas.openxmlformats.org/officeDocument/2006/relationships/image" Target="../media/image31.png"/><Relationship Id="rId8" Type="http://schemas.openxmlformats.org/officeDocument/2006/relationships/oleObject" Target="../embeddings/oleObject3.bin"/><Relationship Id="rId9" Type="http://schemas.openxmlformats.org/officeDocument/2006/relationships/image" Target="../media/image32.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www.asmi.org/" TargetMode="External"/><Relationship Id="rId4" Type="http://schemas.openxmlformats.org/officeDocument/2006/relationships/hyperlink" Target="http://www.asmi.org/research.php?page=research&amp;section=positionStatement" TargetMode="Externa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nfhs.org/ebooks"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p:txBody>
          <a:bodyPr/>
          <a:lstStyle/>
          <a:p>
            <a:pPr eaLnBrk="1" hangingPunct="1"/>
            <a:r>
              <a:rPr lang="en-US" smtClean="0"/>
              <a:t>2015 NFHS Baseball Rule Changes</a:t>
            </a:r>
          </a:p>
        </p:txBody>
      </p:sp>
      <p:sp>
        <p:nvSpPr>
          <p:cNvPr id="5123" name="Rectangle 6"/>
          <p:cNvSpPr>
            <a:spLocks noGrp="1" noChangeArrowheads="1"/>
          </p:cNvSpPr>
          <p:nvPr>
            <p:ph type="subTitle" idx="1"/>
          </p:nvPr>
        </p:nvSpPr>
        <p:spPr/>
        <p:txBody>
          <a:bodyPr/>
          <a:lstStyle/>
          <a:p>
            <a:pPr eaLnBrk="1" hangingPunct="1"/>
            <a:r>
              <a:rPr lang="en-US" smtClean="0"/>
              <a:t>B. Elliot Hopkins, MLD, CAA</a:t>
            </a:r>
          </a:p>
          <a:p>
            <a:pPr eaLnBrk="1" hangingPunct="1"/>
            <a:r>
              <a:rPr lang="en-US" smtClean="0"/>
              <a:t>Director of Sports, Sanctioning and Student Services</a:t>
            </a:r>
          </a:p>
        </p:txBody>
      </p:sp>
      <p:pic>
        <p:nvPicPr>
          <p:cNvPr id="5124" name="Picture 4" descr="C:\Users\ehopk\AppData\Local\Microsoft\Windows\Temporary Internet Files\Content.Outlook\087H2VGK\Baseball Image.jpg"/>
          <p:cNvPicPr>
            <a:picLocks noChangeAspect="1" noChangeArrowheads="1"/>
          </p:cNvPicPr>
          <p:nvPr/>
        </p:nvPicPr>
        <p:blipFill>
          <a:blip r:embed="rId3" cstate="print"/>
          <a:srcRect/>
          <a:stretch>
            <a:fillRect/>
          </a:stretch>
        </p:blipFill>
        <p:spPr bwMode="auto">
          <a:xfrm>
            <a:off x="581025" y="4773613"/>
            <a:ext cx="2943225" cy="1951037"/>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p01.jpg"/>
          <p:cNvPicPr>
            <a:picLocks noChangeAspect="1"/>
          </p:cNvPicPr>
          <p:nvPr/>
        </p:nvPicPr>
        <p:blipFill>
          <a:blip r:embed="rId2" cstate="print"/>
          <a:srcRect/>
          <a:stretch>
            <a:fillRect/>
          </a:stretch>
        </p:blipFill>
        <p:spPr bwMode="auto">
          <a:xfrm>
            <a:off x="0" y="0"/>
            <a:ext cx="9142413" cy="6858000"/>
          </a:xfrm>
          <a:prstGeom prst="rect">
            <a:avLst/>
          </a:prstGeom>
          <a:noFill/>
          <a:ln w="9525">
            <a:noFill/>
            <a:miter lim="800000"/>
            <a:headEnd/>
            <a:tailEnd/>
          </a:ln>
        </p:spPr>
      </p:pic>
      <p:sp>
        <p:nvSpPr>
          <p:cNvPr id="12291" name="Title 1"/>
          <p:cNvSpPr>
            <a:spLocks noGrp="1"/>
          </p:cNvSpPr>
          <p:nvPr>
            <p:ph type="ctrTitle"/>
          </p:nvPr>
        </p:nvSpPr>
        <p:spPr>
          <a:xfrm>
            <a:off x="1520825" y="22225"/>
            <a:ext cx="6899275" cy="1352550"/>
          </a:xfrm>
        </p:spPr>
        <p:txBody>
          <a:bodyPr/>
          <a:lstStyle/>
          <a:p>
            <a:r>
              <a:rPr lang="en-US" sz="3200" b="1" smtClean="0">
                <a:latin typeface="Arial" charset="0"/>
                <a:cs typeface="Arial" charset="0"/>
              </a:rPr>
              <a:t>Legal Batting Helmets</a:t>
            </a:r>
            <a:br>
              <a:rPr lang="en-US" sz="3200" b="1" smtClean="0">
                <a:latin typeface="Arial" charset="0"/>
                <a:cs typeface="Arial" charset="0"/>
              </a:rPr>
            </a:br>
            <a:r>
              <a:rPr lang="en-US" sz="3200" b="1" smtClean="0">
                <a:latin typeface="Arial" charset="0"/>
                <a:cs typeface="Arial" charset="0"/>
              </a:rPr>
              <a:t>Rule 1-5-1</a:t>
            </a:r>
          </a:p>
        </p:txBody>
      </p:sp>
      <p:sp>
        <p:nvSpPr>
          <p:cNvPr id="12292" name="Subtitle 2"/>
          <p:cNvSpPr>
            <a:spLocks noGrp="1"/>
          </p:cNvSpPr>
          <p:nvPr>
            <p:ph type="subTitle" idx="1"/>
          </p:nvPr>
        </p:nvSpPr>
        <p:spPr>
          <a:xfrm>
            <a:off x="1439863" y="5170488"/>
            <a:ext cx="7148512" cy="806450"/>
          </a:xfrm>
        </p:spPr>
        <p:txBody>
          <a:bodyPr/>
          <a:lstStyle/>
          <a:p>
            <a:pPr algn="l"/>
            <a:r>
              <a:rPr lang="en-US" sz="1800" dirty="0" smtClean="0">
                <a:solidFill>
                  <a:schemeClr val="tx1"/>
                </a:solidFill>
                <a:cs typeface="Arial" charset="0"/>
              </a:rPr>
              <a:t>Batting helmets shall have a non-glare, not mirror - like surface and shall meet the NOCSAE standard at the time of manufacture.</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descr="p02.jpg"/>
          <p:cNvPicPr>
            <a:picLocks noChangeAspect="1"/>
          </p:cNvPicPr>
          <p:nvPr/>
        </p:nvPicPr>
        <p:blipFill>
          <a:blip r:embed="rId2" cstate="print"/>
          <a:srcRect/>
          <a:stretch>
            <a:fillRect/>
          </a:stretch>
        </p:blipFill>
        <p:spPr bwMode="auto">
          <a:xfrm>
            <a:off x="0" y="0"/>
            <a:ext cx="9142413" cy="6858000"/>
          </a:xfrm>
          <a:prstGeom prst="rect">
            <a:avLst/>
          </a:prstGeom>
          <a:noFill/>
          <a:ln w="9525">
            <a:noFill/>
            <a:miter lim="800000"/>
            <a:headEnd/>
            <a:tailEnd/>
          </a:ln>
        </p:spPr>
      </p:pic>
      <p:sp>
        <p:nvSpPr>
          <p:cNvPr id="14339" name="Title 1"/>
          <p:cNvSpPr>
            <a:spLocks noGrp="1"/>
          </p:cNvSpPr>
          <p:nvPr>
            <p:ph type="ctrTitle"/>
          </p:nvPr>
        </p:nvSpPr>
        <p:spPr>
          <a:xfrm>
            <a:off x="1754188" y="171450"/>
            <a:ext cx="6988175" cy="1149350"/>
          </a:xfrm>
        </p:spPr>
        <p:txBody>
          <a:bodyPr/>
          <a:lstStyle/>
          <a:p>
            <a:r>
              <a:rPr lang="en-US" sz="3200" b="1" smtClean="0">
                <a:latin typeface="Arial" charset="0"/>
                <a:cs typeface="Arial" charset="0"/>
              </a:rPr>
              <a:t>Defective Batting Helmet</a:t>
            </a:r>
            <a:br>
              <a:rPr lang="en-US" sz="3200" b="1" smtClean="0">
                <a:latin typeface="Arial" charset="0"/>
                <a:cs typeface="Arial" charset="0"/>
              </a:rPr>
            </a:br>
            <a:r>
              <a:rPr lang="en-US" sz="3200" b="1" smtClean="0">
                <a:latin typeface="Arial" charset="0"/>
                <a:cs typeface="Arial" charset="0"/>
              </a:rPr>
              <a:t>Rule 1-5-1, 4-1-3b</a:t>
            </a:r>
          </a:p>
        </p:txBody>
      </p:sp>
      <p:sp>
        <p:nvSpPr>
          <p:cNvPr id="14340" name="Subtitle 2"/>
          <p:cNvSpPr>
            <a:spLocks noGrp="1"/>
          </p:cNvSpPr>
          <p:nvPr>
            <p:ph type="subTitle" idx="1"/>
          </p:nvPr>
        </p:nvSpPr>
        <p:spPr>
          <a:xfrm>
            <a:off x="2290763" y="5243513"/>
            <a:ext cx="5953125" cy="1130300"/>
          </a:xfrm>
        </p:spPr>
        <p:txBody>
          <a:bodyPr/>
          <a:lstStyle/>
          <a:p>
            <a:pPr algn="l"/>
            <a:r>
              <a:rPr lang="en-US" sz="1800" smtClean="0">
                <a:solidFill>
                  <a:schemeClr val="tx1"/>
                </a:solidFill>
                <a:cs typeface="Arial" charset="0"/>
              </a:rPr>
              <a:t>Even though this helmet met the NOCSAE standard at the time of manufacture, the crack makes the helmet illegal. The batter must replace the helmet immediately.</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dirty="0" smtClean="0"/>
              <a:t>Rule 1-5-1</a:t>
            </a:r>
          </a:p>
        </p:txBody>
      </p:sp>
      <p:sp>
        <p:nvSpPr>
          <p:cNvPr id="6147" name="Rectangle 3"/>
          <p:cNvSpPr>
            <a:spLocks noGrp="1" noChangeArrowheads="1"/>
          </p:cNvSpPr>
          <p:nvPr>
            <p:ph type="body" idx="1"/>
          </p:nvPr>
        </p:nvSpPr>
        <p:spPr/>
        <p:txBody>
          <a:bodyPr/>
          <a:lstStyle/>
          <a:p>
            <a:pPr eaLnBrk="1" hangingPunct="1"/>
            <a:r>
              <a:rPr lang="en-US" b="1" dirty="0" smtClean="0"/>
              <a:t>ART.1 . . . </a:t>
            </a:r>
            <a:r>
              <a:rPr lang="en-US" dirty="0" smtClean="0"/>
              <a:t>It is mandatory for on-deck batters, batters, runners, retired runners, players/students in the coaches boxes as well as non-adult bat/ball </a:t>
            </a:r>
            <a:r>
              <a:rPr lang="en-US" dirty="0" err="1" smtClean="0"/>
              <a:t>shaggers</a:t>
            </a:r>
            <a:r>
              <a:rPr lang="en-US" dirty="0" smtClean="0"/>
              <a:t> to wear a batting helmet that </a:t>
            </a:r>
            <a:r>
              <a:rPr lang="en-US" u="sng" dirty="0" smtClean="0"/>
              <a:t>has a non-glare (not mirror-like) surface </a:t>
            </a:r>
            <a:r>
              <a:rPr lang="en-US" dirty="0" smtClean="0"/>
              <a:t>and meets the NOCSAE standard </a:t>
            </a:r>
            <a:r>
              <a:rPr lang="en-US" u="sng" dirty="0" smtClean="0"/>
              <a:t>at the time of manufacture.</a:t>
            </a:r>
          </a:p>
          <a:p>
            <a:pPr eaLnBrk="1" hangingPunct="1">
              <a:buNone/>
            </a:pPr>
            <a:endParaRPr lang="en-US" u="sng" dirty="0" smtClean="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dirty="0" smtClean="0"/>
              <a:t>Rule 1-5-1</a:t>
            </a:r>
            <a:br>
              <a:rPr lang="en-US" dirty="0" smtClean="0"/>
            </a:br>
            <a:r>
              <a:rPr lang="en-US" dirty="0" smtClean="0"/>
              <a:t>(continued)</a:t>
            </a:r>
          </a:p>
        </p:txBody>
      </p:sp>
      <p:sp>
        <p:nvSpPr>
          <p:cNvPr id="8195" name="Content Placeholder 2"/>
          <p:cNvSpPr>
            <a:spLocks noGrp="1"/>
          </p:cNvSpPr>
          <p:nvPr>
            <p:ph idx="1"/>
          </p:nvPr>
        </p:nvSpPr>
        <p:spPr/>
        <p:txBody>
          <a:bodyPr/>
          <a:lstStyle/>
          <a:p>
            <a:r>
              <a:rPr lang="en-US" b="1" dirty="0" smtClean="0"/>
              <a:t>Rationale: </a:t>
            </a:r>
            <a:r>
              <a:rPr lang="en-US" dirty="0" smtClean="0"/>
              <a:t>Batting helmets are a key component for minimizing risk in high school baseball.  It is critical that the surface of the helmet does not pose any risk for those who are wearing the helmet and for their opponents.</a:t>
            </a:r>
            <a:endParaRPr lang="en-US" b="1" dirty="0" smtClean="0"/>
          </a:p>
          <a:p>
            <a:pPr>
              <a:buNone/>
            </a:pPr>
            <a:r>
              <a:rPr lang="en-US" dirty="0" smtClean="0"/>
              <a:t>   It is equally important that the batting helmet not only meet the prescribed NOCSAE standard at the time of manufacture, but that they are monitored regularly for excessive use and kept in good functioning order.</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p03.jpg"/>
          <p:cNvPicPr>
            <a:picLocks noChangeAspect="1"/>
          </p:cNvPicPr>
          <p:nvPr/>
        </p:nvPicPr>
        <p:blipFill>
          <a:blip r:embed="rId2" cstate="print"/>
          <a:srcRect/>
          <a:stretch>
            <a:fillRect/>
          </a:stretch>
        </p:blipFill>
        <p:spPr bwMode="auto">
          <a:xfrm>
            <a:off x="0" y="0"/>
            <a:ext cx="9142413" cy="6858000"/>
          </a:xfrm>
          <a:prstGeom prst="rect">
            <a:avLst/>
          </a:prstGeom>
          <a:noFill/>
          <a:ln w="9525">
            <a:noFill/>
            <a:miter lim="800000"/>
            <a:headEnd/>
            <a:tailEnd/>
          </a:ln>
        </p:spPr>
      </p:pic>
      <p:sp>
        <p:nvSpPr>
          <p:cNvPr id="16387" name="Title 1"/>
          <p:cNvSpPr txBox="1">
            <a:spLocks/>
          </p:cNvSpPr>
          <p:nvPr/>
        </p:nvSpPr>
        <p:spPr bwMode="auto">
          <a:xfrm>
            <a:off x="1744663" y="142875"/>
            <a:ext cx="6989762" cy="1138238"/>
          </a:xfrm>
          <a:prstGeom prst="rect">
            <a:avLst/>
          </a:prstGeom>
          <a:noFill/>
          <a:ln w="9525">
            <a:noFill/>
            <a:miter lim="800000"/>
            <a:headEnd/>
            <a:tailEnd/>
          </a:ln>
        </p:spPr>
        <p:txBody>
          <a:bodyPr/>
          <a:lstStyle/>
          <a:p>
            <a:pPr algn="ctr" defTabSz="457200"/>
            <a:endParaRPr lang="en-US" sz="3200" b="1">
              <a:cs typeface="Arial" charset="0"/>
            </a:endParaRPr>
          </a:p>
        </p:txBody>
      </p:sp>
      <p:sp>
        <p:nvSpPr>
          <p:cNvPr id="16388" name="Subtitle 2"/>
          <p:cNvSpPr txBox="1">
            <a:spLocks/>
          </p:cNvSpPr>
          <p:nvPr/>
        </p:nvSpPr>
        <p:spPr bwMode="auto">
          <a:xfrm>
            <a:off x="1900238" y="5688013"/>
            <a:ext cx="6988175" cy="1022350"/>
          </a:xfrm>
          <a:prstGeom prst="rect">
            <a:avLst/>
          </a:prstGeom>
          <a:noFill/>
          <a:ln w="9525">
            <a:noFill/>
            <a:miter lim="800000"/>
            <a:headEnd/>
            <a:tailEnd/>
          </a:ln>
        </p:spPr>
        <p:txBody>
          <a:bodyPr/>
          <a:lstStyle/>
          <a:p>
            <a:pPr defTabSz="457200">
              <a:spcBef>
                <a:spcPct val="20000"/>
              </a:spcBef>
              <a:buFont typeface="Arial" charset="0"/>
              <a:buNone/>
            </a:pPr>
            <a:endParaRPr lang="en-US" sz="2000">
              <a:cs typeface="Arial" charset="0"/>
            </a:endParaRPr>
          </a:p>
        </p:txBody>
      </p:sp>
      <p:sp>
        <p:nvSpPr>
          <p:cNvPr id="16389" name="TextBox 5"/>
          <p:cNvSpPr txBox="1">
            <a:spLocks noChangeArrowheads="1"/>
          </p:cNvSpPr>
          <p:nvPr/>
        </p:nvSpPr>
        <p:spPr bwMode="auto">
          <a:xfrm>
            <a:off x="2030413" y="238125"/>
            <a:ext cx="6303962" cy="1076325"/>
          </a:xfrm>
          <a:prstGeom prst="rect">
            <a:avLst/>
          </a:prstGeom>
          <a:noFill/>
          <a:ln w="9525">
            <a:noFill/>
            <a:miter lim="800000"/>
            <a:headEnd/>
            <a:tailEnd/>
          </a:ln>
        </p:spPr>
        <p:txBody>
          <a:bodyPr>
            <a:spAutoFit/>
          </a:bodyPr>
          <a:lstStyle/>
          <a:p>
            <a:pPr algn="ctr"/>
            <a:r>
              <a:rPr lang="en-US" sz="3200" b="1">
                <a:cs typeface="Arial" charset="0"/>
              </a:rPr>
              <a:t>Foul Ball</a:t>
            </a:r>
            <a:br>
              <a:rPr lang="en-US" sz="3200" b="1">
                <a:cs typeface="Arial" charset="0"/>
              </a:rPr>
            </a:br>
            <a:r>
              <a:rPr lang="en-US" sz="3200" b="1">
                <a:cs typeface="Arial" charset="0"/>
              </a:rPr>
              <a:t>Rule 2-16-1f</a:t>
            </a:r>
          </a:p>
        </p:txBody>
      </p:sp>
      <p:sp>
        <p:nvSpPr>
          <p:cNvPr id="16390" name="TextBox 6"/>
          <p:cNvSpPr txBox="1">
            <a:spLocks noChangeArrowheads="1"/>
          </p:cNvSpPr>
          <p:nvPr/>
        </p:nvSpPr>
        <p:spPr bwMode="auto">
          <a:xfrm>
            <a:off x="2540000" y="5262563"/>
            <a:ext cx="5681663" cy="922337"/>
          </a:xfrm>
          <a:prstGeom prst="rect">
            <a:avLst/>
          </a:prstGeom>
          <a:noFill/>
          <a:ln w="9525">
            <a:noFill/>
            <a:miter lim="800000"/>
            <a:headEnd/>
            <a:tailEnd/>
          </a:ln>
        </p:spPr>
        <p:txBody>
          <a:bodyPr>
            <a:spAutoFit/>
          </a:bodyPr>
          <a:lstStyle/>
          <a:p>
            <a:r>
              <a:rPr lang="en-US">
                <a:cs typeface="Arial" charset="0"/>
              </a:rPr>
              <a:t>A batted ball that rebounds and hits the batter while he is still legally in the batter’s box shall be called a foul ball.</a:t>
            </a: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p04.jpg"/>
          <p:cNvPicPr>
            <a:picLocks noChangeAspect="1"/>
          </p:cNvPicPr>
          <p:nvPr/>
        </p:nvPicPr>
        <p:blipFill>
          <a:blip r:embed="rId2" cstate="print"/>
          <a:srcRect/>
          <a:stretch>
            <a:fillRect/>
          </a:stretch>
        </p:blipFill>
        <p:spPr bwMode="auto">
          <a:xfrm>
            <a:off x="0" y="0"/>
            <a:ext cx="9142413" cy="6858000"/>
          </a:xfrm>
          <a:prstGeom prst="rect">
            <a:avLst/>
          </a:prstGeom>
          <a:noFill/>
          <a:ln w="9525">
            <a:noFill/>
            <a:miter lim="800000"/>
            <a:headEnd/>
            <a:tailEnd/>
          </a:ln>
        </p:spPr>
      </p:pic>
      <p:sp>
        <p:nvSpPr>
          <p:cNvPr id="17411" name="Title 1"/>
          <p:cNvSpPr txBox="1">
            <a:spLocks/>
          </p:cNvSpPr>
          <p:nvPr/>
        </p:nvSpPr>
        <p:spPr bwMode="auto">
          <a:xfrm>
            <a:off x="1754188" y="171450"/>
            <a:ext cx="6988175" cy="1136650"/>
          </a:xfrm>
          <a:prstGeom prst="rect">
            <a:avLst/>
          </a:prstGeom>
          <a:noFill/>
          <a:ln w="9525">
            <a:noFill/>
            <a:miter lim="800000"/>
            <a:headEnd/>
            <a:tailEnd/>
          </a:ln>
        </p:spPr>
        <p:txBody>
          <a:bodyPr/>
          <a:lstStyle/>
          <a:p>
            <a:pPr algn="ctr" defTabSz="457200"/>
            <a:r>
              <a:rPr lang="en-US" sz="3200" b="1">
                <a:cs typeface="Arial" charset="0"/>
              </a:rPr>
              <a:t>Foul Ball</a:t>
            </a:r>
            <a:br>
              <a:rPr lang="en-US" sz="3200" b="1">
                <a:cs typeface="Arial" charset="0"/>
              </a:rPr>
            </a:br>
            <a:r>
              <a:rPr lang="en-US" sz="3200" b="1">
                <a:cs typeface="Arial" charset="0"/>
              </a:rPr>
              <a:t>Rule 2-16-1f</a:t>
            </a:r>
          </a:p>
        </p:txBody>
      </p:sp>
      <p:sp>
        <p:nvSpPr>
          <p:cNvPr id="17412" name="Subtitle 2"/>
          <p:cNvSpPr txBox="1">
            <a:spLocks/>
          </p:cNvSpPr>
          <p:nvPr/>
        </p:nvSpPr>
        <p:spPr bwMode="auto">
          <a:xfrm>
            <a:off x="2493963" y="5230813"/>
            <a:ext cx="5942012" cy="1008062"/>
          </a:xfrm>
          <a:prstGeom prst="rect">
            <a:avLst/>
          </a:prstGeom>
          <a:noFill/>
          <a:ln w="9525">
            <a:noFill/>
            <a:miter lim="800000"/>
            <a:headEnd/>
            <a:tailEnd/>
          </a:ln>
        </p:spPr>
        <p:txBody>
          <a:bodyPr/>
          <a:lstStyle/>
          <a:p>
            <a:pPr defTabSz="457200">
              <a:spcBef>
                <a:spcPct val="20000"/>
              </a:spcBef>
              <a:buFont typeface="Arial" charset="0"/>
              <a:buNone/>
            </a:pPr>
            <a:r>
              <a:rPr lang="en-US" sz="2000">
                <a:cs typeface="Arial" charset="0"/>
              </a:rPr>
              <a:t>A batted ball that rebounds and hits the bat while the batter is still holding it while in the batter’s box shall be called a foul ball.</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p05.jpg"/>
          <p:cNvPicPr>
            <a:picLocks noChangeAspect="1"/>
          </p:cNvPicPr>
          <p:nvPr/>
        </p:nvPicPr>
        <p:blipFill>
          <a:blip r:embed="rId2" cstate="print"/>
          <a:srcRect/>
          <a:stretch>
            <a:fillRect/>
          </a:stretch>
        </p:blipFill>
        <p:spPr bwMode="auto">
          <a:xfrm>
            <a:off x="0" y="0"/>
            <a:ext cx="9142413" cy="6858000"/>
          </a:xfrm>
          <a:prstGeom prst="rect">
            <a:avLst/>
          </a:prstGeom>
          <a:noFill/>
          <a:ln w="9525">
            <a:noFill/>
            <a:miter lim="800000"/>
            <a:headEnd/>
            <a:tailEnd/>
          </a:ln>
        </p:spPr>
      </p:pic>
      <p:sp>
        <p:nvSpPr>
          <p:cNvPr id="18435" name="Title 1"/>
          <p:cNvSpPr txBox="1">
            <a:spLocks/>
          </p:cNvSpPr>
          <p:nvPr/>
        </p:nvSpPr>
        <p:spPr bwMode="auto">
          <a:xfrm>
            <a:off x="1754188" y="171450"/>
            <a:ext cx="6988175" cy="1136650"/>
          </a:xfrm>
          <a:prstGeom prst="rect">
            <a:avLst/>
          </a:prstGeom>
          <a:noFill/>
          <a:ln w="9525">
            <a:noFill/>
            <a:miter lim="800000"/>
            <a:headEnd/>
            <a:tailEnd/>
          </a:ln>
        </p:spPr>
        <p:txBody>
          <a:bodyPr/>
          <a:lstStyle/>
          <a:p>
            <a:pPr algn="ctr" defTabSz="457200"/>
            <a:r>
              <a:rPr lang="en-US" sz="3200" b="1">
                <a:cs typeface="Arial" charset="0"/>
              </a:rPr>
              <a:t>Foul Ball</a:t>
            </a:r>
            <a:br>
              <a:rPr lang="en-US" sz="3200" b="1">
                <a:cs typeface="Arial" charset="0"/>
              </a:rPr>
            </a:br>
            <a:r>
              <a:rPr lang="en-US" sz="3200" b="1">
                <a:cs typeface="Arial" charset="0"/>
              </a:rPr>
              <a:t>Rule 2-16-1f</a:t>
            </a:r>
          </a:p>
        </p:txBody>
      </p:sp>
      <p:sp>
        <p:nvSpPr>
          <p:cNvPr id="18436" name="Subtitle 2"/>
          <p:cNvSpPr txBox="1">
            <a:spLocks/>
          </p:cNvSpPr>
          <p:nvPr/>
        </p:nvSpPr>
        <p:spPr bwMode="auto">
          <a:xfrm>
            <a:off x="2074863" y="5207000"/>
            <a:ext cx="6464300" cy="1041400"/>
          </a:xfrm>
          <a:prstGeom prst="rect">
            <a:avLst/>
          </a:prstGeom>
          <a:noFill/>
          <a:ln w="9525">
            <a:noFill/>
            <a:miter lim="800000"/>
            <a:headEnd/>
            <a:tailEnd/>
          </a:ln>
        </p:spPr>
        <p:txBody>
          <a:bodyPr/>
          <a:lstStyle/>
          <a:p>
            <a:pPr defTabSz="457200">
              <a:spcBef>
                <a:spcPct val="20000"/>
              </a:spcBef>
              <a:buFont typeface="Arial" charset="0"/>
              <a:buNone/>
            </a:pPr>
            <a:r>
              <a:rPr lang="en-US">
                <a:cs typeface="Arial" charset="0"/>
              </a:rPr>
              <a:t>Even though this batter has one foot completely outside the batter’s box, he has one foot still in. Therefore, when the batted ball rebounds and hits him, it shall be called a foul ball.</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dirty="0" smtClean="0"/>
              <a:t>Rule 2-16-1f and 1g </a:t>
            </a:r>
          </a:p>
        </p:txBody>
      </p:sp>
      <p:sp>
        <p:nvSpPr>
          <p:cNvPr id="11267" name="Content Placeholder 2"/>
          <p:cNvSpPr>
            <a:spLocks noGrp="1"/>
          </p:cNvSpPr>
          <p:nvPr>
            <p:ph idx="1"/>
          </p:nvPr>
        </p:nvSpPr>
        <p:spPr/>
        <p:txBody>
          <a:bodyPr/>
          <a:lstStyle/>
          <a:p>
            <a:r>
              <a:rPr lang="en-US" b="1" dirty="0" smtClean="0"/>
              <a:t>ART. 1 . . .</a:t>
            </a:r>
            <a:r>
              <a:rPr lang="en-US" dirty="0" smtClean="0"/>
              <a:t> A foul is a batted ball:</a:t>
            </a:r>
          </a:p>
          <a:p>
            <a:pPr>
              <a:buNone/>
            </a:pPr>
            <a:r>
              <a:rPr lang="en-US" b="1" dirty="0" smtClean="0"/>
              <a:t>	</a:t>
            </a:r>
            <a:r>
              <a:rPr lang="en-US" dirty="0" smtClean="0"/>
              <a:t>Sub-articles a-e unchanged.</a:t>
            </a:r>
          </a:p>
          <a:p>
            <a:pPr>
              <a:buNone/>
            </a:pPr>
            <a:r>
              <a:rPr lang="en-US" dirty="0" smtClean="0"/>
              <a:t>f. </a:t>
            </a:r>
            <a:r>
              <a:rPr lang="en-US" u="sng" dirty="0" smtClean="0"/>
              <a:t>that hits the batter in the batter’s box; or</a:t>
            </a:r>
          </a:p>
          <a:p>
            <a:pPr>
              <a:buNone/>
            </a:pPr>
            <a:r>
              <a:rPr lang="en-US" dirty="0" smtClean="0"/>
              <a:t>g.</a:t>
            </a:r>
            <a:r>
              <a:rPr lang="en-US" u="sng" dirty="0" smtClean="0"/>
              <a:t> that hits the ground or home plate and then his the batter or the bat which is held by the batter, while he is in the batter’s box.</a:t>
            </a:r>
            <a:endParaRPr lang="en-US" b="1" dirty="0" smtClean="0"/>
          </a:p>
          <a:p>
            <a:r>
              <a:rPr lang="en-US" b="1" dirty="0" smtClean="0"/>
              <a:t>Rationale: </a:t>
            </a:r>
            <a:r>
              <a:rPr lang="en-US" dirty="0" smtClean="0">
                <a:solidFill>
                  <a:schemeClr val="tx1"/>
                </a:solidFill>
                <a:latin typeface="+mn-lt"/>
                <a:ea typeface="+mn-ea"/>
                <a:cs typeface="+mn-cs"/>
              </a:rPr>
              <a:t>Foul balls are often topics that yield a tremendous amount of discussions.  Given the opportunity to identify additional foul ball scenarios, it provides more education that is helpful to coaches and umpires.</a:t>
            </a:r>
          </a:p>
          <a:p>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6" descr="p08.jpg"/>
          <p:cNvPicPr>
            <a:picLocks noChangeAspect="1"/>
          </p:cNvPicPr>
          <p:nvPr/>
        </p:nvPicPr>
        <p:blipFill>
          <a:blip r:embed="rId2" cstate="print"/>
          <a:srcRect/>
          <a:stretch>
            <a:fillRect/>
          </a:stretch>
        </p:blipFill>
        <p:spPr bwMode="auto">
          <a:xfrm>
            <a:off x="0" y="0"/>
            <a:ext cx="9142413" cy="6858000"/>
          </a:xfrm>
          <a:prstGeom prst="rect">
            <a:avLst/>
          </a:prstGeom>
          <a:noFill/>
          <a:ln w="9525">
            <a:noFill/>
            <a:miter lim="800000"/>
            <a:headEnd/>
            <a:tailEnd/>
          </a:ln>
        </p:spPr>
      </p:pic>
      <p:sp>
        <p:nvSpPr>
          <p:cNvPr id="24579" name="Title 1"/>
          <p:cNvSpPr txBox="1">
            <a:spLocks/>
          </p:cNvSpPr>
          <p:nvPr/>
        </p:nvSpPr>
        <p:spPr bwMode="auto">
          <a:xfrm>
            <a:off x="1754188" y="171450"/>
            <a:ext cx="6988175" cy="1123950"/>
          </a:xfrm>
          <a:prstGeom prst="rect">
            <a:avLst/>
          </a:prstGeom>
          <a:noFill/>
          <a:ln w="9525">
            <a:noFill/>
            <a:miter lim="800000"/>
            <a:headEnd/>
            <a:tailEnd/>
          </a:ln>
        </p:spPr>
        <p:txBody>
          <a:bodyPr/>
          <a:lstStyle/>
          <a:p>
            <a:pPr algn="ctr" defTabSz="457200"/>
            <a:r>
              <a:rPr lang="en-US" sz="3200" b="1">
                <a:cs typeface="Arial" charset="0"/>
              </a:rPr>
              <a:t>Video Permitted</a:t>
            </a:r>
            <a:br>
              <a:rPr lang="en-US" sz="3200" b="1">
                <a:cs typeface="Arial" charset="0"/>
              </a:rPr>
            </a:br>
            <a:r>
              <a:rPr lang="en-US" sz="3200" b="1">
                <a:cs typeface="Arial" charset="0"/>
              </a:rPr>
              <a:t>Rule 3-3-1</a:t>
            </a:r>
          </a:p>
        </p:txBody>
      </p:sp>
      <p:sp>
        <p:nvSpPr>
          <p:cNvPr id="24580" name="Subtitle 2"/>
          <p:cNvSpPr txBox="1">
            <a:spLocks/>
          </p:cNvSpPr>
          <p:nvPr/>
        </p:nvSpPr>
        <p:spPr bwMode="auto">
          <a:xfrm>
            <a:off x="2027238" y="5046663"/>
            <a:ext cx="6397625" cy="1481137"/>
          </a:xfrm>
          <a:prstGeom prst="rect">
            <a:avLst/>
          </a:prstGeom>
          <a:noFill/>
          <a:ln w="9525">
            <a:noFill/>
            <a:miter lim="800000"/>
            <a:headEnd/>
            <a:tailEnd/>
          </a:ln>
        </p:spPr>
        <p:txBody>
          <a:bodyPr/>
          <a:lstStyle/>
          <a:p>
            <a:pPr defTabSz="457200">
              <a:spcBef>
                <a:spcPct val="20000"/>
              </a:spcBef>
              <a:buFont typeface="Arial" charset="0"/>
              <a:buNone/>
            </a:pPr>
            <a:r>
              <a:rPr lang="en-US">
                <a:cs typeface="Arial" charset="0"/>
              </a:rPr>
              <a:t>The rule that prohibited using video for coaching purposes during a game has been removed. Therefore, it is legal for a coach or player to use a camera, tablet or phone to record video during a game from the dugout.</a:t>
            </a: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p10.jpg"/>
          <p:cNvPicPr>
            <a:picLocks noChangeAspect="1"/>
          </p:cNvPicPr>
          <p:nvPr/>
        </p:nvPicPr>
        <p:blipFill>
          <a:blip r:embed="rId2" cstate="print"/>
          <a:srcRect/>
          <a:stretch>
            <a:fillRect/>
          </a:stretch>
        </p:blipFill>
        <p:spPr bwMode="auto">
          <a:xfrm>
            <a:off x="0" y="0"/>
            <a:ext cx="9142413" cy="6858000"/>
          </a:xfrm>
          <a:prstGeom prst="rect">
            <a:avLst/>
          </a:prstGeom>
          <a:noFill/>
          <a:ln w="9525">
            <a:noFill/>
            <a:miter lim="800000"/>
            <a:headEnd/>
            <a:tailEnd/>
          </a:ln>
        </p:spPr>
      </p:pic>
      <p:sp>
        <p:nvSpPr>
          <p:cNvPr id="25603" name="Title 1"/>
          <p:cNvSpPr txBox="1">
            <a:spLocks/>
          </p:cNvSpPr>
          <p:nvPr/>
        </p:nvSpPr>
        <p:spPr bwMode="auto">
          <a:xfrm>
            <a:off x="1754188" y="171450"/>
            <a:ext cx="6988175" cy="1187450"/>
          </a:xfrm>
          <a:prstGeom prst="rect">
            <a:avLst/>
          </a:prstGeom>
          <a:noFill/>
          <a:ln w="9525">
            <a:noFill/>
            <a:miter lim="800000"/>
            <a:headEnd/>
            <a:tailEnd/>
          </a:ln>
        </p:spPr>
        <p:txBody>
          <a:bodyPr/>
          <a:lstStyle/>
          <a:p>
            <a:pPr algn="ctr" defTabSz="457200"/>
            <a:r>
              <a:rPr lang="en-US" sz="3200" b="1" dirty="0">
                <a:cs typeface="Arial" charset="0"/>
              </a:rPr>
              <a:t>Video Equipment in Coaching Box</a:t>
            </a:r>
            <a:br>
              <a:rPr lang="en-US" sz="3200" b="1" dirty="0">
                <a:cs typeface="Arial" charset="0"/>
              </a:rPr>
            </a:br>
            <a:r>
              <a:rPr lang="en-US" sz="3200" b="1" dirty="0">
                <a:cs typeface="Arial" charset="0"/>
              </a:rPr>
              <a:t>Rule </a:t>
            </a:r>
            <a:r>
              <a:rPr lang="en-US" sz="3200" b="1" dirty="0" smtClean="0">
                <a:cs typeface="Arial" charset="0"/>
              </a:rPr>
              <a:t>3-3-1h</a:t>
            </a:r>
            <a:endParaRPr lang="en-US" sz="3200" b="1" dirty="0">
              <a:cs typeface="Arial" charset="0"/>
            </a:endParaRPr>
          </a:p>
        </p:txBody>
      </p:sp>
      <p:sp>
        <p:nvSpPr>
          <p:cNvPr id="25604" name="TextBox 5"/>
          <p:cNvSpPr txBox="1">
            <a:spLocks noChangeArrowheads="1"/>
          </p:cNvSpPr>
          <p:nvPr/>
        </p:nvSpPr>
        <p:spPr bwMode="auto">
          <a:xfrm>
            <a:off x="1984375" y="4989513"/>
            <a:ext cx="6292850" cy="1200150"/>
          </a:xfrm>
          <a:prstGeom prst="rect">
            <a:avLst/>
          </a:prstGeom>
          <a:noFill/>
          <a:ln w="9525">
            <a:noFill/>
            <a:miter lim="800000"/>
            <a:headEnd/>
            <a:tailEnd/>
          </a:ln>
        </p:spPr>
        <p:txBody>
          <a:bodyPr>
            <a:spAutoFit/>
          </a:bodyPr>
          <a:lstStyle/>
          <a:p>
            <a:r>
              <a:rPr lang="en-US">
                <a:cs typeface="Arial" charset="0"/>
              </a:rPr>
              <a:t>Although it is now legal to use video for coaching purposes during a game, a coach is not permitted to record while in the coaching box. A coach may only have a stopwatch, rule book (hard copy) and scorebook while coaching in the box.</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4" descr="p11.jpg"/>
          <p:cNvPicPr>
            <a:picLocks noChangeAspect="1"/>
          </p:cNvPicPr>
          <p:nvPr/>
        </p:nvPicPr>
        <p:blipFill>
          <a:blip r:embed="rId2" cstate="print"/>
          <a:srcRect/>
          <a:stretch>
            <a:fillRect/>
          </a:stretch>
        </p:blipFill>
        <p:spPr bwMode="auto">
          <a:xfrm>
            <a:off x="0" y="0"/>
            <a:ext cx="9142413" cy="6858000"/>
          </a:xfrm>
          <a:prstGeom prst="rect">
            <a:avLst/>
          </a:prstGeom>
          <a:noFill/>
          <a:ln w="9525">
            <a:noFill/>
            <a:miter lim="800000"/>
            <a:headEnd/>
            <a:tailEnd/>
          </a:ln>
        </p:spPr>
      </p:pic>
      <p:sp>
        <p:nvSpPr>
          <p:cNvPr id="26627" name="Title 1"/>
          <p:cNvSpPr txBox="1">
            <a:spLocks/>
          </p:cNvSpPr>
          <p:nvPr/>
        </p:nvSpPr>
        <p:spPr bwMode="auto">
          <a:xfrm>
            <a:off x="1754188" y="171450"/>
            <a:ext cx="6988175" cy="1111250"/>
          </a:xfrm>
          <a:prstGeom prst="rect">
            <a:avLst/>
          </a:prstGeom>
          <a:noFill/>
          <a:ln w="9525">
            <a:noFill/>
            <a:miter lim="800000"/>
            <a:headEnd/>
            <a:tailEnd/>
          </a:ln>
        </p:spPr>
        <p:txBody>
          <a:bodyPr/>
          <a:lstStyle/>
          <a:p>
            <a:pPr algn="ctr" defTabSz="457200"/>
            <a:r>
              <a:rPr lang="en-US" sz="3200" b="1">
                <a:cs typeface="Arial" charset="0"/>
              </a:rPr>
              <a:t>Video Equipment</a:t>
            </a:r>
            <a:br>
              <a:rPr lang="en-US" sz="3200" b="1">
                <a:cs typeface="Arial" charset="0"/>
              </a:rPr>
            </a:br>
            <a:r>
              <a:rPr lang="en-US" sz="3200" b="1">
                <a:cs typeface="Arial" charset="0"/>
              </a:rPr>
              <a:t>Rule 3-3-1</a:t>
            </a:r>
          </a:p>
        </p:txBody>
      </p:sp>
      <p:sp>
        <p:nvSpPr>
          <p:cNvPr id="26628" name="Subtitle 2"/>
          <p:cNvSpPr txBox="1">
            <a:spLocks/>
          </p:cNvSpPr>
          <p:nvPr/>
        </p:nvSpPr>
        <p:spPr bwMode="auto">
          <a:xfrm>
            <a:off x="2324100" y="5421313"/>
            <a:ext cx="5307013" cy="800100"/>
          </a:xfrm>
          <a:prstGeom prst="rect">
            <a:avLst/>
          </a:prstGeom>
          <a:noFill/>
          <a:ln w="9525">
            <a:noFill/>
            <a:miter lim="800000"/>
            <a:headEnd/>
            <a:tailEnd/>
          </a:ln>
        </p:spPr>
        <p:txBody>
          <a:bodyPr/>
          <a:lstStyle/>
          <a:p>
            <a:pPr defTabSz="457200">
              <a:spcBef>
                <a:spcPct val="20000"/>
              </a:spcBef>
              <a:buFont typeface="Arial" charset="0"/>
              <a:buNone/>
            </a:pPr>
            <a:r>
              <a:rPr lang="en-US">
                <a:cs typeface="Arial" charset="0"/>
              </a:rPr>
              <a:t>Not only may teams record video during the game, but they may also watch it for coaching purposes.</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descr="p12.jpg"/>
          <p:cNvPicPr>
            <a:picLocks noChangeAspect="1"/>
          </p:cNvPicPr>
          <p:nvPr/>
        </p:nvPicPr>
        <p:blipFill>
          <a:blip r:embed="rId2" cstate="print"/>
          <a:srcRect/>
          <a:stretch>
            <a:fillRect/>
          </a:stretch>
        </p:blipFill>
        <p:spPr bwMode="auto">
          <a:xfrm>
            <a:off x="0" y="0"/>
            <a:ext cx="9142413" cy="6858000"/>
          </a:xfrm>
          <a:prstGeom prst="rect">
            <a:avLst/>
          </a:prstGeom>
          <a:noFill/>
          <a:ln w="9525">
            <a:noFill/>
            <a:miter lim="800000"/>
            <a:headEnd/>
            <a:tailEnd/>
          </a:ln>
        </p:spPr>
      </p:pic>
      <p:sp>
        <p:nvSpPr>
          <p:cNvPr id="27651" name="Title 1"/>
          <p:cNvSpPr txBox="1">
            <a:spLocks/>
          </p:cNvSpPr>
          <p:nvPr/>
        </p:nvSpPr>
        <p:spPr bwMode="auto">
          <a:xfrm>
            <a:off x="1754188" y="171450"/>
            <a:ext cx="6988175" cy="1098550"/>
          </a:xfrm>
          <a:prstGeom prst="rect">
            <a:avLst/>
          </a:prstGeom>
          <a:noFill/>
          <a:ln w="9525">
            <a:noFill/>
            <a:miter lim="800000"/>
            <a:headEnd/>
            <a:tailEnd/>
          </a:ln>
        </p:spPr>
        <p:txBody>
          <a:bodyPr/>
          <a:lstStyle/>
          <a:p>
            <a:pPr algn="ctr" defTabSz="457200"/>
            <a:r>
              <a:rPr lang="en-US" sz="3200" b="1">
                <a:cs typeface="Arial" charset="0"/>
              </a:rPr>
              <a:t>Video Equipment</a:t>
            </a:r>
            <a:br>
              <a:rPr lang="en-US" sz="3200" b="1">
                <a:cs typeface="Arial" charset="0"/>
              </a:rPr>
            </a:br>
            <a:r>
              <a:rPr lang="en-US" sz="3200" b="1">
                <a:cs typeface="Arial" charset="0"/>
              </a:rPr>
              <a:t>Rule 3-3-1, 10-1-5</a:t>
            </a:r>
          </a:p>
        </p:txBody>
      </p:sp>
      <p:sp>
        <p:nvSpPr>
          <p:cNvPr id="27652" name="Subtitle 2"/>
          <p:cNvSpPr txBox="1">
            <a:spLocks/>
          </p:cNvSpPr>
          <p:nvPr/>
        </p:nvSpPr>
        <p:spPr bwMode="auto">
          <a:xfrm>
            <a:off x="2368550" y="5153025"/>
            <a:ext cx="5535613" cy="1066800"/>
          </a:xfrm>
          <a:prstGeom prst="rect">
            <a:avLst/>
          </a:prstGeom>
          <a:noFill/>
          <a:ln w="9525">
            <a:noFill/>
            <a:miter lim="800000"/>
            <a:headEnd/>
            <a:tailEnd/>
          </a:ln>
        </p:spPr>
        <p:txBody>
          <a:bodyPr/>
          <a:lstStyle/>
          <a:p>
            <a:pPr defTabSz="457200">
              <a:spcBef>
                <a:spcPct val="20000"/>
              </a:spcBef>
              <a:buFont typeface="Arial" charset="0"/>
              <a:buNone/>
            </a:pPr>
            <a:r>
              <a:rPr lang="en-US">
                <a:cs typeface="Arial" charset="0"/>
              </a:rPr>
              <a:t>A coach is not permitted to show a play to umpires, as umpires are not allowed to use video equipment during a game. If a coach persists, he can be warned, restricted to the dugout or ejected.</a:t>
            </a: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 descr="p09.jpg"/>
          <p:cNvPicPr>
            <a:picLocks noChangeAspect="1"/>
          </p:cNvPicPr>
          <p:nvPr/>
        </p:nvPicPr>
        <p:blipFill>
          <a:blip r:embed="rId2" cstate="print"/>
          <a:srcRect/>
          <a:stretch>
            <a:fillRect/>
          </a:stretch>
        </p:blipFill>
        <p:spPr bwMode="auto">
          <a:xfrm>
            <a:off x="0" y="0"/>
            <a:ext cx="9142413" cy="6858000"/>
          </a:xfrm>
          <a:prstGeom prst="rect">
            <a:avLst/>
          </a:prstGeom>
          <a:noFill/>
          <a:ln w="9525">
            <a:noFill/>
            <a:miter lim="800000"/>
            <a:headEnd/>
            <a:tailEnd/>
          </a:ln>
        </p:spPr>
      </p:pic>
      <p:sp>
        <p:nvSpPr>
          <p:cNvPr id="29699" name="Title 1"/>
          <p:cNvSpPr txBox="1">
            <a:spLocks/>
          </p:cNvSpPr>
          <p:nvPr/>
        </p:nvSpPr>
        <p:spPr bwMode="auto">
          <a:xfrm>
            <a:off x="1754188" y="300038"/>
            <a:ext cx="6988175" cy="628650"/>
          </a:xfrm>
          <a:prstGeom prst="rect">
            <a:avLst/>
          </a:prstGeom>
          <a:noFill/>
          <a:ln w="9525">
            <a:noFill/>
            <a:miter lim="800000"/>
            <a:headEnd/>
            <a:tailEnd/>
          </a:ln>
        </p:spPr>
        <p:txBody>
          <a:bodyPr/>
          <a:lstStyle/>
          <a:p>
            <a:pPr algn="ctr" defTabSz="457200"/>
            <a:r>
              <a:rPr lang="en-US" sz="3200" b="1">
                <a:cs typeface="Arial" charset="0"/>
              </a:rPr>
              <a:t>Radar Guns</a:t>
            </a:r>
            <a:br>
              <a:rPr lang="en-US" sz="3200" b="1">
                <a:cs typeface="Arial" charset="0"/>
              </a:rPr>
            </a:br>
            <a:r>
              <a:rPr lang="en-US" sz="3200" b="1">
                <a:cs typeface="Arial" charset="0"/>
              </a:rPr>
              <a:t>Rule 3-3-1</a:t>
            </a:r>
          </a:p>
        </p:txBody>
      </p:sp>
      <p:sp>
        <p:nvSpPr>
          <p:cNvPr id="29700" name="Subtitle 2"/>
          <p:cNvSpPr txBox="1">
            <a:spLocks/>
          </p:cNvSpPr>
          <p:nvPr/>
        </p:nvSpPr>
        <p:spPr bwMode="auto">
          <a:xfrm>
            <a:off x="1428750" y="5068888"/>
            <a:ext cx="7165975" cy="895350"/>
          </a:xfrm>
          <a:prstGeom prst="rect">
            <a:avLst/>
          </a:prstGeom>
          <a:noFill/>
          <a:ln w="9525">
            <a:noFill/>
            <a:miter lim="800000"/>
            <a:headEnd/>
            <a:tailEnd/>
          </a:ln>
        </p:spPr>
        <p:txBody>
          <a:bodyPr/>
          <a:lstStyle/>
          <a:p>
            <a:pPr algn="ctr" defTabSz="457200">
              <a:spcBef>
                <a:spcPct val="20000"/>
              </a:spcBef>
              <a:buFont typeface="Arial" charset="0"/>
              <a:buNone/>
            </a:pPr>
            <a:r>
              <a:rPr lang="en-US" dirty="0">
                <a:cs typeface="Arial" charset="0"/>
              </a:rPr>
              <a:t>The use of radar guns is </a:t>
            </a:r>
            <a:r>
              <a:rPr lang="en-US" dirty="0" smtClean="0">
                <a:cs typeface="Arial" charset="0"/>
              </a:rPr>
              <a:t>permitted.</a:t>
            </a:r>
            <a:endParaRPr lang="en-US" dirty="0">
              <a:cs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dirty="0" smtClean="0"/>
              <a:t>Rule 3-3-1f</a:t>
            </a:r>
          </a:p>
        </p:txBody>
      </p:sp>
      <p:sp>
        <p:nvSpPr>
          <p:cNvPr id="19459" name="Content Placeholder 2"/>
          <p:cNvSpPr>
            <a:spLocks noGrp="1"/>
          </p:cNvSpPr>
          <p:nvPr>
            <p:ph idx="1"/>
          </p:nvPr>
        </p:nvSpPr>
        <p:spPr/>
        <p:txBody>
          <a:bodyPr/>
          <a:lstStyle/>
          <a:p>
            <a:r>
              <a:rPr lang="en-US" b="1" dirty="0" smtClean="0"/>
              <a:t>ART. 1. . . </a:t>
            </a:r>
            <a:r>
              <a:rPr lang="en-US" dirty="0" smtClean="0"/>
              <a:t>Sub-articles a-e are unchanged.</a:t>
            </a:r>
          </a:p>
          <a:p>
            <a:pPr>
              <a:buNone/>
            </a:pPr>
            <a:r>
              <a:rPr lang="en-US" dirty="0" smtClean="0"/>
              <a:t>f. </a:t>
            </a:r>
            <a:r>
              <a:rPr lang="en-US" strike="sngStrike" dirty="0" smtClean="0"/>
              <a:t>Use of television monitoring or replay equipment for coaching purposes during the course of the game;</a:t>
            </a:r>
          </a:p>
          <a:p>
            <a:pPr>
              <a:buNone/>
            </a:pPr>
            <a:r>
              <a:rPr lang="en-US" dirty="0" smtClean="0"/>
              <a:t>The rest of the sub-articles will be renumbered.</a:t>
            </a:r>
          </a:p>
          <a:p>
            <a:pPr>
              <a:buNone/>
            </a:pPr>
            <a:endParaRPr lang="en-US" dirty="0" smtClean="0"/>
          </a:p>
          <a:p>
            <a:r>
              <a:rPr lang="en-US" b="1" dirty="0" smtClean="0"/>
              <a:t>Rationale: </a:t>
            </a:r>
            <a:r>
              <a:rPr lang="en-US" sz="2400" dirty="0" smtClean="0">
                <a:solidFill>
                  <a:schemeClr val="tx1"/>
                </a:solidFill>
                <a:latin typeface="+mn-lt"/>
                <a:ea typeface="+mn-ea"/>
                <a:cs typeface="+mn-cs"/>
              </a:rPr>
              <a:t>The game of baseball has developed and technology is more affordable and available.  Videotaping a game or players’ performances adds to the evolution of the game and enhances the educational ability for a coach to provide real-time instruction. </a:t>
            </a:r>
          </a:p>
          <a:p>
            <a:pPr>
              <a:buNone/>
            </a:pPr>
            <a:endParaRPr lang="en-US" b="1" dirty="0" smtClean="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3" descr="p06.jpg"/>
          <p:cNvPicPr>
            <a:picLocks noChangeAspect="1"/>
          </p:cNvPicPr>
          <p:nvPr/>
        </p:nvPicPr>
        <p:blipFill>
          <a:blip r:embed="rId2" cstate="print"/>
          <a:srcRect/>
          <a:stretch>
            <a:fillRect/>
          </a:stretch>
        </p:blipFill>
        <p:spPr bwMode="auto">
          <a:xfrm>
            <a:off x="0" y="0"/>
            <a:ext cx="9142413" cy="6858000"/>
          </a:xfrm>
          <a:prstGeom prst="rect">
            <a:avLst/>
          </a:prstGeom>
          <a:noFill/>
          <a:ln w="9525">
            <a:noFill/>
            <a:miter lim="800000"/>
            <a:headEnd/>
            <a:tailEnd/>
          </a:ln>
        </p:spPr>
      </p:pic>
      <p:sp>
        <p:nvSpPr>
          <p:cNvPr id="20483" name="Title 1"/>
          <p:cNvSpPr txBox="1">
            <a:spLocks/>
          </p:cNvSpPr>
          <p:nvPr/>
        </p:nvSpPr>
        <p:spPr bwMode="auto">
          <a:xfrm>
            <a:off x="1754188" y="171450"/>
            <a:ext cx="6988175" cy="1573213"/>
          </a:xfrm>
          <a:prstGeom prst="rect">
            <a:avLst/>
          </a:prstGeom>
          <a:noFill/>
          <a:ln w="9525">
            <a:noFill/>
            <a:miter lim="800000"/>
            <a:headEnd/>
            <a:tailEnd/>
          </a:ln>
        </p:spPr>
        <p:txBody>
          <a:bodyPr/>
          <a:lstStyle/>
          <a:p>
            <a:pPr algn="ctr" defTabSz="457200"/>
            <a:r>
              <a:rPr lang="en-US" sz="3200" b="1" dirty="0">
                <a:cs typeface="Arial" charset="0"/>
              </a:rPr>
              <a:t>Follow-through Interference</a:t>
            </a:r>
            <a:br>
              <a:rPr lang="en-US" sz="3200" b="1" dirty="0">
                <a:cs typeface="Arial" charset="0"/>
              </a:rPr>
            </a:br>
            <a:r>
              <a:rPr lang="en-US" sz="3200" b="1" dirty="0">
                <a:cs typeface="Arial" charset="0"/>
              </a:rPr>
              <a:t>Rule </a:t>
            </a:r>
            <a:r>
              <a:rPr lang="en-US" sz="3200" b="1" dirty="0" smtClean="0">
                <a:cs typeface="Arial" charset="0"/>
              </a:rPr>
              <a:t>2-21-4</a:t>
            </a:r>
            <a:endParaRPr lang="en-US" sz="3200" b="1" dirty="0">
              <a:cs typeface="Arial" charset="0"/>
            </a:endParaRPr>
          </a:p>
        </p:txBody>
      </p:sp>
      <p:sp>
        <p:nvSpPr>
          <p:cNvPr id="20484" name="Subtitle 2"/>
          <p:cNvSpPr txBox="1">
            <a:spLocks/>
          </p:cNvSpPr>
          <p:nvPr/>
        </p:nvSpPr>
        <p:spPr bwMode="auto">
          <a:xfrm>
            <a:off x="1754188" y="5094288"/>
            <a:ext cx="6988175" cy="1644650"/>
          </a:xfrm>
          <a:prstGeom prst="rect">
            <a:avLst/>
          </a:prstGeom>
          <a:noFill/>
          <a:ln w="9525">
            <a:noFill/>
            <a:miter lim="800000"/>
            <a:headEnd/>
            <a:tailEnd/>
          </a:ln>
        </p:spPr>
        <p:txBody>
          <a:bodyPr/>
          <a:lstStyle/>
          <a:p>
            <a:pPr defTabSz="457200">
              <a:spcBef>
                <a:spcPct val="20000"/>
              </a:spcBef>
              <a:buFont typeface="Arial" charset="0"/>
              <a:buNone/>
            </a:pPr>
            <a:r>
              <a:rPr lang="en-US">
                <a:cs typeface="Arial" charset="0"/>
              </a:rPr>
              <a:t>On his natural follow-through, the batter has made contact with the catcher. The ball is delayed-dead on follow-through interference and if F2 isn’t able to throw out the runner attempting to steal, the runner must be returned to first base and the batter is out.</a:t>
            </a: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descr="p07.jpg"/>
          <p:cNvPicPr>
            <a:picLocks noChangeAspect="1"/>
          </p:cNvPicPr>
          <p:nvPr/>
        </p:nvPicPr>
        <p:blipFill>
          <a:blip r:embed="rId2" cstate="print"/>
          <a:srcRect/>
          <a:stretch>
            <a:fillRect/>
          </a:stretch>
        </p:blipFill>
        <p:spPr bwMode="auto">
          <a:xfrm>
            <a:off x="0" y="0"/>
            <a:ext cx="9142413" cy="6858000"/>
          </a:xfrm>
          <a:prstGeom prst="rect">
            <a:avLst/>
          </a:prstGeom>
          <a:noFill/>
          <a:ln w="9525">
            <a:noFill/>
            <a:miter lim="800000"/>
            <a:headEnd/>
            <a:tailEnd/>
          </a:ln>
        </p:spPr>
      </p:pic>
      <p:sp>
        <p:nvSpPr>
          <p:cNvPr id="22531" name="Title 1"/>
          <p:cNvSpPr txBox="1">
            <a:spLocks/>
          </p:cNvSpPr>
          <p:nvPr/>
        </p:nvSpPr>
        <p:spPr bwMode="auto">
          <a:xfrm>
            <a:off x="1754188" y="171450"/>
            <a:ext cx="6988175" cy="1162050"/>
          </a:xfrm>
          <a:prstGeom prst="rect">
            <a:avLst/>
          </a:prstGeom>
          <a:noFill/>
          <a:ln w="9525">
            <a:noFill/>
            <a:miter lim="800000"/>
            <a:headEnd/>
            <a:tailEnd/>
          </a:ln>
        </p:spPr>
        <p:txBody>
          <a:bodyPr/>
          <a:lstStyle/>
          <a:p>
            <a:pPr algn="ctr" defTabSz="457200"/>
            <a:r>
              <a:rPr lang="en-US" sz="3200" b="1" dirty="0">
                <a:cs typeface="Arial" charset="0"/>
              </a:rPr>
              <a:t>Backswing Interference</a:t>
            </a:r>
            <a:br>
              <a:rPr lang="en-US" sz="3200" b="1" dirty="0">
                <a:cs typeface="Arial" charset="0"/>
              </a:rPr>
            </a:br>
            <a:r>
              <a:rPr lang="en-US" sz="3200" b="1" dirty="0">
                <a:cs typeface="Arial" charset="0"/>
              </a:rPr>
              <a:t>Rule </a:t>
            </a:r>
            <a:r>
              <a:rPr lang="en-US" sz="3200" b="1" dirty="0" smtClean="0">
                <a:cs typeface="Arial" charset="0"/>
              </a:rPr>
              <a:t>2-21-5</a:t>
            </a:r>
            <a:endParaRPr lang="en-US" sz="3200" b="1" dirty="0">
              <a:cs typeface="Arial" charset="0"/>
            </a:endParaRPr>
          </a:p>
        </p:txBody>
      </p:sp>
      <p:sp>
        <p:nvSpPr>
          <p:cNvPr id="22532" name="Subtitle 2"/>
          <p:cNvSpPr txBox="1">
            <a:spLocks/>
          </p:cNvSpPr>
          <p:nvPr/>
        </p:nvSpPr>
        <p:spPr bwMode="auto">
          <a:xfrm>
            <a:off x="1754188" y="5180013"/>
            <a:ext cx="7219950" cy="1047750"/>
          </a:xfrm>
          <a:prstGeom prst="rect">
            <a:avLst/>
          </a:prstGeom>
          <a:noFill/>
          <a:ln w="9525">
            <a:noFill/>
            <a:miter lim="800000"/>
            <a:headEnd/>
            <a:tailEnd/>
          </a:ln>
        </p:spPr>
        <p:txBody>
          <a:bodyPr/>
          <a:lstStyle/>
          <a:p>
            <a:pPr defTabSz="457200">
              <a:spcBef>
                <a:spcPct val="20000"/>
              </a:spcBef>
              <a:buFont typeface="Arial" charset="0"/>
              <a:buNone/>
            </a:pPr>
            <a:r>
              <a:rPr lang="en-US">
                <a:cs typeface="Arial" charset="0"/>
              </a:rPr>
              <a:t>Before the time of the pitch, if the batter’s practice swing makes contact with the catcher or his equipment, the umpire shall call an immediate dead ball. There is no penalty.</a:t>
            </a: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dirty="0" smtClean="0"/>
              <a:t>Rule 2-21-4 and 5</a:t>
            </a:r>
          </a:p>
        </p:txBody>
      </p:sp>
      <p:sp>
        <p:nvSpPr>
          <p:cNvPr id="13315" name="Content Placeholder 2"/>
          <p:cNvSpPr>
            <a:spLocks noGrp="1"/>
          </p:cNvSpPr>
          <p:nvPr>
            <p:ph idx="1"/>
          </p:nvPr>
        </p:nvSpPr>
        <p:spPr/>
        <p:txBody>
          <a:bodyPr/>
          <a:lstStyle/>
          <a:p>
            <a:r>
              <a:rPr lang="en-US" b="1" dirty="0" smtClean="0"/>
              <a:t>ART. 4 . . . </a:t>
            </a:r>
            <a:r>
              <a:rPr lang="en-US" dirty="0" smtClean="0"/>
              <a:t>Follow-through interference is when the bat hits the catcher after the batter has swung at a pitch and hinders action at home plate or the catcher’s attempt to play on a runner.</a:t>
            </a:r>
          </a:p>
          <a:p>
            <a:r>
              <a:rPr lang="en-US" b="1" dirty="0" smtClean="0"/>
              <a:t>ART. 5 . . . </a:t>
            </a:r>
            <a:r>
              <a:rPr lang="en-US" dirty="0" smtClean="0"/>
              <a:t>Backswing interference is when a batter contacts the catcher or his equipment prior to the time of the pitch.</a:t>
            </a:r>
          </a:p>
          <a:p>
            <a:endParaRPr lang="en-US" dirty="0" smtClean="0"/>
          </a:p>
          <a:p>
            <a:pPr>
              <a:buNone/>
            </a:pP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t>Rule 2-21-4 </a:t>
            </a:r>
            <a:r>
              <a:rPr lang="en-US" dirty="0" smtClean="0"/>
              <a:t>and 5</a:t>
            </a:r>
            <a:br>
              <a:rPr lang="en-US" dirty="0" smtClean="0"/>
            </a:br>
            <a:r>
              <a:rPr lang="en-US" dirty="0" smtClean="0"/>
              <a:t>(continued)</a:t>
            </a:r>
          </a:p>
        </p:txBody>
      </p:sp>
      <p:sp>
        <p:nvSpPr>
          <p:cNvPr id="15363" name="Content Placeholder 2"/>
          <p:cNvSpPr>
            <a:spLocks noGrp="1"/>
          </p:cNvSpPr>
          <p:nvPr>
            <p:ph idx="1"/>
          </p:nvPr>
        </p:nvSpPr>
        <p:spPr/>
        <p:txBody>
          <a:bodyPr/>
          <a:lstStyle/>
          <a:p>
            <a:r>
              <a:rPr lang="en-US" b="1" dirty="0" smtClean="0"/>
              <a:t>Rationale: </a:t>
            </a:r>
            <a:r>
              <a:rPr lang="en-US" dirty="0" smtClean="0">
                <a:solidFill>
                  <a:schemeClr val="tx1"/>
                </a:solidFill>
                <a:latin typeface="+mn-lt"/>
                <a:ea typeface="+mn-ea"/>
                <a:cs typeface="+mn-cs"/>
              </a:rPr>
              <a:t>Identifying the various types of offensive interference is pivotal when discussing the role of the batter in that manner.  Follow-through and backswing interference are two separate and distinct acts and the penalties reflect their differences.</a:t>
            </a:r>
          </a:p>
          <a:p>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dirty="0" smtClean="0"/>
              <a:t>Rule 7-3-5c</a:t>
            </a:r>
          </a:p>
        </p:txBody>
      </p:sp>
      <p:sp>
        <p:nvSpPr>
          <p:cNvPr id="38915" name="Content Placeholder 2"/>
          <p:cNvSpPr>
            <a:spLocks noGrp="1"/>
          </p:cNvSpPr>
          <p:nvPr>
            <p:ph idx="1"/>
          </p:nvPr>
        </p:nvSpPr>
        <p:spPr/>
        <p:txBody>
          <a:bodyPr/>
          <a:lstStyle/>
          <a:p>
            <a:r>
              <a:rPr lang="en-US" dirty="0" smtClean="0"/>
              <a:t>c. making any other movement, including </a:t>
            </a:r>
            <a:r>
              <a:rPr lang="en-US" u="sng" dirty="0" smtClean="0"/>
              <a:t>follow-through</a:t>
            </a:r>
            <a:r>
              <a:rPr lang="en-US" dirty="0" smtClean="0"/>
              <a:t> interference, which hinders actions at home plate or the catcher’s attempt to play on a runner or…</a:t>
            </a:r>
          </a:p>
          <a:p>
            <a:endParaRPr lang="en-US" dirty="0" smtClean="0"/>
          </a:p>
          <a:p>
            <a:r>
              <a:rPr lang="en-US" b="1" dirty="0" smtClean="0"/>
              <a:t>Rationale: </a:t>
            </a:r>
            <a:r>
              <a:rPr lang="en-US" dirty="0" smtClean="0">
                <a:solidFill>
                  <a:schemeClr val="tx1"/>
                </a:solidFill>
                <a:latin typeface="+mn-lt"/>
                <a:ea typeface="+mn-ea"/>
                <a:cs typeface="+mn-cs"/>
              </a:rPr>
              <a:t>After reviewing this rule change from last year, it became evident that the term “backswing” did not accurately capture the infraction, the term “follow-through” was more descriptive.  </a:t>
            </a:r>
          </a:p>
          <a:p>
            <a:pPr>
              <a:buNone/>
            </a:pP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 7-3-7 and Corresponding Penalty</a:t>
            </a:r>
            <a:endParaRPr lang="en-US" dirty="0"/>
          </a:p>
        </p:txBody>
      </p:sp>
      <p:sp>
        <p:nvSpPr>
          <p:cNvPr id="3" name="Content Placeholder 2"/>
          <p:cNvSpPr>
            <a:spLocks noGrp="1"/>
          </p:cNvSpPr>
          <p:nvPr>
            <p:ph idx="1"/>
          </p:nvPr>
        </p:nvSpPr>
        <p:spPr/>
        <p:txBody>
          <a:bodyPr/>
          <a:lstStyle/>
          <a:p>
            <a:r>
              <a:rPr lang="en-US" b="1" dirty="0" smtClean="0"/>
              <a:t>ART. 7 . . . </a:t>
            </a:r>
            <a:r>
              <a:rPr lang="en-US" u="sng" dirty="0" smtClean="0"/>
              <a:t>Commit backswing interference</a:t>
            </a:r>
            <a:r>
              <a:rPr lang="en-US" dirty="0" smtClean="0"/>
              <a:t>.</a:t>
            </a:r>
          </a:p>
          <a:p>
            <a:pPr>
              <a:buNone/>
            </a:pPr>
            <a:endParaRPr lang="en-US" dirty="0" smtClean="0"/>
          </a:p>
          <a:p>
            <a:r>
              <a:rPr lang="en-US" b="1" u="sng" dirty="0" smtClean="0"/>
              <a:t>PENALTY: The ball is immediately dead.</a:t>
            </a:r>
          </a:p>
          <a:p>
            <a:endParaRPr lang="en-US" b="1" dirty="0" smtClean="0"/>
          </a:p>
          <a:p>
            <a:endParaRPr lang="en-US" b="1" dirty="0" smtClean="0"/>
          </a:p>
          <a:p>
            <a:pPr>
              <a:buNone/>
            </a:pPr>
            <a:endParaRPr lang="en-US" b="1" dirty="0" smtClean="0"/>
          </a:p>
          <a:p>
            <a:r>
              <a:rPr lang="en-US" b="1" dirty="0" smtClean="0"/>
              <a:t>Rationale: </a:t>
            </a:r>
            <a:r>
              <a:rPr lang="en-US" dirty="0" smtClean="0"/>
              <a:t>Clarification.</a:t>
            </a:r>
          </a:p>
          <a:p>
            <a:endParaRPr lang="en-US" b="1"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4" descr="p13.jpg"/>
          <p:cNvPicPr>
            <a:picLocks noChangeAspect="1"/>
          </p:cNvPicPr>
          <p:nvPr/>
        </p:nvPicPr>
        <p:blipFill>
          <a:blip r:embed="rId2" cstate="print"/>
          <a:srcRect/>
          <a:stretch>
            <a:fillRect/>
          </a:stretch>
        </p:blipFill>
        <p:spPr bwMode="auto">
          <a:xfrm>
            <a:off x="0" y="0"/>
            <a:ext cx="9142413" cy="6858000"/>
          </a:xfrm>
          <a:prstGeom prst="rect">
            <a:avLst/>
          </a:prstGeom>
          <a:noFill/>
          <a:ln w="9525">
            <a:noFill/>
            <a:miter lim="800000"/>
            <a:headEnd/>
            <a:tailEnd/>
          </a:ln>
        </p:spPr>
      </p:pic>
      <p:sp>
        <p:nvSpPr>
          <p:cNvPr id="31747" name="Title 1"/>
          <p:cNvSpPr txBox="1">
            <a:spLocks/>
          </p:cNvSpPr>
          <p:nvPr/>
        </p:nvSpPr>
        <p:spPr bwMode="auto">
          <a:xfrm>
            <a:off x="1754188" y="171450"/>
            <a:ext cx="6988175" cy="1123950"/>
          </a:xfrm>
          <a:prstGeom prst="rect">
            <a:avLst/>
          </a:prstGeom>
          <a:noFill/>
          <a:ln w="9525">
            <a:noFill/>
            <a:miter lim="800000"/>
            <a:headEnd/>
            <a:tailEnd/>
          </a:ln>
        </p:spPr>
        <p:txBody>
          <a:bodyPr/>
          <a:lstStyle/>
          <a:p>
            <a:pPr algn="ctr" defTabSz="457200"/>
            <a:r>
              <a:rPr lang="en-US" sz="3200" b="1">
                <a:cs typeface="Arial" charset="0"/>
              </a:rPr>
              <a:t>Optional Speed-Up Rules</a:t>
            </a:r>
            <a:br>
              <a:rPr lang="en-US" sz="3200" b="1">
                <a:cs typeface="Arial" charset="0"/>
              </a:rPr>
            </a:br>
            <a:r>
              <a:rPr lang="en-US" sz="3200" b="1">
                <a:cs typeface="Arial" charset="0"/>
              </a:rPr>
              <a:t>Courtesy Runner</a:t>
            </a:r>
          </a:p>
        </p:txBody>
      </p:sp>
      <p:sp>
        <p:nvSpPr>
          <p:cNvPr id="31748" name="Subtitle 2"/>
          <p:cNvSpPr txBox="1">
            <a:spLocks/>
          </p:cNvSpPr>
          <p:nvPr/>
        </p:nvSpPr>
        <p:spPr bwMode="auto">
          <a:xfrm>
            <a:off x="1360488" y="5148263"/>
            <a:ext cx="7381875" cy="960437"/>
          </a:xfrm>
          <a:prstGeom prst="rect">
            <a:avLst/>
          </a:prstGeom>
          <a:noFill/>
          <a:ln w="9525">
            <a:noFill/>
            <a:miter lim="800000"/>
            <a:headEnd/>
            <a:tailEnd/>
          </a:ln>
        </p:spPr>
        <p:txBody>
          <a:bodyPr/>
          <a:lstStyle/>
          <a:p>
            <a:pPr defTabSz="457200">
              <a:spcBef>
                <a:spcPct val="20000"/>
              </a:spcBef>
              <a:buFont typeface="Arial" charset="0"/>
              <a:buNone/>
            </a:pPr>
            <a:r>
              <a:rPr lang="en-US" sz="2000">
                <a:cs typeface="Arial" charset="0"/>
              </a:rPr>
              <a:t>No. 44 is the courtesy runner for the catcher, No. 2. If his team bats around in an inning, No. 2 has not been substituted for and may bat when it is his turn.</a:t>
            </a: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1" descr="p14.jpg"/>
          <p:cNvPicPr>
            <a:picLocks noChangeAspect="1"/>
          </p:cNvPicPr>
          <p:nvPr/>
        </p:nvPicPr>
        <p:blipFill>
          <a:blip r:embed="rId2" cstate="print"/>
          <a:srcRect/>
          <a:stretch>
            <a:fillRect/>
          </a:stretch>
        </p:blipFill>
        <p:spPr bwMode="auto">
          <a:xfrm>
            <a:off x="0" y="0"/>
            <a:ext cx="9142413" cy="6858000"/>
          </a:xfrm>
          <a:prstGeom prst="rect">
            <a:avLst/>
          </a:prstGeom>
          <a:noFill/>
          <a:ln w="9525">
            <a:noFill/>
            <a:miter lim="800000"/>
            <a:headEnd/>
            <a:tailEnd/>
          </a:ln>
        </p:spPr>
      </p:pic>
      <p:sp>
        <p:nvSpPr>
          <p:cNvPr id="32771" name="Title 1"/>
          <p:cNvSpPr txBox="1">
            <a:spLocks/>
          </p:cNvSpPr>
          <p:nvPr/>
        </p:nvSpPr>
        <p:spPr bwMode="auto">
          <a:xfrm>
            <a:off x="1754188" y="171450"/>
            <a:ext cx="6988175" cy="1123950"/>
          </a:xfrm>
          <a:prstGeom prst="rect">
            <a:avLst/>
          </a:prstGeom>
          <a:noFill/>
          <a:ln w="9525">
            <a:noFill/>
            <a:miter lim="800000"/>
            <a:headEnd/>
            <a:tailEnd/>
          </a:ln>
        </p:spPr>
        <p:txBody>
          <a:bodyPr/>
          <a:lstStyle/>
          <a:p>
            <a:pPr algn="ctr" defTabSz="457200"/>
            <a:r>
              <a:rPr lang="en-US" sz="3200" b="1">
                <a:cs typeface="Arial" charset="0"/>
              </a:rPr>
              <a:t>Optional Speed-Up Rules</a:t>
            </a:r>
            <a:br>
              <a:rPr lang="en-US" sz="3200" b="1">
                <a:cs typeface="Arial" charset="0"/>
              </a:rPr>
            </a:br>
            <a:r>
              <a:rPr lang="en-US" sz="3200" b="1">
                <a:cs typeface="Arial" charset="0"/>
              </a:rPr>
              <a:t>Courtesy Runner</a:t>
            </a:r>
          </a:p>
        </p:txBody>
      </p:sp>
      <p:sp>
        <p:nvSpPr>
          <p:cNvPr id="32772" name="Subtitle 2"/>
          <p:cNvSpPr txBox="1">
            <a:spLocks/>
          </p:cNvSpPr>
          <p:nvPr/>
        </p:nvSpPr>
        <p:spPr bwMode="auto">
          <a:xfrm>
            <a:off x="1360488" y="5148263"/>
            <a:ext cx="7586662" cy="960437"/>
          </a:xfrm>
          <a:prstGeom prst="rect">
            <a:avLst/>
          </a:prstGeom>
          <a:noFill/>
          <a:ln w="9525">
            <a:noFill/>
            <a:miter lim="800000"/>
            <a:headEnd/>
            <a:tailEnd/>
          </a:ln>
        </p:spPr>
        <p:txBody>
          <a:bodyPr/>
          <a:lstStyle/>
          <a:p>
            <a:pPr defTabSz="457200">
              <a:spcBef>
                <a:spcPct val="20000"/>
              </a:spcBef>
              <a:buFont typeface="Arial" charset="0"/>
              <a:buNone/>
            </a:pPr>
            <a:r>
              <a:rPr lang="en-US" sz="2000">
                <a:cs typeface="Arial" charset="0"/>
              </a:rPr>
              <a:t>If the offense bats around and No. 2 reaches base a second time in the inning, he may run for himself and is not required to be replaced by a courtesy runner.</a:t>
            </a: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dirty="0" smtClean="0"/>
              <a:t>Courtesy Runner</a:t>
            </a:r>
          </a:p>
        </p:txBody>
      </p:sp>
      <p:sp>
        <p:nvSpPr>
          <p:cNvPr id="30723" name="Content Placeholder 2"/>
          <p:cNvSpPr>
            <a:spLocks noGrp="1"/>
          </p:cNvSpPr>
          <p:nvPr>
            <p:ph idx="1"/>
          </p:nvPr>
        </p:nvSpPr>
        <p:spPr/>
        <p:txBody>
          <a:bodyPr/>
          <a:lstStyle/>
          <a:p>
            <a:r>
              <a:rPr lang="en-US" dirty="0" smtClean="0"/>
              <a:t>1. At any time, the team at bat may use courtesy runners for the pitcher and/or the catcher.  </a:t>
            </a:r>
            <a:r>
              <a:rPr lang="en-US" u="sng" dirty="0" smtClean="0"/>
              <a:t>In the event that the offensive team bats around, the pitcher and/or catcher who had a courtesy runner inserted on their behalf may bat in their normal position in the batting order.</a:t>
            </a:r>
          </a:p>
          <a:p>
            <a:endParaRPr lang="en-US" u="sng" dirty="0" smtClean="0"/>
          </a:p>
          <a:p>
            <a:r>
              <a:rPr lang="en-US" b="1" dirty="0" smtClean="0"/>
              <a:t>Rationale: </a:t>
            </a:r>
            <a:r>
              <a:rPr lang="en-US" dirty="0" smtClean="0">
                <a:solidFill>
                  <a:schemeClr val="tx1"/>
                </a:solidFill>
                <a:latin typeface="+mn-lt"/>
                <a:ea typeface="+mn-ea"/>
                <a:cs typeface="+mn-cs"/>
              </a:rPr>
              <a:t>Clarification when a particular scenario occurs and how that affects the role of courtesy runner for the pitcher and catcher.</a:t>
            </a:r>
          </a:p>
          <a:p>
            <a:pPr>
              <a:buNone/>
            </a:pPr>
            <a:endParaRPr lang="en-US" b="1" dirty="0" smtClean="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p:txBody>
          <a:bodyPr/>
          <a:lstStyle/>
          <a:p>
            <a:r>
              <a:rPr lang="en-US" dirty="0" smtClean="0"/>
              <a:t>Points of Emphasis</a:t>
            </a:r>
          </a:p>
        </p:txBody>
      </p:sp>
      <p:sp>
        <p:nvSpPr>
          <p:cNvPr id="7171" name="Subtitle 2"/>
          <p:cNvSpPr>
            <a:spLocks noGrp="1"/>
          </p:cNvSpPr>
          <p:nvPr>
            <p:ph type="subTitle" idx="1"/>
          </p:nvPr>
        </p:nvSpPr>
        <p:spPr/>
        <p:txBody>
          <a:bodyPr/>
          <a:lstStyle/>
          <a:p>
            <a:endParaRPr lang="en-US" dirty="0" smtClean="0"/>
          </a:p>
        </p:txBody>
      </p:sp>
      <p:pic>
        <p:nvPicPr>
          <p:cNvPr id="7173" name="Picture 5" descr="C:\Users\ehopk\AppData\Local\Microsoft\Windows\Temporary Internet Files\Content.Outlook\087H2VGK\Baseball 6.jpg"/>
          <p:cNvPicPr>
            <a:picLocks noChangeAspect="1" noChangeArrowheads="1"/>
          </p:cNvPicPr>
          <p:nvPr/>
        </p:nvPicPr>
        <p:blipFill>
          <a:blip r:embed="rId2" cstate="print"/>
          <a:srcRect/>
          <a:stretch>
            <a:fillRect/>
          </a:stretch>
        </p:blipFill>
        <p:spPr bwMode="auto">
          <a:xfrm>
            <a:off x="2847598" y="3672052"/>
            <a:ext cx="3484836" cy="2327096"/>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p15.jpg"/>
          <p:cNvPicPr>
            <a:picLocks noChangeAspect="1"/>
          </p:cNvPicPr>
          <p:nvPr/>
        </p:nvPicPr>
        <p:blipFill>
          <a:blip r:embed="rId2" cstate="print"/>
          <a:srcRect/>
          <a:stretch>
            <a:fillRect/>
          </a:stretch>
        </p:blipFill>
        <p:spPr bwMode="auto">
          <a:xfrm>
            <a:off x="0" y="0"/>
            <a:ext cx="9142413" cy="6858000"/>
          </a:xfrm>
          <a:prstGeom prst="rect">
            <a:avLst/>
          </a:prstGeom>
          <a:noFill/>
          <a:ln w="9525">
            <a:noFill/>
            <a:miter lim="800000"/>
            <a:headEnd/>
            <a:tailEnd/>
          </a:ln>
        </p:spPr>
      </p:pic>
      <p:sp>
        <p:nvSpPr>
          <p:cNvPr id="34819" name="Title 1"/>
          <p:cNvSpPr txBox="1">
            <a:spLocks/>
          </p:cNvSpPr>
          <p:nvPr/>
        </p:nvSpPr>
        <p:spPr bwMode="auto">
          <a:xfrm>
            <a:off x="1754188" y="171450"/>
            <a:ext cx="6988175" cy="1123950"/>
          </a:xfrm>
          <a:prstGeom prst="rect">
            <a:avLst/>
          </a:prstGeom>
          <a:noFill/>
          <a:ln w="9525">
            <a:noFill/>
            <a:miter lim="800000"/>
            <a:headEnd/>
            <a:tailEnd/>
          </a:ln>
        </p:spPr>
        <p:txBody>
          <a:bodyPr/>
          <a:lstStyle/>
          <a:p>
            <a:pPr algn="ctr" defTabSz="457200"/>
            <a:r>
              <a:rPr lang="en-US" sz="3200" b="1">
                <a:cs typeface="Arial" charset="0"/>
              </a:rPr>
              <a:t>Helmet Care</a:t>
            </a:r>
          </a:p>
        </p:txBody>
      </p:sp>
      <p:sp>
        <p:nvSpPr>
          <p:cNvPr id="34820" name="Subtitle 2"/>
          <p:cNvSpPr txBox="1">
            <a:spLocks/>
          </p:cNvSpPr>
          <p:nvPr/>
        </p:nvSpPr>
        <p:spPr bwMode="auto">
          <a:xfrm>
            <a:off x="1754188" y="4841875"/>
            <a:ext cx="6988175" cy="1266825"/>
          </a:xfrm>
          <a:prstGeom prst="rect">
            <a:avLst/>
          </a:prstGeom>
          <a:noFill/>
          <a:ln w="9525">
            <a:noFill/>
            <a:miter lim="800000"/>
            <a:headEnd/>
            <a:tailEnd/>
          </a:ln>
        </p:spPr>
        <p:txBody>
          <a:bodyPr/>
          <a:lstStyle/>
          <a:p>
            <a:pPr defTabSz="457200">
              <a:spcBef>
                <a:spcPct val="20000"/>
              </a:spcBef>
              <a:buFont typeface="Arial" charset="0"/>
              <a:buNone/>
            </a:pPr>
            <a:r>
              <a:rPr lang="en-US" sz="2000">
                <a:cs typeface="Arial" charset="0"/>
              </a:rPr>
              <a:t>Coaches need to ensure helmets (and all equipment) are in suitable condition for use, particularly when reviewing equipment prior to the start of a season. While this helmet met NOCSAE standards at the time of manufacture, it is no longer suitable for use.</a:t>
            </a: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 descr="p16.jpg"/>
          <p:cNvPicPr>
            <a:picLocks noChangeAspect="1"/>
          </p:cNvPicPr>
          <p:nvPr/>
        </p:nvPicPr>
        <p:blipFill>
          <a:blip r:embed="rId2" cstate="print"/>
          <a:srcRect/>
          <a:stretch>
            <a:fillRect/>
          </a:stretch>
        </p:blipFill>
        <p:spPr bwMode="auto">
          <a:xfrm>
            <a:off x="0" y="0"/>
            <a:ext cx="9142413" cy="6858000"/>
          </a:xfrm>
          <a:prstGeom prst="rect">
            <a:avLst/>
          </a:prstGeom>
          <a:noFill/>
          <a:ln w="9525">
            <a:noFill/>
            <a:miter lim="800000"/>
            <a:headEnd/>
            <a:tailEnd/>
          </a:ln>
        </p:spPr>
      </p:pic>
      <p:sp>
        <p:nvSpPr>
          <p:cNvPr id="35843" name="Title 1"/>
          <p:cNvSpPr txBox="1">
            <a:spLocks/>
          </p:cNvSpPr>
          <p:nvPr/>
        </p:nvSpPr>
        <p:spPr bwMode="auto">
          <a:xfrm>
            <a:off x="1754188" y="171450"/>
            <a:ext cx="6988175" cy="1123950"/>
          </a:xfrm>
          <a:prstGeom prst="rect">
            <a:avLst/>
          </a:prstGeom>
          <a:noFill/>
          <a:ln w="9525">
            <a:noFill/>
            <a:miter lim="800000"/>
            <a:headEnd/>
            <a:tailEnd/>
          </a:ln>
        </p:spPr>
        <p:txBody>
          <a:bodyPr/>
          <a:lstStyle/>
          <a:p>
            <a:pPr algn="ctr" defTabSz="457200"/>
            <a:r>
              <a:rPr lang="en-US" sz="3200" b="1">
                <a:cs typeface="Arial" charset="0"/>
              </a:rPr>
              <a:t>Helmet Care</a:t>
            </a:r>
          </a:p>
        </p:txBody>
      </p:sp>
      <p:sp>
        <p:nvSpPr>
          <p:cNvPr id="35844" name="Subtitle 2"/>
          <p:cNvSpPr txBox="1">
            <a:spLocks/>
          </p:cNvSpPr>
          <p:nvPr/>
        </p:nvSpPr>
        <p:spPr bwMode="auto">
          <a:xfrm>
            <a:off x="2433638" y="4852988"/>
            <a:ext cx="5583237" cy="1417637"/>
          </a:xfrm>
          <a:prstGeom prst="rect">
            <a:avLst/>
          </a:prstGeom>
          <a:noFill/>
          <a:ln w="9525">
            <a:noFill/>
            <a:miter lim="800000"/>
            <a:headEnd/>
            <a:tailEnd/>
          </a:ln>
        </p:spPr>
        <p:txBody>
          <a:bodyPr/>
          <a:lstStyle/>
          <a:p>
            <a:pPr defTabSz="457200">
              <a:spcBef>
                <a:spcPct val="20000"/>
              </a:spcBef>
              <a:buFont typeface="Arial" charset="0"/>
              <a:buNone/>
            </a:pPr>
            <a:r>
              <a:rPr lang="en-US" sz="2000">
                <a:cs typeface="Arial" charset="0"/>
              </a:rPr>
              <a:t>Tape is not permitted on a batting helmet, since it could be covering up a crack or defect. Also, it could compromise the ability of the helmet to protect a player.</a:t>
            </a: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smtClean="0"/>
              <a:t>Helmet Maintenance and Usage</a:t>
            </a:r>
          </a:p>
        </p:txBody>
      </p:sp>
      <p:sp>
        <p:nvSpPr>
          <p:cNvPr id="23555" name="Content Placeholder 2"/>
          <p:cNvSpPr>
            <a:spLocks noGrp="1"/>
          </p:cNvSpPr>
          <p:nvPr>
            <p:ph idx="1"/>
          </p:nvPr>
        </p:nvSpPr>
        <p:spPr/>
        <p:txBody>
          <a:bodyPr/>
          <a:lstStyle/>
          <a:p>
            <a:r>
              <a:rPr lang="en-US" dirty="0" smtClean="0">
                <a:solidFill>
                  <a:schemeClr val="tx1"/>
                </a:solidFill>
                <a:latin typeface="+mn-lt"/>
                <a:ea typeface="+mn-ea"/>
                <a:cs typeface="+mn-cs"/>
              </a:rPr>
              <a:t>Reviewing the number of players (and some coaches) who are wearing batting helmets, it becomes clear that a lot of individuals are invested in protecting their head and brain by wearing a batting helmet that meets the NOCSAE performance standard.  </a:t>
            </a:r>
          </a:p>
          <a:p>
            <a:endParaRPr lang="en-US" dirty="0" smtClean="0"/>
          </a:p>
          <a:p>
            <a:r>
              <a:rPr lang="en-US" dirty="0" smtClean="0">
                <a:solidFill>
                  <a:schemeClr val="tx1"/>
                </a:solidFill>
                <a:latin typeface="+mn-lt"/>
                <a:ea typeface="+mn-ea"/>
                <a:cs typeface="+mn-cs"/>
              </a:rPr>
              <a:t>There should be a routine scheduled review and assessment of the condition of the batting helmets established by coaches and school administrators.  </a:t>
            </a:r>
          </a:p>
          <a:p>
            <a:pPr>
              <a:buNone/>
            </a:pPr>
            <a:endParaRPr lang="en-US" dirty="0" smtClean="0"/>
          </a:p>
          <a:p>
            <a:endParaRPr lang="en-US" dirty="0" smtClean="0"/>
          </a:p>
          <a:p>
            <a:endParaRPr lang="en-US" dirty="0" smtClean="0"/>
          </a:p>
          <a:p>
            <a:endParaRPr lang="en-US" dirty="0" smtClean="0"/>
          </a:p>
          <a:p>
            <a:pPr>
              <a:buNone/>
            </a:pP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smtClean="0"/>
              <a:t>Helmet Maintenance and Usage</a:t>
            </a:r>
            <a:br>
              <a:rPr lang="en-US" dirty="0" smtClean="0"/>
            </a:br>
            <a:r>
              <a:rPr lang="en-US" dirty="0" smtClean="0"/>
              <a:t>(continued)</a:t>
            </a:r>
          </a:p>
        </p:txBody>
      </p:sp>
      <p:sp>
        <p:nvSpPr>
          <p:cNvPr id="23555" name="Content Placeholder 2"/>
          <p:cNvSpPr>
            <a:spLocks noGrp="1"/>
          </p:cNvSpPr>
          <p:nvPr>
            <p:ph idx="1"/>
          </p:nvPr>
        </p:nvSpPr>
        <p:spPr/>
        <p:txBody>
          <a:bodyPr/>
          <a:lstStyle/>
          <a:p>
            <a:r>
              <a:rPr lang="en-US" dirty="0" smtClean="0">
                <a:solidFill>
                  <a:schemeClr val="tx1"/>
                </a:solidFill>
                <a:latin typeface="+mn-lt"/>
                <a:ea typeface="+mn-ea"/>
                <a:cs typeface="+mn-cs"/>
              </a:rPr>
              <a:t>They should also be maintained in a manner that your team can enjoy several seasons of functional use.  </a:t>
            </a:r>
          </a:p>
          <a:p>
            <a:r>
              <a:rPr lang="en-US" dirty="0" smtClean="0">
                <a:solidFill>
                  <a:schemeClr val="tx1"/>
                </a:solidFill>
                <a:latin typeface="+mn-lt"/>
                <a:ea typeface="+mn-ea"/>
                <a:cs typeface="+mn-cs"/>
              </a:rPr>
              <a:t>Batting helmet manufacturers normally provide a routine maintenance schedule either with the product or on their company’s website.</a:t>
            </a:r>
          </a:p>
          <a:p>
            <a:endParaRPr lang="en-US" dirty="0" smtClean="0"/>
          </a:p>
          <a:p>
            <a:endParaRPr lang="en-US" dirty="0" smtClean="0"/>
          </a:p>
          <a:p>
            <a:endParaRPr lang="en-US" dirty="0" smtClean="0"/>
          </a:p>
          <a:p>
            <a:endParaRPr lang="en-US" dirty="0" smtClean="0"/>
          </a:p>
          <a:p>
            <a:endParaRPr lang="en-US" dirty="0" smtClean="0"/>
          </a:p>
          <a:p>
            <a:endParaRPr lang="en-US" dirty="0" smtClean="0"/>
          </a:p>
          <a:p>
            <a:pPr>
              <a:buNone/>
            </a:pP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4" descr="p17.jpg"/>
          <p:cNvPicPr>
            <a:picLocks noChangeAspect="1"/>
          </p:cNvPicPr>
          <p:nvPr/>
        </p:nvPicPr>
        <p:blipFill>
          <a:blip r:embed="rId2" cstate="print"/>
          <a:srcRect/>
          <a:stretch>
            <a:fillRect/>
          </a:stretch>
        </p:blipFill>
        <p:spPr bwMode="auto">
          <a:xfrm>
            <a:off x="0" y="0"/>
            <a:ext cx="9142413" cy="6858000"/>
          </a:xfrm>
          <a:prstGeom prst="rect">
            <a:avLst/>
          </a:prstGeom>
          <a:noFill/>
          <a:ln w="9525">
            <a:noFill/>
            <a:miter lim="800000"/>
            <a:headEnd/>
            <a:tailEnd/>
          </a:ln>
        </p:spPr>
      </p:pic>
      <p:sp>
        <p:nvSpPr>
          <p:cNvPr id="37891" name="Title 1"/>
          <p:cNvSpPr txBox="1">
            <a:spLocks/>
          </p:cNvSpPr>
          <p:nvPr/>
        </p:nvSpPr>
        <p:spPr bwMode="auto">
          <a:xfrm>
            <a:off x="1754188" y="103188"/>
            <a:ext cx="6988175" cy="1123950"/>
          </a:xfrm>
          <a:prstGeom prst="rect">
            <a:avLst/>
          </a:prstGeom>
          <a:noFill/>
          <a:ln w="9525">
            <a:noFill/>
            <a:miter lim="800000"/>
            <a:headEnd/>
            <a:tailEnd/>
          </a:ln>
        </p:spPr>
        <p:txBody>
          <a:bodyPr/>
          <a:lstStyle/>
          <a:p>
            <a:pPr algn="ctr" defTabSz="457200"/>
            <a:r>
              <a:rPr lang="en-US" sz="3200" b="1">
                <a:cs typeface="Arial" charset="0"/>
              </a:rPr>
              <a:t>Pitching Substitution: </a:t>
            </a:r>
          </a:p>
          <a:p>
            <a:pPr algn="ctr" defTabSz="457200"/>
            <a:r>
              <a:rPr lang="en-US" sz="3200" b="1">
                <a:cs typeface="Arial" charset="0"/>
              </a:rPr>
              <a:t>Coach Delaying the Game</a:t>
            </a:r>
          </a:p>
        </p:txBody>
      </p:sp>
      <p:sp>
        <p:nvSpPr>
          <p:cNvPr id="37892" name="Subtitle 2"/>
          <p:cNvSpPr txBox="1">
            <a:spLocks/>
          </p:cNvSpPr>
          <p:nvPr/>
        </p:nvSpPr>
        <p:spPr bwMode="auto">
          <a:xfrm>
            <a:off x="1822450" y="5068888"/>
            <a:ext cx="6738938" cy="1258887"/>
          </a:xfrm>
          <a:prstGeom prst="rect">
            <a:avLst/>
          </a:prstGeom>
          <a:noFill/>
          <a:ln w="9525">
            <a:noFill/>
            <a:miter lim="800000"/>
            <a:headEnd/>
            <a:tailEnd/>
          </a:ln>
        </p:spPr>
        <p:txBody>
          <a:bodyPr/>
          <a:lstStyle/>
          <a:p>
            <a:pPr defTabSz="457200">
              <a:spcBef>
                <a:spcPct val="20000"/>
              </a:spcBef>
              <a:buFont typeface="Arial" charset="0"/>
              <a:buNone/>
            </a:pPr>
            <a:r>
              <a:rPr lang="en-US">
                <a:cs typeface="Arial" charset="0"/>
              </a:rPr>
              <a:t>A replacement pitcher gets eight warm-up throws. The defensive team shall be ready to resume play upon completion of the eighth throw. A coach is permitted to observe the throws, but must be off the field when they are completed.</a:t>
            </a: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Pitching Substitutions:</a:t>
            </a:r>
            <a:br>
              <a:rPr lang="en-US" dirty="0" smtClean="0"/>
            </a:br>
            <a:r>
              <a:rPr lang="en-US" dirty="0" smtClean="0"/>
              <a:t>Coach Delaying the Game</a:t>
            </a:r>
            <a:endParaRPr lang="en-US" dirty="0"/>
          </a:p>
        </p:txBody>
      </p:sp>
      <p:sp>
        <p:nvSpPr>
          <p:cNvPr id="3" name="Content Placeholder 2"/>
          <p:cNvSpPr>
            <a:spLocks noGrp="1"/>
          </p:cNvSpPr>
          <p:nvPr>
            <p:ph idx="1"/>
          </p:nvPr>
        </p:nvSpPr>
        <p:spPr/>
        <p:txBody>
          <a:bodyPr/>
          <a:lstStyle/>
          <a:p>
            <a:r>
              <a:rPr lang="en-US" dirty="0" smtClean="0">
                <a:solidFill>
                  <a:schemeClr val="tx1"/>
                </a:solidFill>
                <a:latin typeface="+mn-lt"/>
                <a:ea typeface="+mn-ea"/>
                <a:cs typeface="+mn-cs"/>
              </a:rPr>
              <a:t>Pitching is critical in our game and substituting the pitcher is a key personnel strategy.  </a:t>
            </a:r>
          </a:p>
          <a:p>
            <a:r>
              <a:rPr lang="en-US" dirty="0" smtClean="0">
                <a:solidFill>
                  <a:schemeClr val="tx1"/>
                </a:solidFill>
                <a:latin typeface="+mn-lt"/>
                <a:ea typeface="+mn-ea"/>
                <a:cs typeface="+mn-cs"/>
              </a:rPr>
              <a:t>By rule, there are some specific time guidelines provided for the execution of substituting the game pitcher.  </a:t>
            </a:r>
          </a:p>
          <a:p>
            <a:r>
              <a:rPr lang="en-US" dirty="0" smtClean="0">
                <a:solidFill>
                  <a:schemeClr val="tx1"/>
                </a:solidFill>
                <a:latin typeface="+mn-lt"/>
                <a:ea typeface="+mn-ea"/>
                <a:cs typeface="+mn-cs"/>
              </a:rPr>
              <a:t>It is becoming more noticeable that the defensive coach is extending his time around the mound while the substitute pitcher completes his warm-up pitches.  </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Pitching Substitutions:</a:t>
            </a:r>
            <a:br>
              <a:rPr lang="en-US" sz="2800" dirty="0" smtClean="0"/>
            </a:br>
            <a:r>
              <a:rPr lang="en-US" sz="2800" dirty="0" smtClean="0"/>
              <a:t>Coach Delaying the Game</a:t>
            </a:r>
            <a:br>
              <a:rPr lang="en-US" sz="2800" dirty="0" smtClean="0"/>
            </a:br>
            <a:r>
              <a:rPr lang="en-US" sz="2800" dirty="0" smtClean="0"/>
              <a:t>(continued)</a:t>
            </a:r>
            <a:endParaRPr lang="en-US" sz="2800" dirty="0"/>
          </a:p>
        </p:txBody>
      </p:sp>
      <p:sp>
        <p:nvSpPr>
          <p:cNvPr id="3" name="Content Placeholder 2"/>
          <p:cNvSpPr>
            <a:spLocks noGrp="1"/>
          </p:cNvSpPr>
          <p:nvPr>
            <p:ph idx="1"/>
          </p:nvPr>
        </p:nvSpPr>
        <p:spPr/>
        <p:txBody>
          <a:bodyPr/>
          <a:lstStyle/>
          <a:p>
            <a:r>
              <a:rPr lang="en-US" dirty="0" smtClean="0">
                <a:solidFill>
                  <a:schemeClr val="tx1"/>
                </a:solidFill>
                <a:latin typeface="+mn-lt"/>
                <a:ea typeface="+mn-ea"/>
                <a:cs typeface="+mn-cs"/>
              </a:rPr>
              <a:t>This delay of the game by lingering around the mound has become problematic.  </a:t>
            </a:r>
          </a:p>
          <a:p>
            <a:r>
              <a:rPr lang="en-US" dirty="0" smtClean="0">
                <a:solidFill>
                  <a:schemeClr val="tx1"/>
                </a:solidFill>
                <a:latin typeface="+mn-lt"/>
                <a:ea typeface="+mn-ea"/>
                <a:cs typeface="+mn-cs"/>
              </a:rPr>
              <a:t>While it provides the coach an opportunity to speak to the rest of the defensive team, it is also lengthening and delaying the game.  </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Pitching Substitutions:</a:t>
            </a:r>
            <a:br>
              <a:rPr lang="en-US" sz="2800" dirty="0" smtClean="0"/>
            </a:br>
            <a:r>
              <a:rPr lang="en-US" sz="2800" dirty="0" smtClean="0"/>
              <a:t>Coach Delaying the Game</a:t>
            </a:r>
            <a:br>
              <a:rPr lang="en-US" sz="2800" dirty="0" smtClean="0"/>
            </a:br>
            <a:r>
              <a:rPr lang="en-US" sz="2800" dirty="0" smtClean="0"/>
              <a:t>(continued)</a:t>
            </a:r>
            <a:endParaRPr lang="en-US" sz="2800" dirty="0"/>
          </a:p>
        </p:txBody>
      </p:sp>
      <p:sp>
        <p:nvSpPr>
          <p:cNvPr id="3" name="Content Placeholder 2"/>
          <p:cNvSpPr>
            <a:spLocks noGrp="1"/>
          </p:cNvSpPr>
          <p:nvPr>
            <p:ph idx="1"/>
          </p:nvPr>
        </p:nvSpPr>
        <p:spPr/>
        <p:txBody>
          <a:bodyPr/>
          <a:lstStyle/>
          <a:p>
            <a:r>
              <a:rPr lang="en-US" dirty="0" smtClean="0">
                <a:solidFill>
                  <a:schemeClr val="tx1"/>
                </a:solidFill>
                <a:latin typeface="+mn-lt"/>
                <a:ea typeface="+mn-ea"/>
                <a:cs typeface="+mn-cs"/>
              </a:rPr>
              <a:t>The coach should make his substitution known to the umpire-in-chief, scorekeeper, relieve the game pitcher, instruct his defensive players quickly and leave the diamond area heading back to the dugout/bench area.  </a:t>
            </a:r>
          </a:p>
          <a:p>
            <a:r>
              <a:rPr lang="en-US" dirty="0" smtClean="0">
                <a:solidFill>
                  <a:schemeClr val="tx1"/>
                </a:solidFill>
                <a:latin typeface="+mn-lt"/>
                <a:ea typeface="+mn-ea"/>
                <a:cs typeface="+mn-cs"/>
              </a:rPr>
              <a:t>For the sake of continuity, </a:t>
            </a:r>
            <a:r>
              <a:rPr lang="en-US" dirty="0" smtClean="0"/>
              <a:t>It</a:t>
            </a:r>
            <a:r>
              <a:rPr lang="en-US" dirty="0" smtClean="0">
                <a:solidFill>
                  <a:schemeClr val="tx1"/>
                </a:solidFill>
                <a:latin typeface="+mn-lt"/>
                <a:ea typeface="+mn-ea"/>
                <a:cs typeface="+mn-cs"/>
              </a:rPr>
              <a:t> is a better game when it is fluid and with minimal interruptions.</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1" descr="p18.jpg"/>
          <p:cNvPicPr>
            <a:picLocks noChangeAspect="1"/>
          </p:cNvPicPr>
          <p:nvPr/>
        </p:nvPicPr>
        <p:blipFill>
          <a:blip r:embed="rId2" cstate="print"/>
          <a:srcRect/>
          <a:stretch>
            <a:fillRect/>
          </a:stretch>
        </p:blipFill>
        <p:spPr bwMode="auto">
          <a:xfrm>
            <a:off x="0" y="0"/>
            <a:ext cx="9142413" cy="6858000"/>
          </a:xfrm>
          <a:prstGeom prst="rect">
            <a:avLst/>
          </a:prstGeom>
          <a:noFill/>
          <a:ln w="9525">
            <a:noFill/>
            <a:miter lim="800000"/>
            <a:headEnd/>
            <a:tailEnd/>
          </a:ln>
        </p:spPr>
      </p:pic>
      <p:sp>
        <p:nvSpPr>
          <p:cNvPr id="39939" name="Title 1"/>
          <p:cNvSpPr txBox="1">
            <a:spLocks/>
          </p:cNvSpPr>
          <p:nvPr/>
        </p:nvSpPr>
        <p:spPr bwMode="auto">
          <a:xfrm>
            <a:off x="1754188" y="136525"/>
            <a:ext cx="6988175" cy="909638"/>
          </a:xfrm>
          <a:prstGeom prst="rect">
            <a:avLst/>
          </a:prstGeom>
          <a:noFill/>
          <a:ln w="9525">
            <a:noFill/>
            <a:miter lim="800000"/>
            <a:headEnd/>
            <a:tailEnd/>
          </a:ln>
        </p:spPr>
        <p:txBody>
          <a:bodyPr/>
          <a:lstStyle/>
          <a:p>
            <a:pPr algn="ctr" defTabSz="457200"/>
            <a:r>
              <a:rPr lang="en-US" sz="3200" b="1">
                <a:cs typeface="Arial" charset="0"/>
              </a:rPr>
              <a:t>Celebrations</a:t>
            </a:r>
          </a:p>
        </p:txBody>
      </p:sp>
      <p:sp>
        <p:nvSpPr>
          <p:cNvPr id="39940" name="Subtitle 2"/>
          <p:cNvSpPr txBox="1">
            <a:spLocks/>
          </p:cNvSpPr>
          <p:nvPr/>
        </p:nvSpPr>
        <p:spPr bwMode="auto">
          <a:xfrm>
            <a:off x="2732088" y="5353050"/>
            <a:ext cx="5273675" cy="974725"/>
          </a:xfrm>
          <a:prstGeom prst="rect">
            <a:avLst/>
          </a:prstGeom>
          <a:noFill/>
          <a:ln w="9525">
            <a:noFill/>
            <a:miter lim="800000"/>
            <a:headEnd/>
            <a:tailEnd/>
          </a:ln>
        </p:spPr>
        <p:txBody>
          <a:bodyPr/>
          <a:lstStyle/>
          <a:p>
            <a:pPr defTabSz="457200">
              <a:spcBef>
                <a:spcPct val="20000"/>
              </a:spcBef>
              <a:buFont typeface="Arial" charset="0"/>
              <a:buNone/>
            </a:pPr>
            <a:r>
              <a:rPr lang="en-US">
                <a:cs typeface="Arial" charset="0"/>
              </a:rPr>
              <a:t>During a home-run celebration, team members must remain clear of the plate, allowing the umpire to ensure all runners legally touch.</a:t>
            </a: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Sportsmanship – Celebrations</a:t>
            </a:r>
            <a:br>
              <a:rPr lang="en-US" sz="2800" dirty="0" smtClean="0"/>
            </a:br>
            <a:r>
              <a:rPr lang="en-US" sz="2800" dirty="0" smtClean="0"/>
              <a:t>around or near Home Plate</a:t>
            </a:r>
            <a:endParaRPr lang="en-US" sz="2800" dirty="0"/>
          </a:p>
        </p:txBody>
      </p:sp>
      <p:sp>
        <p:nvSpPr>
          <p:cNvPr id="3" name="Content Placeholder 2"/>
          <p:cNvSpPr>
            <a:spLocks noGrp="1"/>
          </p:cNvSpPr>
          <p:nvPr>
            <p:ph idx="1"/>
          </p:nvPr>
        </p:nvSpPr>
        <p:spPr/>
        <p:txBody>
          <a:bodyPr/>
          <a:lstStyle/>
          <a:p>
            <a:r>
              <a:rPr lang="en-US" dirty="0" smtClean="0">
                <a:solidFill>
                  <a:schemeClr val="tx1"/>
                </a:solidFill>
                <a:latin typeface="+mn-lt"/>
                <a:ea typeface="+mn-ea"/>
                <a:cs typeface="+mn-cs"/>
              </a:rPr>
              <a:t>Any walk-off game winning base hit or home run generates immediate excitement for the player who hit the ball, his teammates and fans.</a:t>
            </a:r>
          </a:p>
          <a:p>
            <a:r>
              <a:rPr lang="en-US" dirty="0" smtClean="0">
                <a:solidFill>
                  <a:schemeClr val="tx1"/>
                </a:solidFill>
                <a:latin typeface="+mn-lt"/>
                <a:ea typeface="+mn-ea"/>
                <a:cs typeface="+mn-cs"/>
              </a:rPr>
              <a:t>Everyone on the winning team wants to congratulate the successful runner as he turns the corner at third base and heads to home plate.  </a:t>
            </a:r>
          </a:p>
          <a:p>
            <a:r>
              <a:rPr lang="en-US" dirty="0" smtClean="0">
                <a:solidFill>
                  <a:schemeClr val="tx1"/>
                </a:solidFill>
                <a:latin typeface="+mn-lt"/>
                <a:ea typeface="+mn-ea"/>
                <a:cs typeface="+mn-cs"/>
              </a:rPr>
              <a:t>The problem is that the umpire-in-chief has to be able to verify that the runner scores.</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4" descr="p19.jpg"/>
          <p:cNvPicPr>
            <a:picLocks noChangeAspect="1"/>
          </p:cNvPicPr>
          <p:nvPr/>
        </p:nvPicPr>
        <p:blipFill>
          <a:blip r:embed="rId2" cstate="print"/>
          <a:srcRect/>
          <a:stretch>
            <a:fillRect/>
          </a:stretch>
        </p:blipFill>
        <p:spPr bwMode="auto">
          <a:xfrm>
            <a:off x="0" y="0"/>
            <a:ext cx="9142413" cy="6858000"/>
          </a:xfrm>
          <a:prstGeom prst="rect">
            <a:avLst/>
          </a:prstGeom>
          <a:noFill/>
          <a:ln w="9525">
            <a:noFill/>
            <a:miter lim="800000"/>
            <a:headEnd/>
            <a:tailEnd/>
          </a:ln>
        </p:spPr>
      </p:pic>
      <p:sp>
        <p:nvSpPr>
          <p:cNvPr id="41987" name="Title 1"/>
          <p:cNvSpPr txBox="1">
            <a:spLocks/>
          </p:cNvSpPr>
          <p:nvPr/>
        </p:nvSpPr>
        <p:spPr bwMode="auto">
          <a:xfrm>
            <a:off x="1754188" y="136525"/>
            <a:ext cx="6988175" cy="909638"/>
          </a:xfrm>
          <a:prstGeom prst="rect">
            <a:avLst/>
          </a:prstGeom>
          <a:noFill/>
          <a:ln w="9525">
            <a:noFill/>
            <a:miter lim="800000"/>
            <a:headEnd/>
            <a:tailEnd/>
          </a:ln>
        </p:spPr>
        <p:txBody>
          <a:bodyPr/>
          <a:lstStyle/>
          <a:p>
            <a:pPr algn="ctr" defTabSz="457200"/>
            <a:r>
              <a:rPr lang="en-US" sz="3200" b="1">
                <a:cs typeface="Arial" charset="0"/>
              </a:rPr>
              <a:t>Celebrations</a:t>
            </a:r>
          </a:p>
        </p:txBody>
      </p:sp>
      <p:sp>
        <p:nvSpPr>
          <p:cNvPr id="41988" name="Subtitle 2"/>
          <p:cNvSpPr txBox="1">
            <a:spLocks/>
          </p:cNvSpPr>
          <p:nvPr/>
        </p:nvSpPr>
        <p:spPr bwMode="auto">
          <a:xfrm>
            <a:off x="2017713" y="5194300"/>
            <a:ext cx="6565900" cy="1133475"/>
          </a:xfrm>
          <a:prstGeom prst="rect">
            <a:avLst/>
          </a:prstGeom>
          <a:noFill/>
          <a:ln w="9525">
            <a:noFill/>
            <a:miter lim="800000"/>
            <a:headEnd/>
            <a:tailEnd/>
          </a:ln>
        </p:spPr>
        <p:txBody>
          <a:bodyPr/>
          <a:lstStyle/>
          <a:p>
            <a:pPr defTabSz="457200">
              <a:spcBef>
                <a:spcPct val="20000"/>
              </a:spcBef>
              <a:buFont typeface="Arial" charset="0"/>
              <a:buNone/>
            </a:pPr>
            <a:r>
              <a:rPr lang="en-US">
                <a:cs typeface="Arial" charset="0"/>
              </a:rPr>
              <a:t>A team is permitted to be outside the dugout and celebrate during a dead-ball, such as after a home run. However, Rule 3-3-1f (4) does not permit unsporting behavior and can result in the ejection of players who taunt.</a:t>
            </a: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Sportsmanship – Celebrations</a:t>
            </a:r>
            <a:br>
              <a:rPr lang="en-US" sz="2800" dirty="0" smtClean="0"/>
            </a:br>
            <a:r>
              <a:rPr lang="en-US" sz="2800" dirty="0" smtClean="0"/>
              <a:t>around or near Home Plate</a:t>
            </a:r>
            <a:br>
              <a:rPr lang="en-US" sz="2800" dirty="0" smtClean="0"/>
            </a:br>
            <a:r>
              <a:rPr lang="en-US" sz="2800" dirty="0" smtClean="0"/>
              <a:t>(continued)</a:t>
            </a:r>
            <a:endParaRPr lang="en-US" sz="2800" dirty="0"/>
          </a:p>
        </p:txBody>
      </p:sp>
      <p:sp>
        <p:nvSpPr>
          <p:cNvPr id="3" name="Content Placeholder 2"/>
          <p:cNvSpPr>
            <a:spLocks noGrp="1"/>
          </p:cNvSpPr>
          <p:nvPr>
            <p:ph idx="1"/>
          </p:nvPr>
        </p:nvSpPr>
        <p:spPr/>
        <p:txBody>
          <a:bodyPr/>
          <a:lstStyle/>
          <a:p>
            <a:r>
              <a:rPr lang="en-US" dirty="0" smtClean="0">
                <a:solidFill>
                  <a:schemeClr val="tx1"/>
                </a:solidFill>
                <a:latin typeface="+mn-lt"/>
                <a:ea typeface="+mn-ea"/>
                <a:cs typeface="+mn-cs"/>
              </a:rPr>
              <a:t>It is important to keep that area around home plate clear of bodies (and equipment) so the umpire can do his job correctly.  </a:t>
            </a:r>
          </a:p>
          <a:p>
            <a:r>
              <a:rPr lang="en-US" dirty="0" smtClean="0">
                <a:solidFill>
                  <a:schemeClr val="tx1"/>
                </a:solidFill>
                <a:latin typeface="+mn-lt"/>
                <a:ea typeface="+mn-ea"/>
                <a:cs typeface="+mn-cs"/>
              </a:rPr>
              <a:t>In addition, hovering around the third base line and home plate is a perfect opportunity for bad sportsmanship actions with taunting and other boorish behavior.  </a:t>
            </a:r>
          </a:p>
          <a:p>
            <a:r>
              <a:rPr lang="en-US" dirty="0" smtClean="0">
                <a:solidFill>
                  <a:schemeClr val="tx1"/>
                </a:solidFill>
                <a:latin typeface="+mn-lt"/>
                <a:ea typeface="+mn-ea"/>
                <a:cs typeface="+mn-cs"/>
              </a:rPr>
              <a:t>Celebrations should be more diligently observed because of the number of poor sportsmanship incidents being reported throughout the country.  </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1" descr="p20.jpg"/>
          <p:cNvPicPr>
            <a:picLocks noChangeAspect="1"/>
          </p:cNvPicPr>
          <p:nvPr/>
        </p:nvPicPr>
        <p:blipFill>
          <a:blip r:embed="rId2" cstate="print"/>
          <a:srcRect/>
          <a:stretch>
            <a:fillRect/>
          </a:stretch>
        </p:blipFill>
        <p:spPr bwMode="auto">
          <a:xfrm>
            <a:off x="0" y="0"/>
            <a:ext cx="9142413" cy="6858000"/>
          </a:xfrm>
          <a:prstGeom prst="rect">
            <a:avLst/>
          </a:prstGeom>
          <a:noFill/>
          <a:ln w="9525">
            <a:noFill/>
            <a:miter lim="800000"/>
            <a:headEnd/>
            <a:tailEnd/>
          </a:ln>
        </p:spPr>
      </p:pic>
      <p:sp>
        <p:nvSpPr>
          <p:cNvPr id="43011" name="Title 1"/>
          <p:cNvSpPr txBox="1">
            <a:spLocks/>
          </p:cNvSpPr>
          <p:nvPr/>
        </p:nvSpPr>
        <p:spPr bwMode="auto">
          <a:xfrm>
            <a:off x="1754188" y="136525"/>
            <a:ext cx="6988175" cy="909638"/>
          </a:xfrm>
          <a:prstGeom prst="rect">
            <a:avLst/>
          </a:prstGeom>
          <a:noFill/>
          <a:ln w="9525">
            <a:noFill/>
            <a:miter lim="800000"/>
            <a:headEnd/>
            <a:tailEnd/>
          </a:ln>
        </p:spPr>
        <p:txBody>
          <a:bodyPr/>
          <a:lstStyle/>
          <a:p>
            <a:pPr algn="ctr" defTabSz="457200"/>
            <a:r>
              <a:rPr lang="en-US" sz="3200" b="1">
                <a:cs typeface="Arial" charset="0"/>
              </a:rPr>
              <a:t>Postgame Conduct</a:t>
            </a:r>
          </a:p>
        </p:txBody>
      </p:sp>
      <p:sp>
        <p:nvSpPr>
          <p:cNvPr id="43012" name="Subtitle 2"/>
          <p:cNvSpPr txBox="1">
            <a:spLocks/>
          </p:cNvSpPr>
          <p:nvPr/>
        </p:nvSpPr>
        <p:spPr bwMode="auto">
          <a:xfrm>
            <a:off x="1508125" y="5194300"/>
            <a:ext cx="7075488" cy="1133475"/>
          </a:xfrm>
          <a:prstGeom prst="rect">
            <a:avLst/>
          </a:prstGeom>
          <a:noFill/>
          <a:ln w="9525">
            <a:noFill/>
            <a:miter lim="800000"/>
            <a:headEnd/>
            <a:tailEnd/>
          </a:ln>
        </p:spPr>
        <p:txBody>
          <a:bodyPr/>
          <a:lstStyle/>
          <a:p>
            <a:pPr defTabSz="457200">
              <a:spcBef>
                <a:spcPct val="20000"/>
              </a:spcBef>
              <a:buFont typeface="Arial" charset="0"/>
              <a:buNone/>
            </a:pPr>
            <a:r>
              <a:rPr lang="en-US">
                <a:cs typeface="Arial" charset="0"/>
              </a:rPr>
              <a:t>Umpires retain jurisdiction and can eject players or coaches until all umpires have left the field. Even though the game is over, this coach is subject to being ejected.</a:t>
            </a: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4" descr="p21.jpg"/>
          <p:cNvPicPr>
            <a:picLocks noChangeAspect="1"/>
          </p:cNvPicPr>
          <p:nvPr/>
        </p:nvPicPr>
        <p:blipFill>
          <a:blip r:embed="rId2" cstate="print"/>
          <a:srcRect/>
          <a:stretch>
            <a:fillRect/>
          </a:stretch>
        </p:blipFill>
        <p:spPr bwMode="auto">
          <a:xfrm>
            <a:off x="0" y="0"/>
            <a:ext cx="9142413" cy="6858000"/>
          </a:xfrm>
          <a:prstGeom prst="rect">
            <a:avLst/>
          </a:prstGeom>
          <a:noFill/>
          <a:ln w="9525">
            <a:noFill/>
            <a:miter lim="800000"/>
            <a:headEnd/>
            <a:tailEnd/>
          </a:ln>
        </p:spPr>
      </p:pic>
      <p:sp>
        <p:nvSpPr>
          <p:cNvPr id="45059" name="Title 1"/>
          <p:cNvSpPr txBox="1">
            <a:spLocks/>
          </p:cNvSpPr>
          <p:nvPr/>
        </p:nvSpPr>
        <p:spPr bwMode="auto">
          <a:xfrm>
            <a:off x="1754188" y="136525"/>
            <a:ext cx="6988175" cy="909638"/>
          </a:xfrm>
          <a:prstGeom prst="rect">
            <a:avLst/>
          </a:prstGeom>
          <a:noFill/>
          <a:ln w="9525">
            <a:noFill/>
            <a:miter lim="800000"/>
            <a:headEnd/>
            <a:tailEnd/>
          </a:ln>
        </p:spPr>
        <p:txBody>
          <a:bodyPr/>
          <a:lstStyle/>
          <a:p>
            <a:pPr algn="ctr" defTabSz="457200"/>
            <a:r>
              <a:rPr lang="en-US" sz="3200" b="1">
                <a:cs typeface="Arial" charset="0"/>
              </a:rPr>
              <a:t>Postgame Conduct</a:t>
            </a:r>
          </a:p>
        </p:txBody>
      </p:sp>
      <p:sp>
        <p:nvSpPr>
          <p:cNvPr id="45060" name="Subtitle 2"/>
          <p:cNvSpPr txBox="1">
            <a:spLocks/>
          </p:cNvSpPr>
          <p:nvPr/>
        </p:nvSpPr>
        <p:spPr bwMode="auto">
          <a:xfrm>
            <a:off x="1708150" y="5091113"/>
            <a:ext cx="6724650" cy="1236662"/>
          </a:xfrm>
          <a:prstGeom prst="rect">
            <a:avLst/>
          </a:prstGeom>
          <a:noFill/>
          <a:ln w="9525">
            <a:noFill/>
            <a:miter lim="800000"/>
            <a:headEnd/>
            <a:tailEnd/>
          </a:ln>
        </p:spPr>
        <p:txBody>
          <a:bodyPr/>
          <a:lstStyle/>
          <a:p>
            <a:pPr defTabSz="457200">
              <a:spcBef>
                <a:spcPct val="20000"/>
              </a:spcBef>
              <a:buFont typeface="Arial" charset="0"/>
              <a:buNone/>
            </a:pPr>
            <a:r>
              <a:rPr lang="en-US">
                <a:cs typeface="Arial" charset="0"/>
              </a:rPr>
              <a:t>Since the umpires have left the field, umpires cannot issue a post-game ejection. However, if confronted by a coach, player or fan, umpires are expected to report the conduct to their state association office.</a:t>
            </a: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Postgame Conduct</a:t>
            </a:r>
            <a:endParaRPr lang="en-US" dirty="0"/>
          </a:p>
        </p:txBody>
      </p:sp>
      <p:sp>
        <p:nvSpPr>
          <p:cNvPr id="3" name="Content Placeholder 2"/>
          <p:cNvSpPr>
            <a:spLocks noGrp="1"/>
          </p:cNvSpPr>
          <p:nvPr>
            <p:ph idx="1"/>
          </p:nvPr>
        </p:nvSpPr>
        <p:spPr/>
        <p:txBody>
          <a:bodyPr/>
          <a:lstStyle/>
          <a:p>
            <a:r>
              <a:rPr lang="en-US" dirty="0" smtClean="0">
                <a:solidFill>
                  <a:schemeClr val="tx1"/>
                </a:solidFill>
                <a:latin typeface="+mn-lt"/>
                <a:ea typeface="+mn-ea"/>
                <a:cs typeface="+mn-cs"/>
              </a:rPr>
              <a:t>An occurrence that is becoming all too common is that the game has concluded and the losing team members, coaches or fans wait for the umpiring crew to leave the confines of the field and then verbally attack the umpires.</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Postgame Conduct</a:t>
            </a:r>
            <a:br>
              <a:rPr lang="en-US" dirty="0" smtClean="0"/>
            </a:br>
            <a:r>
              <a:rPr lang="en-US" dirty="0" smtClean="0"/>
              <a:t>(continued)</a:t>
            </a:r>
            <a:endParaRPr lang="en-US" dirty="0"/>
          </a:p>
        </p:txBody>
      </p:sp>
      <p:sp>
        <p:nvSpPr>
          <p:cNvPr id="3" name="Content Placeholder 2"/>
          <p:cNvSpPr>
            <a:spLocks noGrp="1"/>
          </p:cNvSpPr>
          <p:nvPr>
            <p:ph idx="1"/>
          </p:nvPr>
        </p:nvSpPr>
        <p:spPr/>
        <p:txBody>
          <a:bodyPr/>
          <a:lstStyle/>
          <a:p>
            <a:r>
              <a:rPr lang="en-US" dirty="0" smtClean="0">
                <a:solidFill>
                  <a:schemeClr val="tx1"/>
                </a:solidFill>
                <a:latin typeface="+mn-lt"/>
                <a:ea typeface="+mn-ea"/>
                <a:cs typeface="+mn-cs"/>
              </a:rPr>
              <a:t>By rule, the umpires have the latitude through their local state association’s intervention to make a post-game report and forward it to the state association describing the type of bad behavior and based on the severity of the infraction, the umpires’ jurisdiction can be extended after the game has ended. </a:t>
            </a:r>
          </a:p>
          <a:p>
            <a:r>
              <a:rPr lang="en-US" dirty="0" smtClean="0">
                <a:solidFill>
                  <a:schemeClr val="tx1"/>
                </a:solidFill>
                <a:latin typeface="+mn-lt"/>
                <a:ea typeface="+mn-ea"/>
                <a:cs typeface="+mn-cs"/>
              </a:rPr>
              <a:t>Please discuss this with your local state association for their guidance and procedure.  </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Editorial Changes</a:t>
            </a:r>
            <a:endParaRPr lang="en-US" dirty="0"/>
          </a:p>
        </p:txBody>
      </p:sp>
      <p:sp>
        <p:nvSpPr>
          <p:cNvPr id="5" name="Subtitle 4"/>
          <p:cNvSpPr>
            <a:spLocks noGrp="1"/>
          </p:cNvSpPr>
          <p:nvPr>
            <p:ph type="subTitle" idx="1"/>
          </p:nvPr>
        </p:nvSpPr>
        <p:spPr/>
        <p:txBody>
          <a:bodyPr/>
          <a:lstStyle/>
          <a:p>
            <a:endParaRPr lang="en-US" dirty="0"/>
          </a:p>
        </p:txBody>
      </p:sp>
      <p:pic>
        <p:nvPicPr>
          <p:cNvPr id="76802" name="Picture 2" descr="C:\Users\ehopk\AppData\Local\Microsoft\Windows\Temporary Internet Files\Content.Outlook\087H2VGK\Baseball 7.jpg"/>
          <p:cNvPicPr>
            <a:picLocks noChangeAspect="1" noChangeArrowheads="1"/>
          </p:cNvPicPr>
          <p:nvPr/>
        </p:nvPicPr>
        <p:blipFill>
          <a:blip r:embed="rId2" cstate="print"/>
          <a:srcRect/>
          <a:stretch>
            <a:fillRect/>
          </a:stretch>
        </p:blipFill>
        <p:spPr bwMode="auto">
          <a:xfrm>
            <a:off x="2976561" y="3670935"/>
            <a:ext cx="2900363" cy="232029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smtClean="0"/>
              <a:t>3-3-1PEN</a:t>
            </a:r>
          </a:p>
        </p:txBody>
      </p:sp>
      <p:sp>
        <p:nvSpPr>
          <p:cNvPr id="23555" name="Content Placeholder 2"/>
          <p:cNvSpPr>
            <a:spLocks noGrp="1"/>
          </p:cNvSpPr>
          <p:nvPr>
            <p:ph idx="1"/>
          </p:nvPr>
        </p:nvSpPr>
        <p:spPr/>
        <p:txBody>
          <a:bodyPr/>
          <a:lstStyle/>
          <a:p>
            <a:r>
              <a:rPr lang="en-US" dirty="0" smtClean="0"/>
              <a:t>Deleted the accompanying penalty for use of television monitoring or replay equipment.</a:t>
            </a:r>
          </a:p>
          <a:p>
            <a:endParaRPr lang="en-US" dirty="0" smtClean="0"/>
          </a:p>
          <a:p>
            <a:endParaRPr lang="en-US" dirty="0" smtClean="0"/>
          </a:p>
          <a:p>
            <a:endParaRPr lang="en-US" dirty="0" smtClean="0"/>
          </a:p>
          <a:p>
            <a:endParaRPr lang="en-US" dirty="0" smtClean="0"/>
          </a:p>
          <a:p>
            <a:endParaRPr lang="en-US" dirty="0" smtClean="0"/>
          </a:p>
          <a:p>
            <a:r>
              <a:rPr lang="en-US" b="1" dirty="0" smtClean="0"/>
              <a:t>Rationale:</a:t>
            </a:r>
            <a:r>
              <a:rPr lang="en-US" dirty="0" smtClean="0"/>
              <a:t> Clarification.</a:t>
            </a: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dirty="0" smtClean="0"/>
              <a:t>Rule 5-5-1n</a:t>
            </a:r>
          </a:p>
        </p:txBody>
      </p:sp>
      <p:sp>
        <p:nvSpPr>
          <p:cNvPr id="28675" name="Content Placeholder 2"/>
          <p:cNvSpPr>
            <a:spLocks noGrp="1"/>
          </p:cNvSpPr>
          <p:nvPr>
            <p:ph idx="1"/>
          </p:nvPr>
        </p:nvSpPr>
        <p:spPr/>
        <p:txBody>
          <a:bodyPr/>
          <a:lstStyle/>
          <a:p>
            <a:r>
              <a:rPr lang="en-US" dirty="0" smtClean="0"/>
              <a:t>Added </a:t>
            </a:r>
            <a:r>
              <a:rPr lang="en-US" u="sng" dirty="0" smtClean="0"/>
              <a:t>n. Backswing interference occurs.</a:t>
            </a:r>
          </a:p>
          <a:p>
            <a:endParaRPr lang="en-US" u="sng" dirty="0" smtClean="0"/>
          </a:p>
          <a:p>
            <a:endParaRPr lang="en-US" u="sng" dirty="0" smtClean="0"/>
          </a:p>
          <a:p>
            <a:endParaRPr lang="en-US" u="sng" dirty="0" smtClean="0"/>
          </a:p>
          <a:p>
            <a:endParaRPr lang="en-US" u="sng" dirty="0" smtClean="0"/>
          </a:p>
          <a:p>
            <a:endParaRPr lang="en-US" u="sng" dirty="0" smtClean="0"/>
          </a:p>
          <a:p>
            <a:endParaRPr lang="en-US" u="sng" dirty="0" smtClean="0"/>
          </a:p>
          <a:p>
            <a:r>
              <a:rPr lang="en-US" b="1" dirty="0" smtClean="0"/>
              <a:t>Rationale: </a:t>
            </a:r>
            <a:r>
              <a:rPr lang="en-US" dirty="0" smtClean="0"/>
              <a:t> </a:t>
            </a:r>
            <a:r>
              <a:rPr lang="en-US" dirty="0" smtClean="0">
                <a:solidFill>
                  <a:schemeClr val="tx1"/>
                </a:solidFill>
                <a:latin typeface="+mn-lt"/>
                <a:ea typeface="+mn-ea"/>
                <a:cs typeface="+mn-cs"/>
              </a:rPr>
              <a:t>Consistent with the aforementioned definitions of follow-through and backswing interference.</a:t>
            </a:r>
          </a:p>
          <a:p>
            <a:pPr>
              <a:buNone/>
            </a:pPr>
            <a:endParaRPr lang="en-US" b="1" dirty="0" smtClean="0"/>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3"/>
          <p:cNvSpPr>
            <a:spLocks noGrp="1"/>
          </p:cNvSpPr>
          <p:nvPr>
            <p:ph type="ctrTitle"/>
          </p:nvPr>
        </p:nvSpPr>
        <p:spPr/>
        <p:txBody>
          <a:bodyPr/>
          <a:lstStyle/>
          <a:p>
            <a:r>
              <a:rPr lang="en-US" smtClean="0"/>
              <a:t>Pitcher’s Arm Care Suggestions</a:t>
            </a:r>
          </a:p>
        </p:txBody>
      </p:sp>
      <p:sp>
        <p:nvSpPr>
          <p:cNvPr id="46083" name="Subtitle 4"/>
          <p:cNvSpPr>
            <a:spLocks noGrp="1"/>
          </p:cNvSpPr>
          <p:nvPr>
            <p:ph type="subTitle" idx="1"/>
          </p:nvPr>
        </p:nvSpPr>
        <p:spPr/>
        <p:txBody>
          <a:bodyPr/>
          <a:lstStyle/>
          <a:p>
            <a:endParaRPr lang="en-US" dirty="0" smtClean="0"/>
          </a:p>
        </p:txBody>
      </p:sp>
      <p:pic>
        <p:nvPicPr>
          <p:cNvPr id="46085" name="Picture 5" descr="C:\Users\ehopk\AppData\Local\Microsoft\Windows\Temporary Internet Files\Content.Outlook\087H2VGK\Baseball 2.jpg"/>
          <p:cNvPicPr>
            <a:picLocks noChangeAspect="1" noChangeArrowheads="1"/>
          </p:cNvPicPr>
          <p:nvPr/>
        </p:nvPicPr>
        <p:blipFill>
          <a:blip r:embed="rId3" cstate="print"/>
          <a:srcRect/>
          <a:stretch>
            <a:fillRect/>
          </a:stretch>
        </p:blipFill>
        <p:spPr bwMode="auto">
          <a:xfrm>
            <a:off x="2725269" y="3630706"/>
            <a:ext cx="3577548" cy="2377082"/>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22.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2571" cy="6858000"/>
          </a:xfrm>
          <a:prstGeom prst="rect">
            <a:avLst/>
          </a:prstGeom>
        </p:spPr>
      </p:pic>
    </p:spTree>
    <p:extLst>
      <p:ext uri="{BB962C8B-B14F-4D97-AF65-F5344CB8AC3E}">
        <p14:creationId xmlns:p14="http://schemas.microsoft.com/office/powerpoint/2010/main" val="1536444656"/>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23.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2571" cy="6858000"/>
          </a:xfrm>
          <a:prstGeom prst="rect">
            <a:avLst/>
          </a:prstGeom>
        </p:spPr>
      </p:pic>
    </p:spTree>
    <p:extLst>
      <p:ext uri="{BB962C8B-B14F-4D97-AF65-F5344CB8AC3E}">
        <p14:creationId xmlns:p14="http://schemas.microsoft.com/office/powerpoint/2010/main" val="2298947430"/>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2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2571" cy="6858000"/>
          </a:xfrm>
          <a:prstGeom prst="rect">
            <a:avLst/>
          </a:prstGeom>
        </p:spPr>
      </p:pic>
    </p:spTree>
    <p:extLst>
      <p:ext uri="{BB962C8B-B14F-4D97-AF65-F5344CB8AC3E}">
        <p14:creationId xmlns:p14="http://schemas.microsoft.com/office/powerpoint/2010/main" val="3769674292"/>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smtClean="0"/>
              <a:t>Arm Care Suggestions</a:t>
            </a:r>
          </a:p>
        </p:txBody>
      </p:sp>
      <p:sp>
        <p:nvSpPr>
          <p:cNvPr id="50179" name="Content Placeholder 2"/>
          <p:cNvSpPr>
            <a:spLocks noGrp="1"/>
          </p:cNvSpPr>
          <p:nvPr>
            <p:ph idx="1"/>
          </p:nvPr>
        </p:nvSpPr>
        <p:spPr/>
        <p:txBody>
          <a:bodyPr/>
          <a:lstStyle/>
          <a:p>
            <a:r>
              <a:rPr lang="en-US" smtClean="0"/>
              <a:t>Arm injuries are on the rise in high school age players.</a:t>
            </a:r>
          </a:p>
          <a:p>
            <a:r>
              <a:rPr lang="en-US" smtClean="0"/>
              <a:t>Most of the arm injuries are at the pitcher position.</a:t>
            </a:r>
          </a:p>
          <a:p>
            <a:r>
              <a:rPr lang="en-US" smtClean="0"/>
              <a:t>45% of pitchers under the age of 12 experience chronic elbow pain.</a:t>
            </a:r>
          </a:p>
          <a:p>
            <a:r>
              <a:rPr lang="en-US" smtClean="0"/>
              <a:t>Ulnar collateral ligament reconstruction (Tommy John) surgeries have increased over 700% in the last decade for adolescent pitchers.</a:t>
            </a:r>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smtClean="0"/>
              <a:t>Arm Care Suggestions</a:t>
            </a:r>
            <a:br>
              <a:rPr lang="en-US" smtClean="0"/>
            </a:br>
            <a:r>
              <a:rPr lang="en-US" smtClean="0"/>
              <a:t>4 Main Areas of Concern</a:t>
            </a:r>
          </a:p>
        </p:txBody>
      </p:sp>
      <p:sp>
        <p:nvSpPr>
          <p:cNvPr id="51203" name="Content Placeholder 2"/>
          <p:cNvSpPr>
            <a:spLocks noGrp="1"/>
          </p:cNvSpPr>
          <p:nvPr>
            <p:ph idx="1"/>
          </p:nvPr>
        </p:nvSpPr>
        <p:spPr/>
        <p:txBody>
          <a:bodyPr/>
          <a:lstStyle/>
          <a:p>
            <a:r>
              <a:rPr lang="en-US" smtClean="0"/>
              <a:t>Anterior Shoulder</a:t>
            </a:r>
          </a:p>
          <a:p>
            <a:r>
              <a:rPr lang="en-US" smtClean="0"/>
              <a:t>Posterior Shoulder</a:t>
            </a:r>
          </a:p>
          <a:p>
            <a:r>
              <a:rPr lang="en-US" smtClean="0"/>
              <a:t>Medial Elbow</a:t>
            </a:r>
          </a:p>
          <a:p>
            <a:r>
              <a:rPr lang="en-US" smtClean="0"/>
              <a:t>Lateral Elbow</a:t>
            </a:r>
          </a:p>
          <a:p>
            <a:pPr>
              <a:buFont typeface="Wingdings" pitchFamily="2" charset="2"/>
              <a:buNone/>
            </a:pPr>
            <a:endParaRPr lang="en-US" smtClean="0"/>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smtClean="0"/>
              <a:t>Arm Care Suggestions</a:t>
            </a:r>
            <a:br>
              <a:rPr lang="en-US" smtClean="0"/>
            </a:br>
            <a:r>
              <a:rPr lang="en-US" smtClean="0"/>
              <a:t>Reasons</a:t>
            </a:r>
          </a:p>
        </p:txBody>
      </p:sp>
      <p:sp>
        <p:nvSpPr>
          <p:cNvPr id="52227" name="Content Placeholder 2"/>
          <p:cNvSpPr>
            <a:spLocks noGrp="1"/>
          </p:cNvSpPr>
          <p:nvPr>
            <p:ph idx="1"/>
          </p:nvPr>
        </p:nvSpPr>
        <p:spPr/>
        <p:txBody>
          <a:bodyPr/>
          <a:lstStyle/>
          <a:p>
            <a:r>
              <a:rPr lang="en-US" smtClean="0"/>
              <a:t>Overuse, undertrained, inadequate rest, insufficient recovery and repair time</a:t>
            </a:r>
          </a:p>
          <a:p>
            <a:r>
              <a:rPr lang="en-US" smtClean="0"/>
              <a:t>Poor throwing/pitching delivery</a:t>
            </a:r>
          </a:p>
          <a:p>
            <a:r>
              <a:rPr lang="en-US" smtClean="0"/>
              <a:t>Incomplete warm-up and cool down activity</a:t>
            </a:r>
          </a:p>
          <a:p>
            <a:r>
              <a:rPr lang="en-US" smtClean="0"/>
              <a:t>Anatomical limitations or restrictions</a:t>
            </a:r>
          </a:p>
          <a:p>
            <a:r>
              <a:rPr lang="en-US" smtClean="0"/>
              <a:t>Too many games and not enough practices</a:t>
            </a:r>
          </a:p>
          <a:p>
            <a:r>
              <a:rPr lang="en-US" smtClean="0"/>
              <a:t>Poor physical conditioning</a:t>
            </a:r>
          </a:p>
          <a:p>
            <a:r>
              <a:rPr lang="en-US" smtClean="0"/>
              <a:t>Parental and coaching ignorance or worse… </a:t>
            </a:r>
            <a:r>
              <a:rPr lang="en-US" u="sng" smtClean="0"/>
              <a:t>indifference</a:t>
            </a:r>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smtClean="0"/>
              <a:t>Arm Care Suggestions</a:t>
            </a:r>
            <a:br>
              <a:rPr lang="en-US" smtClean="0"/>
            </a:br>
            <a:r>
              <a:rPr lang="en-US" smtClean="0">
                <a:solidFill>
                  <a:srgbClr val="FF0000"/>
                </a:solidFill>
              </a:rPr>
              <a:t>Red Flags</a:t>
            </a:r>
          </a:p>
        </p:txBody>
      </p:sp>
      <p:sp>
        <p:nvSpPr>
          <p:cNvPr id="53251" name="Content Placeholder 2"/>
          <p:cNvSpPr>
            <a:spLocks noGrp="1"/>
          </p:cNvSpPr>
          <p:nvPr>
            <p:ph idx="1"/>
          </p:nvPr>
        </p:nvSpPr>
        <p:spPr/>
        <p:txBody>
          <a:bodyPr/>
          <a:lstStyle/>
          <a:p>
            <a:r>
              <a:rPr lang="en-US" smtClean="0"/>
              <a:t>Decrease in velocity</a:t>
            </a:r>
          </a:p>
          <a:p>
            <a:r>
              <a:rPr lang="en-US" smtClean="0"/>
              <a:t>Lack of command, breaking ball loses snap</a:t>
            </a:r>
          </a:p>
          <a:p>
            <a:r>
              <a:rPr lang="en-US" smtClean="0"/>
              <a:t>Reluctant to throw off-speed pitches</a:t>
            </a:r>
          </a:p>
          <a:p>
            <a:r>
              <a:rPr lang="en-US" smtClean="0"/>
              <a:t>Pitching delivery changes</a:t>
            </a:r>
          </a:p>
          <a:p>
            <a:r>
              <a:rPr lang="en-US" smtClean="0"/>
              <a:t>Facial grimaces, frustration, rubbing or shaking arm</a:t>
            </a:r>
          </a:p>
          <a:p>
            <a:r>
              <a:rPr lang="en-US" smtClean="0"/>
              <a:t>Normal routine altered, less or more time spent to get ready to pitch</a:t>
            </a:r>
          </a:p>
          <a:p>
            <a:r>
              <a:rPr lang="en-US" smtClean="0"/>
              <a:t>Pain, sensitivity, burning sensation or swelling</a:t>
            </a:r>
          </a:p>
          <a:p>
            <a:r>
              <a:rPr lang="en-US" smtClean="0"/>
              <a:t>Loss of range of motion and/or grip strength</a:t>
            </a:r>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smtClean="0"/>
              <a:t>Arm Care Suggestions</a:t>
            </a:r>
            <a:br>
              <a:rPr lang="en-US" smtClean="0"/>
            </a:br>
            <a:r>
              <a:rPr lang="en-US" smtClean="0"/>
              <a:t>Corrective Actions</a:t>
            </a:r>
          </a:p>
        </p:txBody>
      </p:sp>
      <p:sp>
        <p:nvSpPr>
          <p:cNvPr id="54275" name="Content Placeholder 2"/>
          <p:cNvSpPr>
            <a:spLocks noGrp="1"/>
          </p:cNvSpPr>
          <p:nvPr>
            <p:ph idx="1"/>
          </p:nvPr>
        </p:nvSpPr>
        <p:spPr/>
        <p:txBody>
          <a:bodyPr/>
          <a:lstStyle/>
          <a:p>
            <a:r>
              <a:rPr lang="en-US" smtClean="0"/>
              <a:t>Proper technical, mental, nutritional and physical training before, during and after pitching with appropriate rest, recovery and repair time</a:t>
            </a:r>
          </a:p>
          <a:p>
            <a:r>
              <a:rPr lang="en-US" smtClean="0"/>
              <a:t>Proper practices, workload management for pitches, pitchers and entire staff</a:t>
            </a:r>
          </a:p>
          <a:p>
            <a:r>
              <a:rPr lang="en-US" smtClean="0"/>
              <a:t>Develop other pitchers to share the pitching load</a:t>
            </a:r>
          </a:p>
          <a:p>
            <a:r>
              <a:rPr lang="en-US" smtClean="0"/>
              <a:t>Observe and understand pitchers’ tendencies, make pain assessments, review past performances, preparation and routine</a:t>
            </a:r>
          </a:p>
        </p:txBody>
      </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smtClean="0"/>
              <a:t>Arm Care Suggestions</a:t>
            </a:r>
            <a:br>
              <a:rPr lang="en-US" smtClean="0"/>
            </a:br>
            <a:r>
              <a:rPr lang="en-US" smtClean="0"/>
              <a:t>Corrective Actions</a:t>
            </a:r>
          </a:p>
        </p:txBody>
      </p:sp>
      <p:sp>
        <p:nvSpPr>
          <p:cNvPr id="55299" name="Content Placeholder 2"/>
          <p:cNvSpPr>
            <a:spLocks noGrp="1"/>
          </p:cNvSpPr>
          <p:nvPr>
            <p:ph idx="1"/>
          </p:nvPr>
        </p:nvSpPr>
        <p:spPr/>
        <p:txBody>
          <a:bodyPr/>
          <a:lstStyle/>
          <a:p>
            <a:r>
              <a:rPr lang="en-US" smtClean="0"/>
              <a:t>No overhead throwing of any kind for at least 2-3 months per year (4 months preferable). </a:t>
            </a:r>
          </a:p>
          <a:p>
            <a:r>
              <a:rPr lang="en-US" smtClean="0"/>
              <a:t>No competitive baseball pitching for at least 4 months per year.</a:t>
            </a:r>
          </a:p>
          <a:p>
            <a:r>
              <a:rPr lang="en-US" smtClean="0"/>
              <a:t>Do not pitch more than 100 innings in games in any calendar year.</a:t>
            </a:r>
          </a:p>
          <a:p>
            <a:r>
              <a:rPr lang="en-US" smtClean="0"/>
              <a:t>Avoid pitching on multiple teams with overlapping seasons.</a:t>
            </a:r>
          </a:p>
          <a:p>
            <a:r>
              <a:rPr lang="en-US" smtClean="0"/>
              <a:t>A pitcher should not also be team’s catcher due to overuse concerns.</a:t>
            </a:r>
          </a:p>
          <a:p>
            <a:endParaRPr lang="en-US" smtClean="0"/>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Title 1"/>
          <p:cNvSpPr>
            <a:spLocks noGrp="1"/>
          </p:cNvSpPr>
          <p:nvPr>
            <p:ph type="title"/>
          </p:nvPr>
        </p:nvSpPr>
        <p:spPr/>
        <p:txBody>
          <a:bodyPr/>
          <a:lstStyle/>
          <a:p>
            <a:r>
              <a:rPr lang="en-US" smtClean="0"/>
              <a:t>Arm Care Suggestions</a:t>
            </a:r>
            <a:br>
              <a:rPr lang="en-US" smtClean="0"/>
            </a:br>
            <a:r>
              <a:rPr lang="en-US" smtClean="0"/>
              <a:t>PDF References</a:t>
            </a:r>
          </a:p>
        </p:txBody>
      </p:sp>
      <p:sp>
        <p:nvSpPr>
          <p:cNvPr id="1030" name="Content Placeholder 2"/>
          <p:cNvSpPr>
            <a:spLocks noGrp="1"/>
          </p:cNvSpPr>
          <p:nvPr>
            <p:ph idx="1"/>
          </p:nvPr>
        </p:nvSpPr>
        <p:spPr/>
        <p:txBody>
          <a:bodyPr/>
          <a:lstStyle/>
          <a:p>
            <a:pPr>
              <a:buFont typeface="Wingdings" pitchFamily="2" charset="2"/>
              <a:buNone/>
            </a:pPr>
            <a:endParaRPr lang="en-US" dirty="0" smtClean="0"/>
          </a:p>
        </p:txBody>
      </p:sp>
      <p:graphicFrame>
        <p:nvGraphicFramePr>
          <p:cNvPr id="1026" name="Object 2"/>
          <p:cNvGraphicFramePr>
            <a:graphicFrameLocks noChangeAspect="1"/>
          </p:cNvGraphicFramePr>
          <p:nvPr/>
        </p:nvGraphicFramePr>
        <p:xfrm>
          <a:off x="1241425" y="1844675"/>
          <a:ext cx="2416175" cy="3233738"/>
        </p:xfrm>
        <a:graphic>
          <a:graphicData uri="http://schemas.openxmlformats.org/presentationml/2006/ole">
            <mc:AlternateContent xmlns:mc="http://schemas.openxmlformats.org/markup-compatibility/2006">
              <mc:Choice xmlns:v="urn:schemas-microsoft-com:vml" Requires="v">
                <p:oleObj spid="_x0000_s1051" name="Acrobat Document" r:id="rId4" imgW="5572096" imgH="7457959" progId="AcroExch.Document.11">
                  <p:embed/>
                </p:oleObj>
              </mc:Choice>
              <mc:Fallback>
                <p:oleObj name="Acrobat Document" r:id="rId4" imgW="5572096" imgH="7457959" progId="AcroExch.Document.11">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1425" y="1844675"/>
                        <a:ext cx="2416175" cy="323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7" name="Object 3"/>
          <p:cNvGraphicFramePr>
            <a:graphicFrameLocks noChangeAspect="1"/>
          </p:cNvGraphicFramePr>
          <p:nvPr/>
        </p:nvGraphicFramePr>
        <p:xfrm>
          <a:off x="6383338" y="1684338"/>
          <a:ext cx="2360612" cy="3155950"/>
        </p:xfrm>
        <a:graphic>
          <a:graphicData uri="http://schemas.openxmlformats.org/presentationml/2006/ole">
            <mc:AlternateContent xmlns:mc="http://schemas.openxmlformats.org/markup-compatibility/2006">
              <mc:Choice xmlns:v="urn:schemas-microsoft-com:vml" Requires="v">
                <p:oleObj spid="_x0000_s1052" name="Acrobat Document" r:id="rId6" imgW="5571429" imgH="7457143" progId="AcroExch.Document.11">
                  <p:embed/>
                </p:oleObj>
              </mc:Choice>
              <mc:Fallback>
                <p:oleObj name="Acrobat Document" r:id="rId6" imgW="5571429" imgH="7457143" progId="AcroExch.Document.11">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83338" y="1684338"/>
                        <a:ext cx="2360612" cy="315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8" name="Object 4"/>
          <p:cNvGraphicFramePr>
            <a:graphicFrameLocks noChangeAspect="1"/>
          </p:cNvGraphicFramePr>
          <p:nvPr/>
        </p:nvGraphicFramePr>
        <p:xfrm>
          <a:off x="3830638" y="1963738"/>
          <a:ext cx="2217737" cy="2967037"/>
        </p:xfrm>
        <a:graphic>
          <a:graphicData uri="http://schemas.openxmlformats.org/presentationml/2006/ole">
            <mc:AlternateContent xmlns:mc="http://schemas.openxmlformats.org/markup-compatibility/2006">
              <mc:Choice xmlns:v="urn:schemas-microsoft-com:vml" Requires="v">
                <p:oleObj spid="_x0000_s1053" name="Acrobat Document" r:id="rId8" imgW="5571429" imgH="7457143" progId="AcroExch.Document.11">
                  <p:embed/>
                </p:oleObj>
              </mc:Choice>
              <mc:Fallback>
                <p:oleObj name="Acrobat Document" r:id="rId8" imgW="5571429" imgH="7457143" progId="AcroExch.Document.11">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30638" y="1963738"/>
                        <a:ext cx="2217737" cy="296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smtClean="0"/>
              <a:t>Arm Care Suggestions</a:t>
            </a:r>
            <a:br>
              <a:rPr lang="en-US" smtClean="0"/>
            </a:br>
            <a:r>
              <a:rPr lang="en-US" smtClean="0"/>
              <a:t>References</a:t>
            </a:r>
          </a:p>
        </p:txBody>
      </p:sp>
      <p:sp>
        <p:nvSpPr>
          <p:cNvPr id="56323" name="Content Placeholder 2"/>
          <p:cNvSpPr>
            <a:spLocks noGrp="1"/>
          </p:cNvSpPr>
          <p:nvPr>
            <p:ph idx="1"/>
          </p:nvPr>
        </p:nvSpPr>
        <p:spPr/>
        <p:txBody>
          <a:bodyPr/>
          <a:lstStyle/>
          <a:p>
            <a:r>
              <a:rPr lang="en-US" smtClean="0"/>
              <a:t>The references for these suggestions are from: </a:t>
            </a:r>
          </a:p>
          <a:p>
            <a:r>
              <a:rPr lang="en-US" smtClean="0"/>
              <a:t>Andrews Sports Medicine &amp; Orthopaedic Center – www.andrewscenters.com</a:t>
            </a:r>
          </a:p>
          <a:p>
            <a:r>
              <a:rPr lang="en-US" smtClean="0"/>
              <a:t>Paul Niggebrugge – www.Be Your Best Academy.com</a:t>
            </a:r>
          </a:p>
          <a:p>
            <a:r>
              <a:rPr lang="en-US" smtClean="0"/>
              <a:t>American Sports Medicine Institute – </a:t>
            </a:r>
            <a:r>
              <a:rPr lang="en-US" smtClean="0">
                <a:hlinkClick r:id="rId3"/>
              </a:rPr>
              <a:t>www.asmi.org</a:t>
            </a:r>
            <a:endParaRPr lang="en-US" smtClean="0"/>
          </a:p>
          <a:p>
            <a:pPr lvl="1"/>
            <a:r>
              <a:rPr lang="en-US" smtClean="0"/>
              <a:t>(</a:t>
            </a:r>
            <a:r>
              <a:rPr lang="en-US" smtClean="0">
                <a:hlinkClick r:id="rId4"/>
              </a:rPr>
              <a:t>http://www.asmi.org/research.php?page=research&amp;section=positionStatement</a:t>
            </a:r>
            <a:r>
              <a:rPr lang="en-US" smtClean="0"/>
              <a:t>)</a:t>
            </a:r>
          </a:p>
          <a:p>
            <a:pPr>
              <a:buFont typeface="Wingdings" pitchFamily="2" charset="2"/>
              <a:buNone/>
            </a:pPr>
            <a:endParaRPr lang="en-US" smtClean="0"/>
          </a:p>
          <a:p>
            <a:endParaRPr lang="en-US" smtClean="0"/>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smtClean="0"/>
              <a:t>2015 NFHS Baseball Rules and Case Book as E-Books </a:t>
            </a:r>
          </a:p>
        </p:txBody>
      </p:sp>
      <p:sp>
        <p:nvSpPr>
          <p:cNvPr id="10243" name="Content Placeholder 2"/>
          <p:cNvSpPr>
            <a:spLocks noGrp="1"/>
          </p:cNvSpPr>
          <p:nvPr>
            <p:ph idx="1"/>
          </p:nvPr>
        </p:nvSpPr>
        <p:spPr/>
        <p:txBody>
          <a:bodyPr/>
          <a:lstStyle/>
          <a:p>
            <a:r>
              <a:rPr lang="en-US" smtClean="0"/>
              <a:t>Electronic Versions of the NFHS Baseball Rules and Case Book are now available  for purchase as e-books.</a:t>
            </a:r>
          </a:p>
          <a:p>
            <a:r>
              <a:rPr lang="en-US" smtClean="0"/>
              <a:t>Apple users can visit  iTunes for available books.</a:t>
            </a:r>
          </a:p>
          <a:p>
            <a:r>
              <a:rPr lang="en-US" smtClean="0"/>
              <a:t>Apple, Android and Kindle users can buy e-books from Amazon.com and view them through the Kindle app.</a:t>
            </a:r>
          </a:p>
          <a:p>
            <a:r>
              <a:rPr lang="en-US" smtClean="0"/>
              <a:t>Price:  $5.99 each</a:t>
            </a:r>
          </a:p>
          <a:p>
            <a:r>
              <a:rPr lang="en-US" smtClean="0"/>
              <a:t>Visit </a:t>
            </a:r>
            <a:r>
              <a:rPr lang="en-US" smtClean="0">
                <a:hlinkClick r:id="rId2"/>
              </a:rPr>
              <a:t>www.nfhs.org/ebooks</a:t>
            </a:r>
            <a:endParaRPr lang="en-US" smtClean="0"/>
          </a:p>
          <a:p>
            <a:pPr>
              <a:buFont typeface="Wingdings" pitchFamily="2" charset="2"/>
              <a:buNone/>
            </a:pPr>
            <a:r>
              <a:rPr lang="en-US" smtClean="0"/>
              <a:t>    for more information.</a:t>
            </a:r>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Dates</a:t>
            </a:r>
            <a:endParaRPr lang="en-US" dirty="0"/>
          </a:p>
        </p:txBody>
      </p:sp>
      <p:sp>
        <p:nvSpPr>
          <p:cNvPr id="4" name="Content Placeholder 3"/>
          <p:cNvSpPr>
            <a:spLocks noGrp="1"/>
          </p:cNvSpPr>
          <p:nvPr>
            <p:ph sz="half" idx="2"/>
          </p:nvPr>
        </p:nvSpPr>
        <p:spPr>
          <a:xfrm>
            <a:off x="2693479" y="1540136"/>
            <a:ext cx="5075711" cy="5304353"/>
          </a:xfrm>
        </p:spPr>
        <p:txBody>
          <a:bodyPr>
            <a:noAutofit/>
          </a:bodyPr>
          <a:lstStyle/>
          <a:p>
            <a:pPr marL="0" lvl="1" indent="0">
              <a:buNone/>
            </a:pPr>
            <a:r>
              <a:rPr lang="en-US" sz="1800" dirty="0"/>
              <a:t>Start		</a:t>
            </a:r>
            <a:r>
              <a:rPr lang="en-US" sz="1800" dirty="0" smtClean="0"/>
              <a:t>Monday, February 16</a:t>
            </a:r>
            <a:endParaRPr lang="en-US" sz="1800" dirty="0"/>
          </a:p>
          <a:p>
            <a:pPr marL="0" indent="0">
              <a:buNone/>
            </a:pPr>
            <a:r>
              <a:rPr lang="en-US" sz="1800" dirty="0" smtClean="0"/>
              <a:t>1</a:t>
            </a:r>
            <a:r>
              <a:rPr lang="en-US" sz="1800" baseline="30000" dirty="0" smtClean="0"/>
              <a:t>st</a:t>
            </a:r>
            <a:r>
              <a:rPr lang="en-US" sz="1800" dirty="0" smtClean="0"/>
              <a:t> Contest	Monday, March 2</a:t>
            </a:r>
          </a:p>
          <a:p>
            <a:pPr marL="0" indent="0">
              <a:buNone/>
            </a:pPr>
            <a:endParaRPr lang="en-US" sz="1800" dirty="0" smtClean="0"/>
          </a:p>
          <a:p>
            <a:pPr marL="0" indent="0">
              <a:buNone/>
            </a:pPr>
            <a:r>
              <a:rPr lang="en-US" sz="1800" dirty="0" smtClean="0"/>
              <a:t>Reporting	</a:t>
            </a:r>
            <a:r>
              <a:rPr lang="en-US" sz="1600" dirty="0" smtClean="0"/>
              <a:t>Saturday, May 9, 11:59 p.m.</a:t>
            </a:r>
          </a:p>
          <a:p>
            <a:pPr marL="0" indent="0">
              <a:buNone/>
            </a:pPr>
            <a:endParaRPr lang="en-US" sz="1800" dirty="0" smtClean="0"/>
          </a:p>
          <a:p>
            <a:pPr marL="0" indent="0">
              <a:buNone/>
            </a:pPr>
            <a:r>
              <a:rPr lang="en-US" sz="1800" dirty="0" smtClean="0"/>
              <a:t>1</a:t>
            </a:r>
            <a:r>
              <a:rPr lang="en-US" sz="1800" baseline="30000" dirty="0" smtClean="0"/>
              <a:t>st</a:t>
            </a:r>
            <a:r>
              <a:rPr lang="en-US" sz="1800" dirty="0" smtClean="0"/>
              <a:t> Round	Wednesday, May 13</a:t>
            </a:r>
          </a:p>
          <a:p>
            <a:pPr marL="0" indent="0">
              <a:buNone/>
            </a:pPr>
            <a:r>
              <a:rPr lang="en-US" sz="1800" dirty="0" smtClean="0"/>
              <a:t>2</a:t>
            </a:r>
            <a:r>
              <a:rPr lang="en-US" sz="1800" baseline="30000" dirty="0" smtClean="0"/>
              <a:t>nd</a:t>
            </a:r>
            <a:r>
              <a:rPr lang="en-US" sz="1800" dirty="0" smtClean="0"/>
              <a:t> Round	Saturday, May 16</a:t>
            </a:r>
          </a:p>
          <a:p>
            <a:pPr marL="0" indent="0">
              <a:buNone/>
            </a:pPr>
            <a:r>
              <a:rPr lang="en-US" sz="1800" dirty="0" smtClean="0"/>
              <a:t>3</a:t>
            </a:r>
            <a:r>
              <a:rPr lang="en-US" sz="1800" baseline="30000" dirty="0" smtClean="0"/>
              <a:t>rd</a:t>
            </a:r>
            <a:r>
              <a:rPr lang="en-US" sz="1800" dirty="0" smtClean="0"/>
              <a:t> Round	Tuesday, May 19</a:t>
            </a:r>
          </a:p>
          <a:p>
            <a:pPr marL="0" indent="0">
              <a:buNone/>
            </a:pPr>
            <a:r>
              <a:rPr lang="en-US" sz="1800" dirty="0" smtClean="0"/>
              <a:t>4</a:t>
            </a:r>
            <a:r>
              <a:rPr lang="en-US" sz="1800" baseline="30000" dirty="0" smtClean="0"/>
              <a:t>th</a:t>
            </a:r>
            <a:r>
              <a:rPr lang="en-US" sz="1800" dirty="0" smtClean="0"/>
              <a:t> Round	Friday, May 22</a:t>
            </a:r>
          </a:p>
          <a:p>
            <a:pPr marL="0" indent="0">
              <a:buNone/>
            </a:pPr>
            <a:r>
              <a:rPr lang="en-US" sz="1800" dirty="0" smtClean="0"/>
              <a:t>Regionals	</a:t>
            </a:r>
            <a:r>
              <a:rPr lang="en-US" sz="1600" dirty="0" smtClean="0"/>
              <a:t>Tuesday-Saturday, May 26-30</a:t>
            </a:r>
          </a:p>
          <a:p>
            <a:pPr marL="0" indent="0">
              <a:buNone/>
            </a:pPr>
            <a:r>
              <a:rPr lang="en-US" sz="1800" dirty="0" smtClean="0"/>
              <a:t>States		Friday, June 5</a:t>
            </a:r>
          </a:p>
          <a:p>
            <a:pPr marL="0" indent="0">
              <a:buNone/>
            </a:pPr>
            <a:r>
              <a:rPr lang="en-US" sz="1800" dirty="0"/>
              <a:t>	</a:t>
            </a:r>
            <a:r>
              <a:rPr lang="en-US" sz="1800" dirty="0" smtClean="0"/>
              <a:t>	Saturday, June </a:t>
            </a:r>
            <a:r>
              <a:rPr lang="en-US" sz="1900" dirty="0" smtClean="0"/>
              <a:t>6</a:t>
            </a:r>
          </a:p>
        </p:txBody>
      </p:sp>
    </p:spTree>
    <p:extLst>
      <p:ext uri="{BB962C8B-B14F-4D97-AF65-F5344CB8AC3E}">
        <p14:creationId xmlns:p14="http://schemas.microsoft.com/office/powerpoint/2010/main" val="1896395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Suspended Game Rule</a:t>
            </a:r>
            <a:endParaRPr lang="en-US" dirty="0"/>
          </a:p>
        </p:txBody>
      </p:sp>
      <p:sp>
        <p:nvSpPr>
          <p:cNvPr id="3" name="Content Placeholder 2"/>
          <p:cNvSpPr>
            <a:spLocks noGrp="1"/>
          </p:cNvSpPr>
          <p:nvPr>
            <p:ph idx="1"/>
          </p:nvPr>
        </p:nvSpPr>
        <p:spPr>
          <a:xfrm>
            <a:off x="457200" y="1600200"/>
            <a:ext cx="8229600" cy="5060217"/>
          </a:xfrm>
        </p:spPr>
        <p:txBody>
          <a:bodyPr>
            <a:normAutofit lnSpcReduction="10000"/>
          </a:bodyPr>
          <a:lstStyle/>
          <a:p>
            <a:r>
              <a:rPr lang="en-US" dirty="0" smtClean="0"/>
              <a:t>Interruption at any </a:t>
            </a:r>
            <a:r>
              <a:rPr lang="en-US" dirty="0"/>
              <a:t>point prior to the completion of 4 ½ </a:t>
            </a:r>
            <a:r>
              <a:rPr lang="en-US" dirty="0" smtClean="0"/>
              <a:t>innings = Pick up from the point of interruption if the game is to be completed</a:t>
            </a:r>
          </a:p>
          <a:p>
            <a:pPr marL="0" indent="0">
              <a:buNone/>
            </a:pPr>
            <a:endParaRPr lang="en-US" dirty="0" smtClean="0"/>
          </a:p>
          <a:p>
            <a:r>
              <a:rPr lang="en-US" dirty="0" smtClean="0"/>
              <a:t>More than 4 ½ played (5 innings complete) AND </a:t>
            </a:r>
            <a:r>
              <a:rPr lang="en-US" dirty="0"/>
              <a:t>winner can be determined = </a:t>
            </a:r>
            <a:r>
              <a:rPr lang="en-US" dirty="0" smtClean="0"/>
              <a:t>Final</a:t>
            </a:r>
          </a:p>
          <a:p>
            <a:endParaRPr lang="en-US" dirty="0"/>
          </a:p>
          <a:p>
            <a:r>
              <a:rPr lang="en-US" dirty="0"/>
              <a:t>After 5 innings</a:t>
            </a:r>
          </a:p>
          <a:p>
            <a:pPr lvl="1"/>
            <a:r>
              <a:rPr lang="en-US" dirty="0" smtClean="0"/>
              <a:t>Visitor </a:t>
            </a:r>
            <a:r>
              <a:rPr lang="en-US" dirty="0"/>
              <a:t>scores tying or go-ahead run and </a:t>
            </a:r>
            <a:r>
              <a:rPr lang="en-US" dirty="0" smtClean="0"/>
              <a:t>Home </a:t>
            </a:r>
            <a:r>
              <a:rPr lang="en-US" dirty="0"/>
              <a:t>does not have opportunity to bat or complete time at </a:t>
            </a:r>
            <a:r>
              <a:rPr lang="en-US" dirty="0" smtClean="0"/>
              <a:t>bat</a:t>
            </a:r>
          </a:p>
          <a:p>
            <a:pPr marL="914400" lvl="2" indent="0">
              <a:buNone/>
            </a:pPr>
            <a:r>
              <a:rPr lang="en-US" dirty="0" smtClean="0"/>
              <a:t>= Suspended </a:t>
            </a:r>
            <a:r>
              <a:rPr lang="en-US" dirty="0"/>
              <a:t>Game</a:t>
            </a:r>
          </a:p>
          <a:p>
            <a:endParaRPr lang="en-US" dirty="0"/>
          </a:p>
        </p:txBody>
      </p:sp>
    </p:spTree>
    <p:extLst>
      <p:ext uri="{BB962C8B-B14F-4D97-AF65-F5344CB8AC3E}">
        <p14:creationId xmlns:p14="http://schemas.microsoft.com/office/powerpoint/2010/main" val="10345864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Suspended Game Rule</a:t>
            </a:r>
            <a:endParaRPr lang="en-US" dirty="0"/>
          </a:p>
        </p:txBody>
      </p:sp>
      <p:sp>
        <p:nvSpPr>
          <p:cNvPr id="3" name="Content Placeholder 2"/>
          <p:cNvSpPr>
            <a:spLocks noGrp="1"/>
          </p:cNvSpPr>
          <p:nvPr>
            <p:ph idx="1"/>
          </p:nvPr>
        </p:nvSpPr>
        <p:spPr/>
        <p:txBody>
          <a:bodyPr>
            <a:normAutofit/>
          </a:bodyPr>
          <a:lstStyle/>
          <a:p>
            <a:r>
              <a:rPr lang="en-US" dirty="0" smtClean="0"/>
              <a:t>State Association Adoption</a:t>
            </a:r>
          </a:p>
          <a:p>
            <a:pPr lvl="1"/>
            <a:r>
              <a:rPr lang="en-US" dirty="0"/>
              <a:t>Differs from NFHS</a:t>
            </a:r>
          </a:p>
          <a:p>
            <a:pPr marL="457200" lvl="1" indent="0">
              <a:buNone/>
            </a:pPr>
            <a:endParaRPr lang="en-US" dirty="0" smtClean="0"/>
          </a:p>
          <a:p>
            <a:r>
              <a:rPr lang="en-US" dirty="0"/>
              <a:t>Game called for any reason AND a</a:t>
            </a:r>
            <a:r>
              <a:rPr lang="en-US" dirty="0">
                <a:sym typeface="Wingdings"/>
              </a:rPr>
              <a:t> winner cannot be determined = Suspended Game</a:t>
            </a:r>
          </a:p>
          <a:p>
            <a:pPr marL="0" indent="0">
              <a:buNone/>
            </a:pPr>
            <a:endParaRPr lang="en-US" dirty="0" smtClean="0"/>
          </a:p>
          <a:p>
            <a:r>
              <a:rPr lang="en-US" dirty="0" smtClean="0"/>
              <a:t>Suspended game does not count against weekly limitation in the week in which it is made up</a:t>
            </a:r>
          </a:p>
        </p:txBody>
      </p:sp>
    </p:spTree>
    <p:extLst>
      <p:ext uri="{BB962C8B-B14F-4D97-AF65-F5344CB8AC3E}">
        <p14:creationId xmlns:p14="http://schemas.microsoft.com/office/powerpoint/2010/main" val="2419043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20210"/>
          </a:xfrm>
        </p:spPr>
        <p:txBody>
          <a:bodyPr/>
          <a:lstStyle/>
          <a:p>
            <a:r>
              <a:rPr lang="en-US" dirty="0" smtClean="0"/>
              <a:t>Number of Contests</a:t>
            </a:r>
            <a:endParaRPr lang="en-US" dirty="0"/>
          </a:p>
        </p:txBody>
      </p:sp>
      <p:sp>
        <p:nvSpPr>
          <p:cNvPr id="3" name="Content Placeholder 2"/>
          <p:cNvSpPr>
            <a:spLocks noGrp="1"/>
          </p:cNvSpPr>
          <p:nvPr>
            <p:ph idx="1"/>
          </p:nvPr>
        </p:nvSpPr>
        <p:spPr>
          <a:xfrm>
            <a:off x="457200" y="1991381"/>
            <a:ext cx="8229600" cy="4603266"/>
          </a:xfrm>
        </p:spPr>
        <p:txBody>
          <a:bodyPr>
            <a:normAutofit fontScale="77500" lnSpcReduction="20000"/>
          </a:bodyPr>
          <a:lstStyle/>
          <a:p>
            <a:r>
              <a:rPr lang="en-US" dirty="0" smtClean="0"/>
              <a:t>Pre-season</a:t>
            </a:r>
          </a:p>
          <a:p>
            <a:pPr lvl="1"/>
            <a:r>
              <a:rPr lang="en-US" dirty="0" smtClean="0"/>
              <a:t>2 varsity scrimmages</a:t>
            </a:r>
          </a:p>
          <a:p>
            <a:pPr lvl="2"/>
            <a:r>
              <a:rPr lang="en-US" dirty="0" smtClean="0"/>
              <a:t>Does not count toward season limitation</a:t>
            </a:r>
          </a:p>
          <a:p>
            <a:pPr marL="457200" lvl="1" indent="0">
              <a:buNone/>
            </a:pPr>
            <a:endParaRPr lang="en-US" dirty="0" smtClean="0"/>
          </a:p>
          <a:p>
            <a:r>
              <a:rPr lang="en-US" dirty="0" smtClean="0"/>
              <a:t>Regular Season</a:t>
            </a:r>
          </a:p>
          <a:p>
            <a:pPr lvl="1"/>
            <a:r>
              <a:rPr lang="en-US" dirty="0" smtClean="0"/>
              <a:t>23 game team limit</a:t>
            </a:r>
          </a:p>
          <a:p>
            <a:pPr lvl="1"/>
            <a:r>
              <a:rPr lang="en-US" dirty="0"/>
              <a:t>4 per week</a:t>
            </a:r>
          </a:p>
          <a:p>
            <a:pPr lvl="2"/>
            <a:r>
              <a:rPr lang="en-US" dirty="0" smtClean="0"/>
              <a:t>4th game must </a:t>
            </a:r>
            <a:r>
              <a:rPr lang="en-US" dirty="0"/>
              <a:t>be on a non-school day for </a:t>
            </a:r>
            <a:r>
              <a:rPr lang="en-US" dirty="0" smtClean="0"/>
              <a:t>both</a:t>
            </a:r>
          </a:p>
          <a:p>
            <a:pPr lvl="1"/>
            <a:r>
              <a:rPr lang="en-US" dirty="0" smtClean="0"/>
              <a:t>2 per day</a:t>
            </a:r>
          </a:p>
          <a:p>
            <a:endParaRPr lang="en-US" dirty="0" smtClean="0"/>
          </a:p>
          <a:p>
            <a:r>
              <a:rPr lang="en-US" dirty="0" smtClean="0"/>
              <a:t>Post Season</a:t>
            </a:r>
          </a:p>
          <a:p>
            <a:pPr lvl="1"/>
            <a:r>
              <a:rPr lang="en-US" dirty="0" smtClean="0"/>
              <a:t>Varsity conference tournament games are considered part of the state playoffs </a:t>
            </a:r>
            <a:endParaRPr lang="en-US" dirty="0"/>
          </a:p>
          <a:p>
            <a:pPr lvl="2"/>
            <a:r>
              <a:rPr lang="en-US" dirty="0" smtClean="0"/>
              <a:t>Does not count toward season limitation</a:t>
            </a:r>
          </a:p>
        </p:txBody>
      </p:sp>
    </p:spTree>
    <p:extLst>
      <p:ext uri="{BB962C8B-B14F-4D97-AF65-F5344CB8AC3E}">
        <p14:creationId xmlns:p14="http://schemas.microsoft.com/office/powerpoint/2010/main" val="763271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MaxPreps</a:t>
            </a:r>
            <a:endParaRPr lang="en-US" dirty="0"/>
          </a:p>
        </p:txBody>
      </p:sp>
      <p:sp>
        <p:nvSpPr>
          <p:cNvPr id="3" name="Content Placeholder 2"/>
          <p:cNvSpPr>
            <a:spLocks noGrp="1"/>
          </p:cNvSpPr>
          <p:nvPr>
            <p:ph idx="1"/>
          </p:nvPr>
        </p:nvSpPr>
        <p:spPr/>
        <p:txBody>
          <a:bodyPr>
            <a:normAutofit lnSpcReduction="10000"/>
          </a:bodyPr>
          <a:lstStyle/>
          <a:p>
            <a:r>
              <a:rPr lang="en-US" dirty="0" smtClean="0"/>
              <a:t>Official Statistics Provider</a:t>
            </a:r>
          </a:p>
          <a:p>
            <a:pPr lvl="1"/>
            <a:r>
              <a:rPr lang="en-US" dirty="0" smtClean="0"/>
              <a:t>Records and standings for post-season qualifications</a:t>
            </a:r>
          </a:p>
          <a:p>
            <a:pPr lvl="2"/>
            <a:r>
              <a:rPr lang="en-US" dirty="0" smtClean="0"/>
              <a:t>2014-15: MaxPreps Record = Official Record</a:t>
            </a:r>
          </a:p>
          <a:p>
            <a:pPr lvl="2"/>
            <a:r>
              <a:rPr lang="en-US" dirty="0" smtClean="0"/>
              <a:t>Incorrect record subject to DQ from playoffs</a:t>
            </a:r>
          </a:p>
          <a:p>
            <a:pPr marL="457200" lvl="1" indent="0">
              <a:buNone/>
            </a:pPr>
            <a:endParaRPr lang="en-US" dirty="0" smtClean="0"/>
          </a:p>
          <a:p>
            <a:pPr lvl="1"/>
            <a:r>
              <a:rPr lang="en-US" dirty="0" smtClean="0"/>
              <a:t>All game results MUST be entered by Saturday, May </a:t>
            </a:r>
            <a:r>
              <a:rPr lang="en-US" dirty="0"/>
              <a:t>9</a:t>
            </a:r>
            <a:r>
              <a:rPr lang="en-US" baseline="30000" dirty="0" smtClean="0"/>
              <a:t>th</a:t>
            </a:r>
            <a:r>
              <a:rPr lang="en-US" dirty="0" smtClean="0"/>
              <a:t> at 11:59 p.m.</a:t>
            </a:r>
          </a:p>
          <a:p>
            <a:pPr lvl="2"/>
            <a:r>
              <a:rPr lang="en-US" dirty="0" smtClean="0"/>
              <a:t>Triple check your record!</a:t>
            </a:r>
          </a:p>
          <a:p>
            <a:pPr marL="914400" lvl="2" indent="0">
              <a:buNone/>
            </a:pPr>
            <a:endParaRPr lang="en-US" dirty="0" smtClean="0"/>
          </a:p>
          <a:p>
            <a:pPr lvl="1"/>
            <a:r>
              <a:rPr lang="en-US" dirty="0" smtClean="0"/>
              <a:t>Instructions can be found on the NCHSAA website</a:t>
            </a:r>
            <a:endParaRPr lang="en-US" dirty="0"/>
          </a:p>
        </p:txBody>
      </p:sp>
    </p:spTree>
    <p:extLst>
      <p:ext uri="{BB962C8B-B14F-4D97-AF65-F5344CB8AC3E}">
        <p14:creationId xmlns:p14="http://schemas.microsoft.com/office/powerpoint/2010/main" val="2739601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latin typeface="Calibri"/>
              </a:rPr>
              <a:t>Qualifying for the Playoffs</a:t>
            </a:r>
            <a:r>
              <a:rPr lang="en-US" sz="1400" dirty="0">
                <a:solidFill>
                  <a:sysClr val="windowText" lastClr="000000"/>
                </a:solidFill>
              </a:rPr>
              <a:t/>
            </a:r>
            <a:br>
              <a:rPr lang="en-US" sz="1400" dirty="0">
                <a:solidFill>
                  <a:sysClr val="windowText" lastClr="000000"/>
                </a:solidFill>
              </a:rPr>
            </a:br>
            <a:endParaRPr lang="en-US" dirty="0"/>
          </a:p>
        </p:txBody>
      </p:sp>
      <p:sp>
        <p:nvSpPr>
          <p:cNvPr id="3" name="Content Placeholder 2"/>
          <p:cNvSpPr>
            <a:spLocks noGrp="1"/>
          </p:cNvSpPr>
          <p:nvPr>
            <p:ph idx="1"/>
          </p:nvPr>
        </p:nvSpPr>
        <p:spPr>
          <a:xfrm>
            <a:off x="1139825" y="1937287"/>
            <a:ext cx="7735888" cy="4671475"/>
          </a:xfrm>
        </p:spPr>
        <p:txBody>
          <a:bodyPr/>
          <a:lstStyle/>
          <a:p>
            <a:r>
              <a:rPr lang="en-US" dirty="0"/>
              <a:t>All classifications will be a 64-team bracket</a:t>
            </a:r>
          </a:p>
          <a:p>
            <a:r>
              <a:rPr lang="en-US" dirty="0"/>
              <a:t>Qualifiers</a:t>
            </a:r>
          </a:p>
          <a:p>
            <a:pPr lvl="1"/>
            <a:r>
              <a:rPr lang="en-US" dirty="0"/>
              <a:t>Automatic</a:t>
            </a:r>
          </a:p>
          <a:p>
            <a:pPr lvl="2"/>
            <a:r>
              <a:rPr lang="en-US" dirty="0"/>
              <a:t>Must finish 1,2 or 3 in straight conference, 1 or 2 in a split</a:t>
            </a:r>
          </a:p>
          <a:p>
            <a:pPr lvl="1"/>
            <a:r>
              <a:rPr lang="en-US" dirty="0"/>
              <a:t>At Large</a:t>
            </a:r>
          </a:p>
          <a:p>
            <a:pPr lvl="2"/>
            <a:r>
              <a:rPr lang="en-US" dirty="0"/>
              <a:t>Based off highest 22-game winning percentage</a:t>
            </a:r>
          </a:p>
        </p:txBody>
      </p:sp>
    </p:spTree>
    <p:extLst>
      <p:ext uri="{BB962C8B-B14F-4D97-AF65-F5344CB8AC3E}">
        <p14:creationId xmlns:p14="http://schemas.microsoft.com/office/powerpoint/2010/main" val="1182632536"/>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Playoff Seeding</a:t>
            </a:r>
            <a:endParaRPr lang="en-US" dirty="0"/>
          </a:p>
        </p:txBody>
      </p:sp>
      <p:sp>
        <p:nvSpPr>
          <p:cNvPr id="3" name="Content Placeholder 2"/>
          <p:cNvSpPr>
            <a:spLocks noGrp="1"/>
          </p:cNvSpPr>
          <p:nvPr>
            <p:ph idx="1"/>
          </p:nvPr>
        </p:nvSpPr>
        <p:spPr/>
        <p:txBody>
          <a:bodyPr>
            <a:normAutofit lnSpcReduction="10000"/>
          </a:bodyPr>
          <a:lstStyle/>
          <a:p>
            <a:r>
              <a:rPr lang="en-US" dirty="0" smtClean="0"/>
              <a:t>Once the 64 </a:t>
            </a:r>
            <a:r>
              <a:rPr lang="en-US" dirty="0"/>
              <a:t>q</a:t>
            </a:r>
            <a:r>
              <a:rPr lang="en-US" dirty="0" smtClean="0"/>
              <a:t>ualifiers have been determined</a:t>
            </a:r>
          </a:p>
          <a:p>
            <a:pPr lvl="1"/>
            <a:r>
              <a:rPr lang="en-US" dirty="0"/>
              <a:t>Split East and West based on geography</a:t>
            </a:r>
          </a:p>
          <a:p>
            <a:pPr marL="457200" lvl="1" indent="0">
              <a:buNone/>
            </a:pPr>
            <a:endParaRPr lang="en-US" dirty="0" smtClean="0"/>
          </a:p>
          <a:p>
            <a:r>
              <a:rPr lang="en-US" dirty="0" smtClean="0"/>
              <a:t>Seed the East then the West based on the following:</a:t>
            </a:r>
          </a:p>
          <a:p>
            <a:pPr lvl="1"/>
            <a:r>
              <a:rPr lang="en-US" dirty="0" smtClean="0"/>
              <a:t>Seed all #1’s by 22-game record</a:t>
            </a:r>
          </a:p>
          <a:p>
            <a:pPr lvl="1"/>
            <a:r>
              <a:rPr lang="en-US" dirty="0" smtClean="0"/>
              <a:t>Seed all #2’s by 22-game record</a:t>
            </a:r>
          </a:p>
          <a:p>
            <a:pPr lvl="1"/>
            <a:r>
              <a:rPr lang="en-US" dirty="0" smtClean="0"/>
              <a:t>Seed all #3’s by 22-game record</a:t>
            </a:r>
          </a:p>
          <a:p>
            <a:pPr lvl="1"/>
            <a:r>
              <a:rPr lang="en-US" dirty="0" smtClean="0"/>
              <a:t>Seed all “at large” teams by 22-game record</a:t>
            </a:r>
          </a:p>
          <a:p>
            <a:pPr marL="457200" lvl="1" indent="0">
              <a:buNone/>
            </a:pPr>
            <a:endParaRPr lang="en-US" sz="3200" dirty="0"/>
          </a:p>
          <a:p>
            <a:pPr marL="342900" lvl="1" indent="-342900">
              <a:buFont typeface="Arial"/>
              <a:buChar char="•"/>
            </a:pPr>
            <a:r>
              <a:rPr lang="en-US" sz="3200" dirty="0"/>
              <a:t>1 v 32, 2 v 31, 3 v 30, etc.</a:t>
            </a:r>
          </a:p>
        </p:txBody>
      </p:sp>
    </p:spTree>
    <p:extLst>
      <p:ext uri="{BB962C8B-B14F-4D97-AF65-F5344CB8AC3E}">
        <p14:creationId xmlns:p14="http://schemas.microsoft.com/office/powerpoint/2010/main" val="29674085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0963"/>
            <a:ext cx="8229600" cy="976393"/>
          </a:xfrm>
        </p:spPr>
        <p:txBody>
          <a:bodyPr/>
          <a:lstStyle/>
          <a:p>
            <a:r>
              <a:rPr lang="en-US" dirty="0" smtClean="0"/>
              <a:t>Sportsmanship</a:t>
            </a:r>
            <a:endParaRPr lang="en-US" dirty="0"/>
          </a:p>
        </p:txBody>
      </p:sp>
      <p:sp>
        <p:nvSpPr>
          <p:cNvPr id="3" name="Content Placeholder 2"/>
          <p:cNvSpPr>
            <a:spLocks noGrp="1"/>
          </p:cNvSpPr>
          <p:nvPr>
            <p:ph idx="1"/>
          </p:nvPr>
        </p:nvSpPr>
        <p:spPr>
          <a:xfrm>
            <a:off x="457200" y="2251126"/>
            <a:ext cx="8229600" cy="4386811"/>
          </a:xfrm>
        </p:spPr>
        <p:txBody>
          <a:bodyPr>
            <a:normAutofit/>
          </a:bodyPr>
          <a:lstStyle/>
          <a:p>
            <a:pPr marL="0" indent="0">
              <a:buNone/>
            </a:pPr>
            <a:r>
              <a:rPr lang="en-US" dirty="0" smtClean="0"/>
              <a:t>The quality of responsible behavior characterized by a spirit of generosity and a genuine concern for opponents, officials and teammates.</a:t>
            </a:r>
          </a:p>
          <a:p>
            <a:r>
              <a:rPr lang="en-US" dirty="0" smtClean="0"/>
              <a:t>Wholesome athletic environment</a:t>
            </a:r>
          </a:p>
          <a:p>
            <a:r>
              <a:rPr lang="en-US" dirty="0" smtClean="0"/>
              <a:t>Good Sportsmanship &gt; Victory</a:t>
            </a:r>
          </a:p>
          <a:p>
            <a:r>
              <a:rPr lang="en-US" dirty="0" smtClean="0"/>
              <a:t>Modest in victory, gracious in defeat</a:t>
            </a:r>
          </a:p>
          <a:p>
            <a:r>
              <a:rPr lang="en-US" dirty="0" smtClean="0"/>
              <a:t>Respecting judgment and integrity of game officials</a:t>
            </a:r>
          </a:p>
          <a:p>
            <a:r>
              <a:rPr lang="en-US" dirty="0"/>
              <a:t>Role m</a:t>
            </a:r>
            <a:r>
              <a:rPr lang="en-US" dirty="0" smtClean="0"/>
              <a:t>odeling good behavior</a:t>
            </a:r>
            <a:r>
              <a:rPr lang="en-US" dirty="0"/>
              <a:t>	</a:t>
            </a:r>
            <a:endParaRPr lang="en-US" dirty="0" smtClean="0"/>
          </a:p>
        </p:txBody>
      </p:sp>
    </p:spTree>
    <p:extLst>
      <p:ext uri="{BB962C8B-B14F-4D97-AF65-F5344CB8AC3E}">
        <p14:creationId xmlns:p14="http://schemas.microsoft.com/office/powerpoint/2010/main" val="527712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7595"/>
            <a:ext cx="8229600" cy="1457460"/>
          </a:xfrm>
        </p:spPr>
        <p:txBody>
          <a:bodyPr>
            <a:normAutofit/>
          </a:bodyPr>
          <a:lstStyle/>
          <a:p>
            <a:r>
              <a:rPr lang="en-US" dirty="0" smtClean="0"/>
              <a:t>Inclement/Hot Weather Guidelines</a:t>
            </a:r>
            <a:endParaRPr lang="en-US" dirty="0"/>
          </a:p>
        </p:txBody>
      </p:sp>
      <p:sp>
        <p:nvSpPr>
          <p:cNvPr id="3" name="Content Placeholder 2"/>
          <p:cNvSpPr>
            <a:spLocks noGrp="1"/>
          </p:cNvSpPr>
          <p:nvPr>
            <p:ph idx="1"/>
          </p:nvPr>
        </p:nvSpPr>
        <p:spPr>
          <a:xfrm>
            <a:off x="457200" y="1875939"/>
            <a:ext cx="8229600" cy="4982061"/>
          </a:xfrm>
        </p:spPr>
        <p:txBody>
          <a:bodyPr>
            <a:normAutofit fontScale="77500" lnSpcReduction="20000"/>
          </a:bodyPr>
          <a:lstStyle/>
          <a:p>
            <a:r>
              <a:rPr lang="en-US" dirty="0">
                <a:solidFill>
                  <a:srgbClr val="000000"/>
                </a:solidFill>
              </a:rPr>
              <a:t>The following should be considered when scheduling practice:</a:t>
            </a:r>
          </a:p>
          <a:p>
            <a:pPr marL="0" indent="0">
              <a:buNone/>
            </a:pPr>
            <a:r>
              <a:rPr lang="en-US" dirty="0" smtClean="0">
                <a:solidFill>
                  <a:srgbClr val="000000"/>
                </a:solidFill>
              </a:rPr>
              <a:t>	- </a:t>
            </a:r>
            <a:r>
              <a:rPr lang="en-US" dirty="0">
                <a:solidFill>
                  <a:srgbClr val="000000"/>
                </a:solidFill>
              </a:rPr>
              <a:t>Time of day</a:t>
            </a:r>
          </a:p>
          <a:p>
            <a:pPr marL="0" indent="0">
              <a:buNone/>
            </a:pPr>
            <a:r>
              <a:rPr lang="en-US" dirty="0" smtClean="0">
                <a:solidFill>
                  <a:srgbClr val="000000"/>
                </a:solidFill>
              </a:rPr>
              <a:t>	- </a:t>
            </a:r>
            <a:r>
              <a:rPr lang="en-US" dirty="0">
                <a:solidFill>
                  <a:srgbClr val="000000"/>
                </a:solidFill>
              </a:rPr>
              <a:t>Intensity level of practice</a:t>
            </a:r>
          </a:p>
          <a:p>
            <a:pPr marL="0" indent="0">
              <a:buNone/>
            </a:pPr>
            <a:r>
              <a:rPr lang="en-US" dirty="0" smtClean="0">
                <a:solidFill>
                  <a:srgbClr val="000000"/>
                </a:solidFill>
              </a:rPr>
              <a:t>	- </a:t>
            </a:r>
            <a:r>
              <a:rPr lang="en-US" dirty="0">
                <a:solidFill>
                  <a:srgbClr val="000000"/>
                </a:solidFill>
              </a:rPr>
              <a:t>Equipment worn</a:t>
            </a:r>
          </a:p>
          <a:p>
            <a:pPr marL="0" indent="0">
              <a:buNone/>
            </a:pPr>
            <a:r>
              <a:rPr lang="en-US" dirty="0" smtClean="0">
                <a:solidFill>
                  <a:srgbClr val="000000"/>
                </a:solidFill>
              </a:rPr>
              <a:t>	- </a:t>
            </a:r>
            <a:r>
              <a:rPr lang="en-US" dirty="0">
                <a:solidFill>
                  <a:srgbClr val="000000"/>
                </a:solidFill>
              </a:rPr>
              <a:t>Environmental conditions</a:t>
            </a:r>
          </a:p>
          <a:p>
            <a:pPr marL="0" indent="0">
              <a:buNone/>
            </a:pPr>
            <a:r>
              <a:rPr lang="en-US" dirty="0">
                <a:solidFill>
                  <a:srgbClr val="000000"/>
                </a:solidFill>
              </a:rPr>
              <a:t>   </a:t>
            </a:r>
            <a:endParaRPr lang="en-US" dirty="0" smtClean="0">
              <a:solidFill>
                <a:srgbClr val="000000"/>
              </a:solidFill>
            </a:endParaRPr>
          </a:p>
          <a:p>
            <a:pPr marL="0" indent="0">
              <a:buNone/>
            </a:pPr>
            <a:r>
              <a:rPr lang="en-US" dirty="0" smtClean="0">
                <a:solidFill>
                  <a:srgbClr val="000000"/>
                </a:solidFill>
              </a:rPr>
              <a:t>	*</a:t>
            </a:r>
            <a:r>
              <a:rPr lang="en-US" dirty="0">
                <a:solidFill>
                  <a:srgbClr val="000000"/>
                </a:solidFill>
              </a:rPr>
              <a:t>High Temperature and high humidity create a dangerous </a:t>
            </a:r>
            <a:r>
              <a:rPr lang="en-US" dirty="0" smtClean="0">
                <a:solidFill>
                  <a:srgbClr val="000000"/>
                </a:solidFill>
              </a:rPr>
              <a:t>situation 	for </a:t>
            </a:r>
            <a:r>
              <a:rPr lang="en-US" dirty="0">
                <a:solidFill>
                  <a:srgbClr val="000000"/>
                </a:solidFill>
              </a:rPr>
              <a:t>athletes. H</a:t>
            </a:r>
            <a:r>
              <a:rPr lang="en-US" dirty="0" smtClean="0">
                <a:solidFill>
                  <a:srgbClr val="000000"/>
                </a:solidFill>
              </a:rPr>
              <a:t>igh </a:t>
            </a:r>
            <a:r>
              <a:rPr lang="en-US" dirty="0">
                <a:solidFill>
                  <a:srgbClr val="000000"/>
                </a:solidFill>
              </a:rPr>
              <a:t>humidity and low temperature can </a:t>
            </a:r>
            <a:r>
              <a:rPr lang="en-US" dirty="0" smtClean="0">
                <a:solidFill>
                  <a:srgbClr val="000000"/>
                </a:solidFill>
              </a:rPr>
              <a:t>also </a:t>
            </a:r>
            <a:r>
              <a:rPr lang="en-US" dirty="0">
                <a:solidFill>
                  <a:srgbClr val="000000"/>
                </a:solidFill>
              </a:rPr>
              <a:t>cause </a:t>
            </a:r>
            <a:r>
              <a:rPr lang="en-US" dirty="0" smtClean="0">
                <a:solidFill>
                  <a:srgbClr val="000000"/>
                </a:solidFill>
              </a:rPr>
              <a:t>	serious </a:t>
            </a:r>
            <a:r>
              <a:rPr lang="en-US" dirty="0">
                <a:solidFill>
                  <a:srgbClr val="000000"/>
                </a:solidFill>
              </a:rPr>
              <a:t>heat-related problems.*</a:t>
            </a:r>
            <a:endParaRPr lang="en-US" b="1" dirty="0">
              <a:solidFill>
                <a:srgbClr val="000000"/>
              </a:solidFill>
            </a:endParaRPr>
          </a:p>
          <a:p>
            <a:endParaRPr lang="en-US" dirty="0">
              <a:solidFill>
                <a:srgbClr val="000000"/>
              </a:solidFill>
            </a:endParaRPr>
          </a:p>
          <a:p>
            <a:pPr marL="0" indent="0">
              <a:buNone/>
            </a:pPr>
            <a:r>
              <a:rPr lang="en-US" dirty="0" smtClean="0">
                <a:solidFill>
                  <a:srgbClr val="000000"/>
                </a:solidFill>
              </a:rPr>
              <a:t>	*</a:t>
            </a:r>
            <a:r>
              <a:rPr lang="en-US" dirty="0">
                <a:solidFill>
                  <a:srgbClr val="000000"/>
                </a:solidFill>
              </a:rPr>
              <a:t>Water/fluid replacement breaks recommended each 20 or 30 </a:t>
            </a:r>
            <a:r>
              <a:rPr lang="en-US" dirty="0" smtClean="0">
                <a:solidFill>
                  <a:srgbClr val="000000"/>
                </a:solidFill>
              </a:rPr>
              <a:t>	minutes</a:t>
            </a:r>
            <a:r>
              <a:rPr lang="en-US" dirty="0">
                <a:solidFill>
                  <a:srgbClr val="000000"/>
                </a:solidFill>
              </a:rPr>
              <a:t>. (depending on practice conditions)</a:t>
            </a:r>
          </a:p>
          <a:p>
            <a:pPr marL="0" indent="0">
              <a:buNone/>
            </a:pPr>
            <a:r>
              <a:rPr lang="en-US" dirty="0" smtClean="0">
                <a:solidFill>
                  <a:srgbClr val="000000"/>
                </a:solidFill>
              </a:rPr>
              <a:t>	</a:t>
            </a:r>
          </a:p>
          <a:p>
            <a:pPr marL="0" indent="0">
              <a:buNone/>
            </a:pPr>
            <a:r>
              <a:rPr lang="en-US" dirty="0">
                <a:solidFill>
                  <a:srgbClr val="000000"/>
                </a:solidFill>
              </a:rPr>
              <a:t>	</a:t>
            </a:r>
            <a:r>
              <a:rPr lang="en-US" dirty="0" smtClean="0">
                <a:solidFill>
                  <a:srgbClr val="000000"/>
                </a:solidFill>
              </a:rPr>
              <a:t>*</a:t>
            </a:r>
            <a:r>
              <a:rPr lang="en-US" dirty="0">
                <a:solidFill>
                  <a:srgbClr val="000000"/>
                </a:solidFill>
              </a:rPr>
              <a:t>Check with your AD on your LEA</a:t>
            </a:r>
            <a:r>
              <a:rPr lang="ja-JP" altLang="en-US" dirty="0">
                <a:solidFill>
                  <a:srgbClr val="000000"/>
                </a:solidFill>
              </a:rPr>
              <a:t>’</a:t>
            </a:r>
            <a:r>
              <a:rPr lang="en-US" dirty="0">
                <a:solidFill>
                  <a:srgbClr val="000000"/>
                </a:solidFill>
              </a:rPr>
              <a:t>s and school</a:t>
            </a:r>
            <a:r>
              <a:rPr lang="ja-JP" altLang="en-US" dirty="0">
                <a:solidFill>
                  <a:srgbClr val="000000"/>
                </a:solidFill>
              </a:rPr>
              <a:t>’</a:t>
            </a:r>
            <a:r>
              <a:rPr lang="en-US" dirty="0">
                <a:solidFill>
                  <a:srgbClr val="000000"/>
                </a:solidFill>
              </a:rPr>
              <a:t>s policy pertaining to </a:t>
            </a:r>
            <a:r>
              <a:rPr lang="en-US" dirty="0" smtClean="0">
                <a:solidFill>
                  <a:srgbClr val="000000"/>
                </a:solidFill>
              </a:rPr>
              <a:t>	practice </a:t>
            </a:r>
            <a:r>
              <a:rPr lang="en-US" dirty="0">
                <a:solidFill>
                  <a:srgbClr val="000000"/>
                </a:solidFill>
              </a:rPr>
              <a:t>on days of extreme heat.  </a:t>
            </a:r>
          </a:p>
          <a:p>
            <a:endParaRPr lang="en-US" dirty="0"/>
          </a:p>
        </p:txBody>
      </p:sp>
    </p:spTree>
    <p:extLst>
      <p:ext uri="{BB962C8B-B14F-4D97-AF65-F5344CB8AC3E}">
        <p14:creationId xmlns:p14="http://schemas.microsoft.com/office/powerpoint/2010/main" val="42006628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itle 2"/>
          <p:cNvSpPr>
            <a:spLocks noGrp="1"/>
          </p:cNvSpPr>
          <p:nvPr>
            <p:ph type="title"/>
          </p:nvPr>
        </p:nvSpPr>
        <p:spPr/>
        <p:txBody>
          <a:bodyPr/>
          <a:lstStyle/>
          <a:p>
            <a:r>
              <a:rPr lang="en-US">
                <a:latin typeface="Calibri" charset="0"/>
              </a:rPr>
              <a:t>Coaches</a:t>
            </a:r>
            <a:r>
              <a:rPr lang="ja-JP" altLang="en-US">
                <a:latin typeface="Calibri" charset="0"/>
              </a:rPr>
              <a:t>’</a:t>
            </a:r>
            <a:r>
              <a:rPr lang="en-US">
                <a:latin typeface="Calibri" charset="0"/>
              </a:rPr>
              <a:t> Education</a:t>
            </a:r>
          </a:p>
        </p:txBody>
      </p:sp>
      <p:sp>
        <p:nvSpPr>
          <p:cNvPr id="9218" name="Content Placeholder 1"/>
          <p:cNvSpPr>
            <a:spLocks noGrp="1"/>
          </p:cNvSpPr>
          <p:nvPr>
            <p:ph idx="1"/>
          </p:nvPr>
        </p:nvSpPr>
        <p:spPr/>
        <p:txBody>
          <a:bodyPr>
            <a:normAutofit/>
          </a:bodyPr>
          <a:lstStyle/>
          <a:p>
            <a:r>
              <a:rPr lang="en-US">
                <a:latin typeface="Calibri" charset="0"/>
              </a:rPr>
              <a:t>NFHS </a:t>
            </a:r>
            <a:r>
              <a:rPr lang="en-US" u="sng">
                <a:latin typeface="Calibri" charset="0"/>
              </a:rPr>
              <a:t>Fundamentals of Coaching</a:t>
            </a:r>
            <a:r>
              <a:rPr lang="en-US">
                <a:latin typeface="Calibri" charset="0"/>
              </a:rPr>
              <a:t> Course </a:t>
            </a:r>
            <a:endParaRPr lang="en-US" sz="2000">
              <a:latin typeface="Calibri" charset="0"/>
            </a:endParaRPr>
          </a:p>
          <a:p>
            <a:pPr lvl="1"/>
            <a:r>
              <a:rPr lang="en-US" sz="2400">
                <a:latin typeface="Calibri" charset="0"/>
              </a:rPr>
              <a:t>Currently, all </a:t>
            </a:r>
            <a:r>
              <a:rPr lang="en-US" sz="2400" b="1" u="sng">
                <a:latin typeface="Calibri" charset="0"/>
              </a:rPr>
              <a:t>non-faculty and newly hired coaches</a:t>
            </a:r>
            <a:r>
              <a:rPr lang="en-US" sz="2400">
                <a:latin typeface="Calibri" charset="0"/>
              </a:rPr>
              <a:t> must take the Fundamentals of Coaching Course; certificate of completion must be on file at the individual school</a:t>
            </a:r>
            <a:endParaRPr lang="en-US" sz="2000">
              <a:latin typeface="Calibri" charset="0"/>
            </a:endParaRPr>
          </a:p>
          <a:p>
            <a:pPr lvl="1"/>
            <a:r>
              <a:rPr lang="en-US" sz="2400">
                <a:latin typeface="Calibri" charset="0"/>
              </a:rPr>
              <a:t>Complete prior to first contest; subject to a $500 fine; continuing to coach without completion = another $500</a:t>
            </a:r>
            <a:endParaRPr lang="en-US" sz="2000">
              <a:latin typeface="Calibri" charset="0"/>
            </a:endParaRPr>
          </a:p>
          <a:p>
            <a:pPr lvl="1"/>
            <a:r>
              <a:rPr lang="en-US" sz="2400" b="1" u="sng">
                <a:latin typeface="Calibri" charset="0"/>
              </a:rPr>
              <a:t>All</a:t>
            </a:r>
            <a:r>
              <a:rPr lang="en-US" sz="2400">
                <a:latin typeface="Calibri" charset="0"/>
              </a:rPr>
              <a:t> coaches must have satisfied the requirement to take this course by </a:t>
            </a:r>
            <a:r>
              <a:rPr lang="en-US" sz="2400" b="1">
                <a:latin typeface="Calibri" charset="0"/>
              </a:rPr>
              <a:t>August 1, 2015.  </a:t>
            </a:r>
            <a:endParaRPr lang="en-US" sz="2000" b="1">
              <a:latin typeface="Calibri" charset="0"/>
            </a:endParaRPr>
          </a:p>
          <a:p>
            <a:endParaRPr lang="en-US">
              <a:latin typeface="Calibri" charset="0"/>
            </a:endParaRPr>
          </a:p>
        </p:txBody>
      </p:sp>
    </p:spTree>
    <p:extLst>
      <p:ext uri="{BB962C8B-B14F-4D97-AF65-F5344CB8AC3E}">
        <p14:creationId xmlns:p14="http://schemas.microsoft.com/office/powerpoint/2010/main" val="20403474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itle 2"/>
          <p:cNvSpPr>
            <a:spLocks noGrp="1"/>
          </p:cNvSpPr>
          <p:nvPr>
            <p:ph type="title"/>
          </p:nvPr>
        </p:nvSpPr>
        <p:spPr/>
        <p:txBody>
          <a:bodyPr/>
          <a:lstStyle/>
          <a:p>
            <a:r>
              <a:rPr lang="en-US">
                <a:latin typeface="Calibri" charset="0"/>
              </a:rPr>
              <a:t>Coaches</a:t>
            </a:r>
            <a:r>
              <a:rPr lang="ja-JP" altLang="en-US">
                <a:latin typeface="Calibri" charset="0"/>
              </a:rPr>
              <a:t>’</a:t>
            </a:r>
            <a:r>
              <a:rPr lang="en-US">
                <a:latin typeface="Calibri" charset="0"/>
              </a:rPr>
              <a:t> Education</a:t>
            </a:r>
          </a:p>
        </p:txBody>
      </p:sp>
      <p:sp>
        <p:nvSpPr>
          <p:cNvPr id="10242" name="Content Placeholder 1"/>
          <p:cNvSpPr>
            <a:spLocks noGrp="1"/>
          </p:cNvSpPr>
          <p:nvPr>
            <p:ph idx="1"/>
          </p:nvPr>
        </p:nvSpPr>
        <p:spPr/>
        <p:txBody>
          <a:bodyPr/>
          <a:lstStyle/>
          <a:p>
            <a:r>
              <a:rPr lang="en-US" b="1">
                <a:latin typeface="Calibri" charset="0"/>
              </a:rPr>
              <a:t>Concussion Management Certification</a:t>
            </a:r>
            <a:endParaRPr lang="en-US" sz="2000">
              <a:latin typeface="Calibri" charset="0"/>
            </a:endParaRPr>
          </a:p>
          <a:p>
            <a:pPr lvl="1"/>
            <a:r>
              <a:rPr lang="en-US" sz="2400" b="1">
                <a:latin typeface="Calibri" charset="0"/>
              </a:rPr>
              <a:t>Effective </a:t>
            </a:r>
            <a:r>
              <a:rPr lang="en-US" sz="2400" b="1" u="sng">
                <a:latin typeface="Calibri" charset="0"/>
              </a:rPr>
              <a:t>August 1, 2014</a:t>
            </a:r>
            <a:r>
              <a:rPr lang="en-US" sz="2400" b="1">
                <a:latin typeface="Calibri" charset="0"/>
              </a:rPr>
              <a:t>,</a:t>
            </a:r>
            <a:r>
              <a:rPr lang="en-US" sz="2400">
                <a:latin typeface="Calibri" charset="0"/>
              </a:rPr>
              <a:t> the NFHS Concussion Course (free on-line course) or an equivalent course must be completed by all coaches</a:t>
            </a:r>
          </a:p>
          <a:p>
            <a:pPr lvl="1"/>
            <a:r>
              <a:rPr lang="en-US" sz="2400" b="1">
                <a:latin typeface="Calibri" charset="0"/>
              </a:rPr>
              <a:t>Prior to the first date of practice for that sport</a:t>
            </a:r>
            <a:r>
              <a:rPr lang="en-US" sz="2400">
                <a:latin typeface="Calibri" charset="0"/>
              </a:rPr>
              <a:t>; subsequently, the certificate of completion must be on file at the individual school; subject to $500 fine</a:t>
            </a:r>
            <a:endParaRPr lang="en-US" sz="2000">
              <a:latin typeface="Calibri" charset="0"/>
            </a:endParaRPr>
          </a:p>
          <a:p>
            <a:endParaRPr lang="en-US">
              <a:latin typeface="Calibri" charset="0"/>
            </a:endParaRPr>
          </a:p>
        </p:txBody>
      </p:sp>
    </p:spTree>
    <p:extLst>
      <p:ext uri="{BB962C8B-B14F-4D97-AF65-F5344CB8AC3E}">
        <p14:creationId xmlns:p14="http://schemas.microsoft.com/office/powerpoint/2010/main" val="31471644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itle 2"/>
          <p:cNvSpPr>
            <a:spLocks noGrp="1"/>
          </p:cNvSpPr>
          <p:nvPr>
            <p:ph type="title"/>
          </p:nvPr>
        </p:nvSpPr>
        <p:spPr/>
        <p:txBody>
          <a:bodyPr/>
          <a:lstStyle/>
          <a:p>
            <a:r>
              <a:rPr lang="en-US">
                <a:latin typeface="Calibri" charset="0"/>
              </a:rPr>
              <a:t>Coaches</a:t>
            </a:r>
            <a:r>
              <a:rPr lang="ja-JP" altLang="en-US">
                <a:latin typeface="Calibri" charset="0"/>
              </a:rPr>
              <a:t>’</a:t>
            </a:r>
            <a:r>
              <a:rPr lang="en-US">
                <a:latin typeface="Calibri" charset="0"/>
              </a:rPr>
              <a:t> Education</a:t>
            </a:r>
          </a:p>
        </p:txBody>
      </p:sp>
      <p:sp>
        <p:nvSpPr>
          <p:cNvPr id="12290" name="Content Placeholder 1"/>
          <p:cNvSpPr>
            <a:spLocks noGrp="1"/>
          </p:cNvSpPr>
          <p:nvPr>
            <p:ph idx="1"/>
          </p:nvPr>
        </p:nvSpPr>
        <p:spPr/>
        <p:txBody>
          <a:bodyPr/>
          <a:lstStyle/>
          <a:p>
            <a:pPr lvl="1"/>
            <a:r>
              <a:rPr lang="en-US" sz="3200" b="1">
                <a:latin typeface="Calibri" charset="0"/>
              </a:rPr>
              <a:t>Accredited  Interscholastic Coach (AIC)</a:t>
            </a:r>
          </a:p>
          <a:p>
            <a:pPr lvl="2"/>
            <a:r>
              <a:rPr lang="en-US" sz="2800">
                <a:latin typeface="Calibri" charset="0"/>
              </a:rPr>
              <a:t>Requires completion of 4 courses:</a:t>
            </a:r>
          </a:p>
          <a:p>
            <a:pPr lvl="3"/>
            <a:r>
              <a:rPr lang="en-US" sz="2800">
                <a:latin typeface="Calibri" charset="0"/>
              </a:rPr>
              <a:t>Fundamentals of Coaching</a:t>
            </a:r>
          </a:p>
          <a:p>
            <a:pPr lvl="3"/>
            <a:r>
              <a:rPr lang="en-US" sz="2800">
                <a:latin typeface="Calibri" charset="0"/>
              </a:rPr>
              <a:t>1</a:t>
            </a:r>
            <a:r>
              <a:rPr lang="en-US" sz="2800" baseline="30000">
                <a:latin typeface="Calibri" charset="0"/>
              </a:rPr>
              <a:t>st</a:t>
            </a:r>
            <a:r>
              <a:rPr lang="en-US" sz="2800">
                <a:latin typeface="Calibri" charset="0"/>
              </a:rPr>
              <a:t> Aid, Health &amp; Safety for Coaches</a:t>
            </a:r>
          </a:p>
          <a:p>
            <a:pPr lvl="3"/>
            <a:r>
              <a:rPr lang="en-US" sz="2800">
                <a:latin typeface="Calibri" charset="0"/>
              </a:rPr>
              <a:t>Sport Specific Course or Teaching Sports Skills</a:t>
            </a:r>
          </a:p>
          <a:p>
            <a:pPr lvl="3"/>
            <a:r>
              <a:rPr lang="en-US" sz="2800">
                <a:latin typeface="Calibri" charset="0"/>
              </a:rPr>
              <a:t>Concussion in Sports (Free)</a:t>
            </a:r>
          </a:p>
        </p:txBody>
      </p:sp>
    </p:spTree>
    <p:extLst>
      <p:ext uri="{BB962C8B-B14F-4D97-AF65-F5344CB8AC3E}">
        <p14:creationId xmlns:p14="http://schemas.microsoft.com/office/powerpoint/2010/main" val="6930877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2"/>
          <p:cNvSpPr>
            <a:spLocks noGrp="1"/>
          </p:cNvSpPr>
          <p:nvPr>
            <p:ph type="title"/>
          </p:nvPr>
        </p:nvSpPr>
        <p:spPr/>
        <p:txBody>
          <a:bodyPr/>
          <a:lstStyle/>
          <a:p>
            <a:r>
              <a:rPr lang="en-US">
                <a:latin typeface="Calibri" charset="0"/>
              </a:rPr>
              <a:t>Coaches</a:t>
            </a:r>
            <a:r>
              <a:rPr lang="ja-JP" altLang="en-US">
                <a:latin typeface="Calibri" charset="0"/>
              </a:rPr>
              <a:t>’</a:t>
            </a:r>
            <a:r>
              <a:rPr lang="en-US">
                <a:latin typeface="Calibri" charset="0"/>
              </a:rPr>
              <a:t> Education</a:t>
            </a:r>
          </a:p>
        </p:txBody>
      </p:sp>
      <p:sp>
        <p:nvSpPr>
          <p:cNvPr id="2" name="Content Placeholder 1"/>
          <p:cNvSpPr>
            <a:spLocks noGrp="1"/>
          </p:cNvSpPr>
          <p:nvPr>
            <p:ph idx="1"/>
          </p:nvPr>
        </p:nvSpPr>
        <p:spPr/>
        <p:txBody>
          <a:bodyPr>
            <a:normAutofit/>
          </a:bodyPr>
          <a:lstStyle/>
          <a:p>
            <a:pPr lvl="1">
              <a:lnSpc>
                <a:spcPct val="80000"/>
              </a:lnSpc>
            </a:pPr>
            <a:r>
              <a:rPr lang="en-US" sz="3000" b="1">
                <a:latin typeface="Calibri" charset="0"/>
              </a:rPr>
              <a:t>Certified Interscholastic Coach (CIC)</a:t>
            </a:r>
          </a:p>
          <a:p>
            <a:pPr lvl="2">
              <a:lnSpc>
                <a:spcPct val="80000"/>
              </a:lnSpc>
            </a:pPr>
            <a:r>
              <a:rPr lang="en-US" sz="2600">
                <a:latin typeface="Calibri" charset="0"/>
              </a:rPr>
              <a:t>Completion of AIC requirements</a:t>
            </a:r>
          </a:p>
          <a:p>
            <a:pPr lvl="2">
              <a:lnSpc>
                <a:spcPct val="80000"/>
              </a:lnSpc>
            </a:pPr>
            <a:r>
              <a:rPr lang="en-US" sz="2600">
                <a:latin typeface="Calibri" charset="0"/>
              </a:rPr>
              <a:t>Plus:</a:t>
            </a:r>
          </a:p>
          <a:p>
            <a:pPr lvl="3">
              <a:lnSpc>
                <a:spcPct val="80000"/>
              </a:lnSpc>
            </a:pPr>
            <a:r>
              <a:rPr lang="en-US" sz="2800">
                <a:latin typeface="Calibri" charset="0"/>
              </a:rPr>
              <a:t>Teaching &amp; Modeling Behavior</a:t>
            </a:r>
          </a:p>
          <a:p>
            <a:pPr lvl="3">
              <a:lnSpc>
                <a:spcPct val="80000"/>
              </a:lnSpc>
            </a:pPr>
            <a:r>
              <a:rPr lang="en-US" sz="2800">
                <a:latin typeface="Calibri" charset="0"/>
              </a:rPr>
              <a:t>Engaging Effectively with Parents</a:t>
            </a:r>
          </a:p>
          <a:p>
            <a:pPr lvl="3">
              <a:lnSpc>
                <a:spcPct val="80000"/>
              </a:lnSpc>
            </a:pPr>
            <a:r>
              <a:rPr lang="en-US" sz="2800">
                <a:latin typeface="Calibri" charset="0"/>
              </a:rPr>
              <a:t>Sportsmanship</a:t>
            </a:r>
          </a:p>
          <a:p>
            <a:pPr lvl="3">
              <a:lnSpc>
                <a:spcPct val="80000"/>
              </a:lnSpc>
            </a:pPr>
            <a:r>
              <a:rPr lang="en-US" sz="2800">
                <a:latin typeface="Calibri" charset="0"/>
              </a:rPr>
              <a:t>Creating a Safe and Respectful Environment</a:t>
            </a:r>
          </a:p>
          <a:p>
            <a:pPr lvl="3">
              <a:lnSpc>
                <a:spcPct val="80000"/>
              </a:lnSpc>
            </a:pPr>
            <a:r>
              <a:rPr lang="en-US" sz="2800">
                <a:latin typeface="Calibri" charset="0"/>
              </a:rPr>
              <a:t>Strength &amp; Conditioning</a:t>
            </a:r>
          </a:p>
          <a:p>
            <a:pPr lvl="3">
              <a:lnSpc>
                <a:spcPct val="80000"/>
              </a:lnSpc>
            </a:pPr>
            <a:r>
              <a:rPr lang="en-US" sz="2800">
                <a:latin typeface="Calibri" charset="0"/>
              </a:rPr>
              <a:t>2 additional courses (User Choice0</a:t>
            </a:r>
          </a:p>
          <a:p>
            <a:pPr>
              <a:lnSpc>
                <a:spcPct val="80000"/>
              </a:lnSpc>
            </a:pPr>
            <a:r>
              <a:rPr lang="en-US" sz="2800">
                <a:latin typeface="Calibri" charset="0"/>
              </a:rPr>
              <a:t> </a:t>
            </a:r>
          </a:p>
          <a:p>
            <a:pPr lvl="3">
              <a:lnSpc>
                <a:spcPct val="80000"/>
              </a:lnSpc>
            </a:pPr>
            <a:endParaRPr lang="en-US" sz="2600">
              <a:latin typeface="Calibri" charset="0"/>
            </a:endParaRPr>
          </a:p>
        </p:txBody>
      </p:sp>
    </p:spTree>
    <p:extLst>
      <p:ext uri="{BB962C8B-B14F-4D97-AF65-F5344CB8AC3E}">
        <p14:creationId xmlns:p14="http://schemas.microsoft.com/office/powerpoint/2010/main" val="30061916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2"/>
          <p:cNvSpPr>
            <a:spLocks noGrp="1"/>
          </p:cNvSpPr>
          <p:nvPr>
            <p:ph type="title"/>
          </p:nvPr>
        </p:nvSpPr>
        <p:spPr/>
        <p:txBody>
          <a:bodyPr/>
          <a:lstStyle/>
          <a:p>
            <a:pPr eaLnBrk="1" hangingPunct="1"/>
            <a:r>
              <a:rPr lang="en-US">
                <a:latin typeface="Calibri" charset="0"/>
              </a:rPr>
              <a:t>Sportsmanship</a:t>
            </a:r>
          </a:p>
        </p:txBody>
      </p:sp>
      <p:sp>
        <p:nvSpPr>
          <p:cNvPr id="14338" name="Content Placeholder 1"/>
          <p:cNvSpPr>
            <a:spLocks noGrp="1"/>
          </p:cNvSpPr>
          <p:nvPr>
            <p:ph idx="1"/>
          </p:nvPr>
        </p:nvSpPr>
        <p:spPr/>
        <p:txBody>
          <a:bodyPr/>
          <a:lstStyle/>
          <a:p>
            <a:pPr eaLnBrk="1" hangingPunct="1">
              <a:defRPr/>
            </a:pPr>
            <a:r>
              <a:rPr lang="en-US" altLang="en-US" sz="3600" dirty="0" smtClean="0">
                <a:ea typeface="+mn-ea"/>
              </a:rPr>
              <a:t>Teaching &amp; Modeling Behavior Course</a:t>
            </a:r>
          </a:p>
          <a:p>
            <a:pPr lvl="1" eaLnBrk="1" hangingPunct="1">
              <a:defRPr/>
            </a:pPr>
            <a:r>
              <a:rPr lang="en-US" altLang="en-US" sz="2400" dirty="0" smtClean="0">
                <a:ea typeface="+mn-ea"/>
              </a:rPr>
              <a:t>Required for any coach ejected during a contest</a:t>
            </a:r>
          </a:p>
          <a:p>
            <a:pPr lvl="1" eaLnBrk="1" hangingPunct="1">
              <a:defRPr/>
            </a:pPr>
            <a:r>
              <a:rPr lang="en-US" altLang="en-US" sz="2400" dirty="0" smtClean="0">
                <a:ea typeface="+mn-ea"/>
              </a:rPr>
              <a:t>Required for any coach who has player (s) ejected for fighting</a:t>
            </a:r>
          </a:p>
          <a:p>
            <a:pPr eaLnBrk="1" hangingPunct="1">
              <a:defRPr/>
            </a:pPr>
            <a:r>
              <a:rPr lang="en-US" altLang="en-US" sz="3600" dirty="0" smtClean="0">
                <a:ea typeface="+mn-ea"/>
              </a:rPr>
              <a:t>NFHS Sportsmanship Course</a:t>
            </a:r>
          </a:p>
          <a:p>
            <a:pPr lvl="1" eaLnBrk="1" hangingPunct="1">
              <a:defRPr/>
            </a:pPr>
            <a:r>
              <a:rPr lang="en-US" altLang="en-US" sz="2400" dirty="0" smtClean="0">
                <a:ea typeface="+mn-ea"/>
              </a:rPr>
              <a:t>Replaces the Star Sportsmanship Course for any ejected/disqualified player</a:t>
            </a:r>
          </a:p>
          <a:p>
            <a:pPr lvl="1" eaLnBrk="1" hangingPunct="1">
              <a:defRPr/>
            </a:pPr>
            <a:r>
              <a:rPr lang="en-US" altLang="en-US" sz="2400" dirty="0" smtClean="0">
                <a:ea typeface="+mn-ea"/>
              </a:rPr>
              <a:t>Free, on-line course (nfhslearn.com)</a:t>
            </a:r>
          </a:p>
          <a:p>
            <a:pPr marL="342900" lvl="1" indent="-342900" eaLnBrk="1" hangingPunct="1">
              <a:buFont typeface="Arial" charset="0"/>
              <a:buChar char="•"/>
              <a:defRPr/>
            </a:pPr>
            <a:r>
              <a:rPr lang="en-US" altLang="en-US" sz="3200" dirty="0" smtClean="0">
                <a:ea typeface="+mn-ea"/>
              </a:rPr>
              <a:t>All certificates must be sent to NCHSAA</a:t>
            </a:r>
          </a:p>
          <a:p>
            <a:pPr eaLnBrk="1" hangingPunct="1">
              <a:defRPr/>
            </a:pPr>
            <a:endParaRPr lang="en-US" altLang="en-US" dirty="0" smtClean="0">
              <a:ea typeface="+mn-ea"/>
            </a:endParaRPr>
          </a:p>
        </p:txBody>
      </p:sp>
    </p:spTree>
    <p:extLst>
      <p:ext uri="{BB962C8B-B14F-4D97-AF65-F5344CB8AC3E}">
        <p14:creationId xmlns:p14="http://schemas.microsoft.com/office/powerpoint/2010/main" val="31655030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3600" b="1">
                <a:latin typeface="Calibri" charset="0"/>
              </a:rPr>
              <a:t/>
            </a:r>
            <a:br>
              <a:rPr lang="en-US" sz="3600" b="1">
                <a:latin typeface="Calibri" charset="0"/>
              </a:rPr>
            </a:br>
            <a:r>
              <a:rPr lang="en-US" sz="3600">
                <a:latin typeface="Calibri" charset="0"/>
              </a:rPr>
              <a:t>Gfeller-Waller Concussion Law</a:t>
            </a:r>
            <a:r>
              <a:rPr lang="en-US" sz="4000">
                <a:latin typeface="Calibri" charset="0"/>
              </a:rPr>
              <a:t/>
            </a:r>
            <a:br>
              <a:rPr lang="en-US" sz="4000">
                <a:latin typeface="Calibri" charset="0"/>
              </a:rPr>
            </a:br>
            <a:endParaRPr lang="en-US" sz="4000">
              <a:latin typeface="Calibri" charset="0"/>
            </a:endParaRPr>
          </a:p>
        </p:txBody>
      </p:sp>
      <p:sp>
        <p:nvSpPr>
          <p:cNvPr id="2" name="Content Placeholder 1"/>
          <p:cNvSpPr>
            <a:spLocks noGrp="1"/>
          </p:cNvSpPr>
          <p:nvPr>
            <p:ph idx="1"/>
          </p:nvPr>
        </p:nvSpPr>
        <p:spPr/>
        <p:txBody>
          <a:bodyPr>
            <a:normAutofit/>
          </a:bodyPr>
          <a:lstStyle/>
          <a:p>
            <a:pPr>
              <a:lnSpc>
                <a:spcPct val="80000"/>
              </a:lnSpc>
            </a:pPr>
            <a:r>
              <a:rPr lang="en-US" b="1">
                <a:latin typeface="Calibri" charset="0"/>
              </a:rPr>
              <a:t>Requirements of the Law:</a:t>
            </a:r>
          </a:p>
          <a:p>
            <a:pPr lvl="1">
              <a:lnSpc>
                <a:spcPct val="80000"/>
              </a:lnSpc>
            </a:pPr>
            <a:r>
              <a:rPr lang="en-US" sz="2400" u="sng">
                <a:latin typeface="Calibri" charset="0"/>
              </a:rPr>
              <a:t>Concussion signs and symptoms</a:t>
            </a:r>
            <a:endParaRPr lang="en-US" sz="2400">
              <a:latin typeface="Calibri" charset="0"/>
            </a:endParaRPr>
          </a:p>
          <a:p>
            <a:pPr lvl="2">
              <a:lnSpc>
                <a:spcPct val="80000"/>
              </a:lnSpc>
            </a:pPr>
            <a:r>
              <a:rPr lang="en-US">
                <a:latin typeface="Calibri" charset="0"/>
              </a:rPr>
              <a:t>Given prior to participation</a:t>
            </a:r>
          </a:p>
          <a:p>
            <a:pPr lvl="2">
              <a:lnSpc>
                <a:spcPct val="80000"/>
              </a:lnSpc>
            </a:pPr>
            <a:r>
              <a:rPr lang="en-US">
                <a:latin typeface="Calibri" charset="0"/>
              </a:rPr>
              <a:t>Parents/athletes sign indicating </a:t>
            </a:r>
            <a:r>
              <a:rPr lang="ja-JP" altLang="en-US">
                <a:latin typeface="Calibri" charset="0"/>
              </a:rPr>
              <a:t>“</a:t>
            </a:r>
            <a:r>
              <a:rPr lang="en-US">
                <a:latin typeface="Calibri" charset="0"/>
              </a:rPr>
              <a:t>receipt of</a:t>
            </a:r>
            <a:r>
              <a:rPr lang="ja-JP" altLang="en-US">
                <a:latin typeface="Calibri" charset="0"/>
              </a:rPr>
              <a:t>”</a:t>
            </a:r>
            <a:endParaRPr lang="en-US">
              <a:latin typeface="Calibri" charset="0"/>
            </a:endParaRPr>
          </a:p>
          <a:p>
            <a:pPr lvl="1">
              <a:lnSpc>
                <a:spcPct val="80000"/>
              </a:lnSpc>
            </a:pPr>
            <a:r>
              <a:rPr lang="en-US" sz="2400" u="sng">
                <a:latin typeface="Calibri" charset="0"/>
              </a:rPr>
              <a:t>Return to Play (RTP) form</a:t>
            </a:r>
            <a:r>
              <a:rPr lang="en-US" sz="2400">
                <a:latin typeface="Calibri" charset="0"/>
              </a:rPr>
              <a:t> signed by a physician licensed to practice medicine</a:t>
            </a:r>
          </a:p>
          <a:p>
            <a:pPr lvl="1">
              <a:lnSpc>
                <a:spcPct val="80000"/>
              </a:lnSpc>
              <a:buFont typeface="Arial" charset="0"/>
              <a:buNone/>
            </a:pPr>
            <a:r>
              <a:rPr lang="en-US" b="1">
                <a:latin typeface="Calibri" charset="0"/>
              </a:rPr>
              <a:t>When in doubt, sit them out</a:t>
            </a:r>
            <a:r>
              <a:rPr lang="ja-JP" altLang="en-US" b="1">
                <a:latin typeface="Calibri" charset="0"/>
              </a:rPr>
              <a:t>”</a:t>
            </a:r>
            <a:endParaRPr lang="en-US" b="1">
              <a:latin typeface="Calibri" charset="0"/>
            </a:endParaRPr>
          </a:p>
          <a:p>
            <a:pPr lvl="1">
              <a:lnSpc>
                <a:spcPct val="80000"/>
              </a:lnSpc>
            </a:pPr>
            <a:r>
              <a:rPr lang="en-US" sz="2400" u="sng">
                <a:latin typeface="Calibri" charset="0"/>
              </a:rPr>
              <a:t>An up-to-date Emergency Action Plan (EAP)</a:t>
            </a:r>
          </a:p>
          <a:p>
            <a:pPr lvl="2">
              <a:lnSpc>
                <a:spcPct val="80000"/>
              </a:lnSpc>
            </a:pPr>
            <a:r>
              <a:rPr lang="en-US">
                <a:latin typeface="Calibri" charset="0"/>
              </a:rPr>
              <a:t> Must be on-file</a:t>
            </a:r>
          </a:p>
          <a:p>
            <a:pPr lvl="2">
              <a:lnSpc>
                <a:spcPct val="80000"/>
              </a:lnSpc>
            </a:pPr>
            <a:r>
              <a:rPr lang="en-US">
                <a:latin typeface="Calibri" charset="0"/>
              </a:rPr>
              <a:t>Must be posted</a:t>
            </a:r>
          </a:p>
          <a:p>
            <a:pPr lvl="2">
              <a:lnSpc>
                <a:spcPct val="80000"/>
              </a:lnSpc>
            </a:pPr>
            <a:r>
              <a:rPr lang="en-US">
                <a:latin typeface="Calibri" charset="0"/>
              </a:rPr>
              <a:t>Must be updated annually</a:t>
            </a:r>
          </a:p>
        </p:txBody>
      </p:sp>
    </p:spTree>
    <p:extLst>
      <p:ext uri="{BB962C8B-B14F-4D97-AF65-F5344CB8AC3E}">
        <p14:creationId xmlns:p14="http://schemas.microsoft.com/office/powerpoint/2010/main" val="42279019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ctrTitle"/>
          </p:nvPr>
        </p:nvSpPr>
        <p:spPr/>
        <p:txBody>
          <a:bodyPr/>
          <a:lstStyle/>
          <a:p>
            <a:r>
              <a:rPr lang="en-US" dirty="0" smtClean="0"/>
              <a:t>Thank you for your time and commitment to high school baseball.</a:t>
            </a:r>
          </a:p>
        </p:txBody>
      </p:sp>
      <p:sp>
        <p:nvSpPr>
          <p:cNvPr id="9219" name="Subtitle 2"/>
          <p:cNvSpPr>
            <a:spLocks noGrp="1"/>
          </p:cNvSpPr>
          <p:nvPr>
            <p:ph type="subTitle" idx="1"/>
          </p:nvPr>
        </p:nvSpPr>
        <p:spPr/>
        <p:txBody>
          <a:bodyPr/>
          <a:lstStyle/>
          <a:p>
            <a:endParaRPr lang="en-US" dirty="0" smtClean="0"/>
          </a:p>
        </p:txBody>
      </p:sp>
      <p:pic>
        <p:nvPicPr>
          <p:cNvPr id="9220" name="Picture 4" descr="C:\Users\ehopk\AppData\Local\Microsoft\Windows\Temporary Internet Files\Content.Outlook\087H2VGK\Baseball 5.jpg"/>
          <p:cNvPicPr>
            <a:picLocks noChangeAspect="1" noChangeArrowheads="1"/>
          </p:cNvPicPr>
          <p:nvPr/>
        </p:nvPicPr>
        <p:blipFill>
          <a:blip r:embed="rId2" cstate="print"/>
          <a:srcRect/>
          <a:stretch>
            <a:fillRect/>
          </a:stretch>
        </p:blipFill>
        <p:spPr bwMode="auto">
          <a:xfrm>
            <a:off x="2795622" y="3691337"/>
            <a:ext cx="3476992" cy="2333448"/>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NFHS Brand Style Presentation">
  <a:themeElements>
    <a:clrScheme name="NFHS Brand Style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FHS Brand Style Presentatio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FHS Brand Style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FHS Brand Style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FHS Brand Style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FHS Brand Style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FHS Brand Style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FHS Brand Style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FHS Brand Style Presentatio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FHS Brand Style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FHS Brand Style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FHS Brand Style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FHS Brand Style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FHS Brand Style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1499</TotalTime>
  <Words>3611</Words>
  <Application>Microsoft Macintosh PowerPoint</Application>
  <PresentationFormat>On-screen Show (4:3)</PresentationFormat>
  <Paragraphs>345</Paragraphs>
  <Slides>73</Slides>
  <Notes>10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73</vt:i4>
      </vt:variant>
    </vt:vector>
  </HeadingPairs>
  <TitlesOfParts>
    <vt:vector size="75" baseType="lpstr">
      <vt:lpstr>NFHS Brand Style Presentation</vt:lpstr>
      <vt:lpstr>Acrobat Document</vt:lpstr>
      <vt:lpstr>2015 NFHS Baseball Rule Changes</vt:lpstr>
      <vt:lpstr>Legal Batting Helmets Rule 1-5-1</vt:lpstr>
      <vt:lpstr>Defective Batting Helmet Rule 1-5-1, 4-1-3b</vt:lpstr>
      <vt:lpstr>Rule 1-5-1</vt:lpstr>
      <vt:lpstr>Rule 1-5-1 (continued)</vt:lpstr>
      <vt:lpstr>PowerPoint Presentation</vt:lpstr>
      <vt:lpstr>PowerPoint Presentation</vt:lpstr>
      <vt:lpstr>PowerPoint Presentation</vt:lpstr>
      <vt:lpstr>Rule 2-16-1f and 1g </vt:lpstr>
      <vt:lpstr>PowerPoint Presentation</vt:lpstr>
      <vt:lpstr>PowerPoint Presentation</vt:lpstr>
      <vt:lpstr>PowerPoint Presentation</vt:lpstr>
      <vt:lpstr>PowerPoint Presentation</vt:lpstr>
      <vt:lpstr>PowerPoint Presentation</vt:lpstr>
      <vt:lpstr>Rule 3-3-1f</vt:lpstr>
      <vt:lpstr>PowerPoint Presentation</vt:lpstr>
      <vt:lpstr>PowerPoint Presentation</vt:lpstr>
      <vt:lpstr>Rule 2-21-4 and 5</vt:lpstr>
      <vt:lpstr>Rule 2-21-4 and 5 (continued)</vt:lpstr>
      <vt:lpstr>Rule 7-3-5c</vt:lpstr>
      <vt:lpstr>Rule 7-3-7 and Corresponding Penalty</vt:lpstr>
      <vt:lpstr>PowerPoint Presentation</vt:lpstr>
      <vt:lpstr>PowerPoint Presentation</vt:lpstr>
      <vt:lpstr>Courtesy Runner</vt:lpstr>
      <vt:lpstr>Points of Emphasis</vt:lpstr>
      <vt:lpstr>PowerPoint Presentation</vt:lpstr>
      <vt:lpstr>PowerPoint Presentation</vt:lpstr>
      <vt:lpstr>Helmet Maintenance and Usage</vt:lpstr>
      <vt:lpstr>Helmet Maintenance and Usage (continued)</vt:lpstr>
      <vt:lpstr>PowerPoint Presentation</vt:lpstr>
      <vt:lpstr>Pitching Substitutions: Coach Delaying the Game</vt:lpstr>
      <vt:lpstr>Pitching Substitutions: Coach Delaying the Game (continued)</vt:lpstr>
      <vt:lpstr>Pitching Substitutions: Coach Delaying the Game (continued)</vt:lpstr>
      <vt:lpstr>PowerPoint Presentation</vt:lpstr>
      <vt:lpstr>Sportsmanship – Celebrations around or near Home Plate</vt:lpstr>
      <vt:lpstr>PowerPoint Presentation</vt:lpstr>
      <vt:lpstr>Sportsmanship – Celebrations around or near Home Plate (continued)</vt:lpstr>
      <vt:lpstr>PowerPoint Presentation</vt:lpstr>
      <vt:lpstr>PowerPoint Presentation</vt:lpstr>
      <vt:lpstr>Postgame Conduct</vt:lpstr>
      <vt:lpstr>Postgame Conduct (continued)</vt:lpstr>
      <vt:lpstr>Editorial Changes</vt:lpstr>
      <vt:lpstr>3-3-1PEN</vt:lpstr>
      <vt:lpstr>Rule 5-5-1n</vt:lpstr>
      <vt:lpstr>Pitcher’s Arm Care Suggestions</vt:lpstr>
      <vt:lpstr>PowerPoint Presentation</vt:lpstr>
      <vt:lpstr>PowerPoint Presentation</vt:lpstr>
      <vt:lpstr>PowerPoint Presentation</vt:lpstr>
      <vt:lpstr>Arm Care Suggestions</vt:lpstr>
      <vt:lpstr>Arm Care Suggestions 4 Main Areas of Concern</vt:lpstr>
      <vt:lpstr>Arm Care Suggestions Reasons</vt:lpstr>
      <vt:lpstr>Arm Care Suggestions Red Flags</vt:lpstr>
      <vt:lpstr>Arm Care Suggestions Corrective Actions</vt:lpstr>
      <vt:lpstr>Arm Care Suggestions Corrective Actions</vt:lpstr>
      <vt:lpstr>Arm Care Suggestions PDF References</vt:lpstr>
      <vt:lpstr>Arm Care Suggestions References</vt:lpstr>
      <vt:lpstr>2015 NFHS Baseball Rules and Case Book as E-Books </vt:lpstr>
      <vt:lpstr>Important Dates</vt:lpstr>
      <vt:lpstr>Suspended Game Rule</vt:lpstr>
      <vt:lpstr>Suspended Game Rule</vt:lpstr>
      <vt:lpstr>Number of Contests</vt:lpstr>
      <vt:lpstr>MaxPreps</vt:lpstr>
      <vt:lpstr>Qualifying for the Playoffs </vt:lpstr>
      <vt:lpstr>Playoff Seeding</vt:lpstr>
      <vt:lpstr>Sportsmanship</vt:lpstr>
      <vt:lpstr>Inclement/Hot Weather Guidelines</vt:lpstr>
      <vt:lpstr>Coaches’ Education</vt:lpstr>
      <vt:lpstr>Coaches’ Education</vt:lpstr>
      <vt:lpstr>Coaches’ Education</vt:lpstr>
      <vt:lpstr>Coaches’ Education</vt:lpstr>
      <vt:lpstr>Sportsmanship</vt:lpstr>
      <vt:lpstr> Gfeller-Waller Concussion Law </vt:lpstr>
      <vt:lpstr>Thank you for your time and commitment to high school baseball.</vt:lpstr>
    </vt:vector>
  </TitlesOfParts>
  <Company>NFHS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kvoge</dc:creator>
  <cp:lastModifiedBy>Tiffany Worthen</cp:lastModifiedBy>
  <cp:revision>106</cp:revision>
  <dcterms:created xsi:type="dcterms:W3CDTF">2006-12-05T15:10:04Z</dcterms:created>
  <dcterms:modified xsi:type="dcterms:W3CDTF">2015-01-09T13:33:57Z</dcterms:modified>
</cp:coreProperties>
</file>