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Lst>
  <p:notesMasterIdLst>
    <p:notesMasterId r:id="rId17"/>
  </p:notes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051" autoAdjust="0"/>
  </p:normalViewPr>
  <p:slideViewPr>
    <p:cSldViewPr snapToGrid="0" snapToObjects="1">
      <p:cViewPr varScale="1">
        <p:scale>
          <a:sx n="128" d="100"/>
          <a:sy n="128" d="100"/>
        </p:scale>
        <p:origin x="-140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1B5E4C-ECF7-B14F-BDBE-029774D334BC}" type="datetimeFigureOut">
              <a:rPr lang="en-US" smtClean="0"/>
              <a:t>11/7/14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026A8-17CE-5743-99A5-3A030510DD4A}" type="slidenum">
              <a:rPr lang="en-US" smtClean="0"/>
              <a:t>‹#›</a:t>
            </a:fld>
            <a:endParaRPr lang="en-US"/>
          </a:p>
        </p:txBody>
      </p:sp>
    </p:spTree>
    <p:extLst>
      <p:ext uri="{BB962C8B-B14F-4D97-AF65-F5344CB8AC3E}">
        <p14:creationId xmlns:p14="http://schemas.microsoft.com/office/powerpoint/2010/main" val="40947776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ABE026A8-17CE-5743-99A5-3A030510DD4A}" type="slidenum">
              <a:rPr lang="en-US" smtClean="0"/>
              <a:t>1</a:t>
            </a:fld>
            <a:endParaRPr lang="en-US"/>
          </a:p>
        </p:txBody>
      </p:sp>
    </p:spTree>
    <p:extLst>
      <p:ext uri="{BB962C8B-B14F-4D97-AF65-F5344CB8AC3E}">
        <p14:creationId xmlns:p14="http://schemas.microsoft.com/office/powerpoint/2010/main" val="353233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You’re a “Veteran”</a:t>
            </a:r>
          </a:p>
          <a:p>
            <a:r>
              <a:rPr lang="en-US" dirty="0" smtClean="0"/>
              <a:t>You’ve been doing this forever and have things down pretty good</a:t>
            </a:r>
          </a:p>
          <a:p>
            <a:r>
              <a:rPr lang="en-US" dirty="0" smtClean="0"/>
              <a:t>You</a:t>
            </a:r>
            <a:r>
              <a:rPr lang="en-US" baseline="0" dirty="0" smtClean="0"/>
              <a:t> usually get the job done with only minor conflict or issues</a:t>
            </a:r>
            <a:endParaRPr lang="en-US" dirty="0" smtClean="0"/>
          </a:p>
          <a:p>
            <a:r>
              <a:rPr lang="en-US" dirty="0" smtClean="0"/>
              <a:t>Although you currently work high school, you</a:t>
            </a:r>
            <a:r>
              <a:rPr lang="en-US" baseline="0" dirty="0" smtClean="0"/>
              <a:t> feel you are</a:t>
            </a:r>
            <a:r>
              <a:rPr lang="en-US" dirty="0" smtClean="0"/>
              <a:t> as good as any</a:t>
            </a:r>
            <a:r>
              <a:rPr lang="en-US" baseline="0" dirty="0" smtClean="0"/>
              <a:t> umpire on TV!</a:t>
            </a:r>
          </a:p>
          <a:p>
            <a:r>
              <a:rPr lang="en-US" baseline="0" dirty="0" smtClean="0"/>
              <a:t>“I only have to give as good as I get” so considering the games I get, I am “GOOD ENOUGH”</a:t>
            </a:r>
          </a:p>
          <a:p>
            <a:endParaRPr lang="en-US" baseline="0" dirty="0" smtClean="0"/>
          </a:p>
          <a:p>
            <a:r>
              <a:rPr lang="en-US" baseline="0" dirty="0" smtClean="0"/>
              <a:t>If this sounds like you, here are a few tips to help you GET BETTER because:</a:t>
            </a:r>
          </a:p>
          <a:p>
            <a:r>
              <a:rPr lang="en-US" b="1" baseline="0" dirty="0" smtClean="0"/>
              <a:t>GOOD ENOUGH ISNT GOOD ENOUGH!</a:t>
            </a:r>
            <a:endParaRPr lang="en-US" b="1" dirty="0"/>
          </a:p>
        </p:txBody>
      </p:sp>
      <p:sp>
        <p:nvSpPr>
          <p:cNvPr id="4" name="Slide Number Placeholder 3"/>
          <p:cNvSpPr>
            <a:spLocks noGrp="1"/>
          </p:cNvSpPr>
          <p:nvPr>
            <p:ph type="sldNum" sz="quarter" idx="10"/>
          </p:nvPr>
        </p:nvSpPr>
        <p:spPr/>
        <p:txBody>
          <a:bodyPr/>
          <a:lstStyle/>
          <a:p>
            <a:fld id="{ABE026A8-17CE-5743-99A5-3A030510DD4A}" type="slidenum">
              <a:rPr lang="en-US" smtClean="0"/>
              <a:t>2</a:t>
            </a:fld>
            <a:endParaRPr lang="en-US"/>
          </a:p>
        </p:txBody>
      </p:sp>
    </p:spTree>
    <p:extLst>
      <p:ext uri="{BB962C8B-B14F-4D97-AF65-F5344CB8AC3E}">
        <p14:creationId xmlns:p14="http://schemas.microsoft.com/office/powerpoint/2010/main" val="353233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Trust</a:t>
            </a:r>
            <a:r>
              <a:rPr lang="en-US" baseline="0" dirty="0" smtClean="0"/>
              <a:t> me, many umpires better than you have worked to develop the best mechanics possible whether it is 2, 3, or 4 man crews.</a:t>
            </a:r>
          </a:p>
          <a:p>
            <a:r>
              <a:rPr lang="en-US" baseline="0" dirty="0" smtClean="0"/>
              <a:t>When is the last time you really studied the Umpire’s Manual?</a:t>
            </a:r>
          </a:p>
          <a:p>
            <a:r>
              <a:rPr lang="en-US" baseline="0" dirty="0" smtClean="0"/>
              <a:t>Do you know all your coverages or do “you take all tags and your partner take all touches”?</a:t>
            </a:r>
          </a:p>
          <a:p>
            <a:endParaRPr lang="en-US" baseline="0" dirty="0" smtClean="0"/>
          </a:p>
          <a:p>
            <a:r>
              <a:rPr lang="en-US" baseline="0" dirty="0" smtClean="0"/>
              <a:t>Study the Umpire’s Manual.  “Good Enough” knows where to stand”.  “Get Better” not only knows where to stand but what to be looking at!</a:t>
            </a:r>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3</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once through the rulebook is “Good Enough” for you, then you are asking for trouble.</a:t>
            </a:r>
          </a:p>
          <a:p>
            <a:endParaRPr lang="en-US" dirty="0" smtClean="0"/>
          </a:p>
          <a:p>
            <a:r>
              <a:rPr lang="en-US" dirty="0" smtClean="0"/>
              <a:t>Think</a:t>
            </a:r>
            <a:r>
              <a:rPr lang="en-US" baseline="0" dirty="0" smtClean="0"/>
              <a:t> back on your career and ask yourself “have I ever tanked a rule”?</a:t>
            </a:r>
          </a:p>
          <a:p>
            <a:r>
              <a:rPr lang="en-US" baseline="0" dirty="0" smtClean="0"/>
              <a:t>If you said NO, not only are you barely “Good Enough”, but a liar as well.</a:t>
            </a:r>
          </a:p>
          <a:p>
            <a:r>
              <a:rPr lang="en-US" baseline="0" dirty="0" smtClean="0"/>
              <a:t>Everyone makes an occasional mistake at some point, but if you have </a:t>
            </a:r>
            <a:r>
              <a:rPr lang="en-US" baseline="0" dirty="0" err="1" smtClean="0"/>
              <a:t>mis</a:t>
            </a:r>
            <a:r>
              <a:rPr lang="en-US" baseline="0" dirty="0" smtClean="0"/>
              <a:t>-applied </a:t>
            </a:r>
          </a:p>
          <a:p>
            <a:r>
              <a:rPr lang="en-US" baseline="0" dirty="0" smtClean="0"/>
              <a:t>the same rule more than once, you should probably stick to T-ball.</a:t>
            </a:r>
          </a:p>
          <a:p>
            <a:endParaRPr lang="en-US" baseline="0" dirty="0" smtClean="0"/>
          </a:p>
          <a:p>
            <a:r>
              <a:rPr lang="en-US" baseline="0" dirty="0" smtClean="0"/>
              <a:t>If you STUDY enough and become COMPETENT and proficient in the rules and mechanics, </a:t>
            </a:r>
          </a:p>
          <a:p>
            <a:r>
              <a:rPr lang="en-US" baseline="0" dirty="0" smtClean="0"/>
              <a:t>it will automatically translate to CONFIDENCE on the field.</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4</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Expect the Expected.  In other words anticipate what the current situation is dictating.</a:t>
            </a:r>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5</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one likes surprises.  They often trick us into doing things we shouldn’t do.</a:t>
            </a:r>
          </a:p>
          <a:p>
            <a:r>
              <a:rPr lang="en-US" dirty="0" smtClean="0"/>
              <a:t>Our first instinct is a rash decision because “what the heck just happened”?</a:t>
            </a:r>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6</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 these are not all possible situations, but the point is, you should know that certain situations often lead to particular actions</a:t>
            </a:r>
          </a:p>
          <a:p>
            <a:endParaRPr lang="en-US" dirty="0" smtClean="0"/>
          </a:p>
          <a:p>
            <a:r>
              <a:rPr lang="en-US" dirty="0" smtClean="0"/>
              <a:t>Don</a:t>
            </a:r>
            <a:r>
              <a:rPr lang="fr-FR" dirty="0" smtClean="0"/>
              <a:t>’</a:t>
            </a:r>
            <a:r>
              <a:rPr lang="en-US" dirty="0" smtClean="0"/>
              <a:t>t get surprised by what should have been</a:t>
            </a:r>
            <a:r>
              <a:rPr lang="en-US" baseline="0" dirty="0" smtClean="0"/>
              <a:t> EXPECTED or anticipated.  There are enough un-expected things that can do that.  Don’t add to the list!</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7</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this first trick is not technically correct, it will get you by 95% of the time,</a:t>
            </a:r>
            <a:r>
              <a:rPr lang="en-US" baseline="0" dirty="0" smtClean="0"/>
              <a:t> assuming it has the plate.  This will get you through the game, but then you need to figure out why you weren't sharper with your ball/strike.</a:t>
            </a:r>
          </a:p>
          <a:p>
            <a:endParaRPr lang="en-US" baseline="0" dirty="0" smtClean="0"/>
          </a:p>
          <a:p>
            <a:r>
              <a:rPr lang="en-US" baseline="0" dirty="0" smtClean="0"/>
              <a:t>Understand that the MLB average for accuracy is 97%.  If you call 200 pitches a game and miss 6, that</a:t>
            </a:r>
            <a:r>
              <a:rPr lang="fr-FR" baseline="0" dirty="0" smtClean="0"/>
              <a:t>’</a:t>
            </a:r>
            <a:r>
              <a:rPr lang="en-US" baseline="0" dirty="0" smtClean="0"/>
              <a:t>s pretty good (but can still be improved upon)</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8</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Try to find visual markers to help you define your zone.</a:t>
            </a:r>
          </a:p>
          <a:p>
            <a:endParaRPr lang="en-US" dirty="0" smtClean="0"/>
          </a:p>
          <a:p>
            <a:r>
              <a:rPr lang="en-US" dirty="0" smtClean="0"/>
              <a:t>Are the batter’s hands at the top of the zone?</a:t>
            </a:r>
          </a:p>
          <a:p>
            <a:r>
              <a:rPr lang="en-US" dirty="0" smtClean="0"/>
              <a:t>Is the batter’s front elbow at the top of the zone?</a:t>
            </a:r>
          </a:p>
          <a:p>
            <a:r>
              <a:rPr lang="en-US" dirty="0" smtClean="0"/>
              <a:t>Is the catcher’s helmet at the top of the zone?</a:t>
            </a:r>
          </a:p>
          <a:p>
            <a:r>
              <a:rPr lang="en-US" dirty="0" smtClean="0"/>
              <a:t>Is the catcher’s mitt at the bottom of the zone?</a:t>
            </a:r>
          </a:p>
          <a:p>
            <a:r>
              <a:rPr lang="en-US" dirty="0" smtClean="0"/>
              <a:t>Are the catcher’s knees at the same level as the batter’s knees?</a:t>
            </a:r>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9</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need to narrow your focus, make sure you get high and low right.</a:t>
            </a:r>
          </a:p>
          <a:p>
            <a:r>
              <a:rPr lang="en-US" dirty="0" smtClean="0"/>
              <a:t>Everyone can tell if you miss that, but not necessarily if you are missing in and/or out.</a:t>
            </a:r>
          </a:p>
          <a:p>
            <a:r>
              <a:rPr lang="en-US" dirty="0" smtClean="0"/>
              <a:t>Focus High and Low until your zone comes back to you after</a:t>
            </a:r>
            <a:r>
              <a:rPr lang="en-US" baseline="0" dirty="0" smtClean="0"/>
              <a:t> an inning or two.</a:t>
            </a:r>
            <a:endParaRPr lang="en-US" dirty="0" smtClean="0"/>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10</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“low and away” pitch is missed more often than any other.</a:t>
            </a:r>
          </a:p>
          <a:p>
            <a:r>
              <a:rPr lang="en-US" dirty="0" smtClean="0"/>
              <a:t>If you are missing them (and you will know it) you are probably doing one of two things:</a:t>
            </a:r>
          </a:p>
          <a:p>
            <a:endParaRPr lang="en-US" dirty="0" smtClean="0"/>
          </a:p>
          <a:p>
            <a:pPr marL="228600" indent="-228600">
              <a:buAutoNum type="arabicPeriod"/>
            </a:pPr>
            <a:r>
              <a:rPr lang="en-US" dirty="0" smtClean="0"/>
              <a:t>You may have left the</a:t>
            </a:r>
            <a:r>
              <a:rPr lang="en-US" baseline="0" dirty="0" smtClean="0"/>
              <a:t> slot and are hiding behind the catcher.  Self preservation is important, but not at the expense of not seeing the outside corner of the plate</a:t>
            </a:r>
          </a:p>
          <a:p>
            <a:pPr marL="228600" indent="-228600">
              <a:buAutoNum type="arabicPeriod"/>
            </a:pPr>
            <a:r>
              <a:rPr lang="en-US" baseline="0" dirty="0" smtClean="0"/>
              <a:t>You might be too low in your crouch.  Raise up a bit until you can see the entire outer edge of the plate</a:t>
            </a:r>
          </a:p>
          <a:p>
            <a:pPr marL="228600" indent="-228600">
              <a:buAutoNum type="arabicPeriod"/>
            </a:pPr>
            <a:endParaRPr lang="en-US" baseline="0" dirty="0" smtClean="0"/>
          </a:p>
          <a:p>
            <a:pPr marL="0" indent="0">
              <a:buNone/>
            </a:pPr>
            <a:r>
              <a:rPr lang="en-US" baseline="0" dirty="0" smtClean="0"/>
              <a:t>Make sure you are properly located in the slot with just a “slight” angle toward the second baseman (towards shortstop for lefties).</a:t>
            </a:r>
            <a:endParaRPr lang="en-US" dirty="0" smtClean="0"/>
          </a:p>
          <a:p>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11</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all had those games where both pitchers are struggling to find the zone.</a:t>
            </a:r>
          </a:p>
          <a:p>
            <a:endParaRPr lang="en-US" dirty="0" smtClean="0"/>
          </a:p>
          <a:p>
            <a:r>
              <a:rPr lang="en-US" dirty="0" smtClean="0"/>
              <a:t>Expand your zone as necessary (same for both pitchers) in order to “find the strikes”</a:t>
            </a:r>
          </a:p>
          <a:p>
            <a:r>
              <a:rPr lang="en-US" dirty="0" smtClean="0"/>
              <a:t>A liberal zone will get you by most of the time.  Coaches</a:t>
            </a:r>
            <a:r>
              <a:rPr lang="en-US" baseline="0" dirty="0" smtClean="0"/>
              <a:t> don</a:t>
            </a:r>
            <a:r>
              <a:rPr lang="fr-FR" baseline="0" dirty="0" smtClean="0"/>
              <a:t>’</a:t>
            </a:r>
            <a:r>
              <a:rPr lang="en-US" baseline="0" dirty="0" smtClean="0"/>
              <a:t>t complain too much about called strikes (as long as you don</a:t>
            </a:r>
            <a:r>
              <a:rPr lang="fr-FR" baseline="0" dirty="0" smtClean="0"/>
              <a:t>’</a:t>
            </a:r>
            <a:r>
              <a:rPr lang="en-US" baseline="0" dirty="0" smtClean="0"/>
              <a:t>t miss up or down) and 9 times out of 10 will tell their kids to adjust.  However, If you are squeezing and nit-picking pitches, you will assuredly incur the wrath of the coach, dugout and fans.</a:t>
            </a:r>
          </a:p>
          <a:p>
            <a:endParaRPr lang="en-US" baseline="0" dirty="0" smtClean="0"/>
          </a:p>
          <a:p>
            <a:r>
              <a:rPr lang="en-US" baseline="0" dirty="0" smtClean="0"/>
              <a:t>Almost ALL new umpires tend to squeeze the strike zone.  Some never change.</a:t>
            </a:r>
          </a:p>
          <a:p>
            <a:endParaRPr lang="en-US" baseline="0" dirty="0" smtClean="0"/>
          </a:p>
          <a:p>
            <a:r>
              <a:rPr lang="en-US" baseline="0" dirty="0" smtClean="0"/>
              <a:t>Understand that if the coach, players, fans, and moms and dads are all yelling at you, you might be missing a few.</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12</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a:t>
            </a:r>
            <a:r>
              <a:rPr lang="en-US" baseline="0" dirty="0" smtClean="0"/>
              <a:t> your first chance to make an impression on a new coach is your arrival on the field. </a:t>
            </a:r>
          </a:p>
          <a:p>
            <a:pPr marL="171450" indent="-171450">
              <a:buFont typeface="Arial"/>
              <a:buChar char="•"/>
            </a:pPr>
            <a:r>
              <a:rPr lang="en-US" baseline="0" dirty="0" smtClean="0"/>
              <a:t>Do you look professional? </a:t>
            </a:r>
          </a:p>
          <a:p>
            <a:pPr marL="171450" indent="-171450">
              <a:buFont typeface="Arial"/>
              <a:buChar char="•"/>
            </a:pPr>
            <a:r>
              <a:rPr lang="en-US" baseline="0" dirty="0" smtClean="0"/>
              <a:t>Are you just on time or did you take the initiative to arrive early?</a:t>
            </a:r>
          </a:p>
          <a:p>
            <a:pPr marL="171450" indent="-171450">
              <a:buFont typeface="Arial"/>
              <a:buChar char="•"/>
            </a:pPr>
            <a:r>
              <a:rPr lang="en-US" baseline="0" dirty="0" smtClean="0"/>
              <a:t>Do you do all your pregame tasks (equipment check, walk the field, </a:t>
            </a:r>
            <a:r>
              <a:rPr lang="en-US" baseline="0" dirty="0" err="1" smtClean="0"/>
              <a:t>etc</a:t>
            </a:r>
            <a:r>
              <a:rPr lang="en-US" baseline="0" dirty="0" smtClean="0"/>
              <a:t>)</a:t>
            </a:r>
          </a:p>
          <a:p>
            <a:pPr marL="171450" indent="-171450">
              <a:buFont typeface="Arial"/>
              <a:buChar char="•"/>
            </a:pPr>
            <a:endParaRPr lang="en-US" baseline="0" dirty="0" smtClean="0"/>
          </a:p>
          <a:p>
            <a:pPr marL="0" indent="0">
              <a:buFont typeface="Arial"/>
              <a:buNone/>
            </a:pPr>
            <a:r>
              <a:rPr lang="en-US" baseline="0" dirty="0" smtClean="0"/>
              <a:t>Even after arriving at the field, you still have a chance to make an impression.  </a:t>
            </a:r>
          </a:p>
          <a:p>
            <a:pPr marL="171450" indent="-171450">
              <a:buFont typeface="Arial"/>
              <a:buChar char="•"/>
            </a:pPr>
            <a:r>
              <a:rPr lang="en-US" baseline="0" dirty="0" smtClean="0"/>
              <a:t>How are you carrying yourself on the field?</a:t>
            </a:r>
          </a:p>
          <a:p>
            <a:pPr marL="171450" indent="-171450">
              <a:buFont typeface="Arial"/>
              <a:buChar char="•"/>
            </a:pPr>
            <a:r>
              <a:rPr lang="en-US" baseline="0" dirty="0" smtClean="0"/>
              <a:t>Are you making calls with confidence and authority?</a:t>
            </a:r>
          </a:p>
          <a:p>
            <a:pPr marL="171450" indent="-171450">
              <a:buFont typeface="Arial"/>
              <a:buChar char="•"/>
            </a:pPr>
            <a:r>
              <a:rPr lang="en-US" baseline="0" dirty="0" smtClean="0"/>
              <a:t>Are you hustling and making calls from the correct position?</a:t>
            </a:r>
          </a:p>
          <a:p>
            <a:pPr marL="171450" indent="-171450">
              <a:buFont typeface="Arial"/>
              <a:buChar char="•"/>
            </a:pPr>
            <a:r>
              <a:rPr lang="en-US" baseline="0" dirty="0" smtClean="0"/>
              <a:t>Do you check with you partner when appropriate or necessary?</a:t>
            </a:r>
          </a:p>
          <a:p>
            <a:pPr marL="171450" indent="-171450">
              <a:buFont typeface="Arial"/>
              <a:buChar char="•"/>
            </a:pPr>
            <a:endParaRPr lang="en-US" baseline="0" dirty="0" smtClean="0"/>
          </a:p>
          <a:p>
            <a:pPr marL="0" indent="0">
              <a:buFont typeface="Arial"/>
              <a:buNone/>
            </a:pPr>
            <a:r>
              <a:rPr lang="en-US" baseline="0" dirty="0" smtClean="0"/>
              <a:t>And after all of this, you still have one last chance to make an impression by handling conflict</a:t>
            </a:r>
          </a:p>
          <a:p>
            <a:pPr marL="171450" indent="-171450">
              <a:buFont typeface="Arial"/>
              <a:buChar char="•"/>
            </a:pPr>
            <a:r>
              <a:rPr lang="en-US" baseline="0" dirty="0" smtClean="0"/>
              <a:t>Are you threatening the coach often for questioning your calls?</a:t>
            </a:r>
          </a:p>
          <a:p>
            <a:pPr marL="171450" indent="-171450">
              <a:buFont typeface="Arial"/>
              <a:buChar char="•"/>
            </a:pPr>
            <a:r>
              <a:rPr lang="en-US" baseline="0" dirty="0" smtClean="0"/>
              <a:t>Do you take a confrontational posture/stance when he comes out of the dugout?</a:t>
            </a:r>
          </a:p>
          <a:p>
            <a:pPr marL="171450" indent="-171450">
              <a:buFont typeface="Arial"/>
              <a:buChar char="•"/>
            </a:pPr>
            <a:r>
              <a:rPr lang="en-US" baseline="0" dirty="0" smtClean="0"/>
              <a:t>Do you have a calm conversation or a heated one?</a:t>
            </a:r>
          </a:p>
          <a:p>
            <a:pPr marL="171450" indent="-171450">
              <a:buFont typeface="Arial"/>
              <a:buChar char="•"/>
            </a:pPr>
            <a:r>
              <a:rPr lang="en-US" baseline="0" dirty="0" smtClean="0"/>
              <a:t>Do you feel you have to “win” the debate?</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13</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heard the term, “Save your best for last”.</a:t>
            </a:r>
          </a:p>
          <a:p>
            <a:endParaRPr lang="en-US" dirty="0" smtClean="0"/>
          </a:p>
          <a:p>
            <a:r>
              <a:rPr lang="en-US" dirty="0" smtClean="0"/>
              <a:t>In this case, “Make your Last Your Best”</a:t>
            </a:r>
          </a:p>
          <a:p>
            <a:endParaRPr lang="en-US" dirty="0" smtClean="0"/>
          </a:p>
          <a:p>
            <a:r>
              <a:rPr lang="en-US" dirty="0" smtClean="0"/>
              <a:t>Always take something away from every game and try to learn something every game.  Find the “one thing” you were most disappointed in your performance and turn it around for the next 300.  Experience is the best teacher.</a:t>
            </a:r>
          </a:p>
          <a:p>
            <a:endParaRPr lang="en-US" dirty="0" smtClean="0"/>
          </a:p>
          <a:p>
            <a:r>
              <a:rPr lang="en-US" dirty="0" smtClean="0"/>
              <a:t>It </a:t>
            </a:r>
            <a:r>
              <a:rPr lang="en-US" dirty="0" err="1" smtClean="0"/>
              <a:t>doesn</a:t>
            </a:r>
            <a:r>
              <a:rPr lang="fr-FR" dirty="0" smtClean="0"/>
              <a:t>’</a:t>
            </a:r>
            <a:r>
              <a:rPr lang="en-US" dirty="0" smtClean="0"/>
              <a:t>t matter if you were top-notch in the previous 10 games, the next one you tank is the one you are remembered for.</a:t>
            </a:r>
          </a:p>
          <a:p>
            <a:endParaRPr lang="en-US" dirty="0" smtClean="0"/>
          </a:p>
          <a:p>
            <a:r>
              <a:rPr lang="en-US" dirty="0" smtClean="0"/>
              <a:t>There is no magic number of games that gets you where you want to</a:t>
            </a:r>
            <a:r>
              <a:rPr lang="en-US" baseline="0" dirty="0" smtClean="0"/>
              <a:t> be.  Some learn quicker than others.  Some games have many “teaching moments” for the umpire while others may only have a few.</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14</a:t>
            </a:fld>
            <a:endParaRPr lang="en-US"/>
          </a:p>
        </p:txBody>
      </p:sp>
    </p:spTree>
    <p:extLst>
      <p:ext uri="{BB962C8B-B14F-4D97-AF65-F5344CB8AC3E}">
        <p14:creationId xmlns:p14="http://schemas.microsoft.com/office/powerpoint/2010/main" val="51463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you have heard the truism “You cant win them all”.  Well, you CAN win them all if you PREPARE.</a:t>
            </a:r>
          </a:p>
          <a:p>
            <a:endParaRPr lang="en-US" dirty="0" smtClean="0"/>
          </a:p>
          <a:p>
            <a:r>
              <a:rPr lang="en-US" dirty="0" smtClean="0"/>
              <a:t>P = You must PRE-GAME each and every game.  Cover all issues and be sure you and your partner are on the same page.</a:t>
            </a:r>
          </a:p>
          <a:p>
            <a:r>
              <a:rPr lang="en-US" dirty="0" smtClean="0"/>
              <a:t>R = READ the play, then react.</a:t>
            </a:r>
          </a:p>
          <a:p>
            <a:r>
              <a:rPr lang="en-US" dirty="0" smtClean="0"/>
              <a:t>E = </a:t>
            </a:r>
            <a:r>
              <a:rPr lang="en-US" baseline="0" dirty="0" smtClean="0"/>
              <a:t>EDUCATE yourself.  Discuss situations with your partners.  Read all of the related literature you can.  Attend all meetings.  Work all the games you can at all levels</a:t>
            </a:r>
          </a:p>
          <a:p>
            <a:r>
              <a:rPr lang="en-US" dirty="0" smtClean="0"/>
              <a:t>P = Take</a:t>
            </a:r>
            <a:r>
              <a:rPr lang="en-US" baseline="0" dirty="0" smtClean="0"/>
              <a:t> PRIDE in what you do.  Be the best you can be.  Make it your goal to be cast in the best light whenever your skills and abilities are discussed, whether it is coaches, players, fans or peers.</a:t>
            </a:r>
          </a:p>
          <a:p>
            <a:r>
              <a:rPr lang="en-US" baseline="0" dirty="0" smtClean="0"/>
              <a:t>A = ASK for answers to all questions you have.  No one knows everything and you should strive to learn something new every day.</a:t>
            </a:r>
          </a:p>
          <a:p>
            <a:r>
              <a:rPr lang="en-US" baseline="0" dirty="0" smtClean="0"/>
              <a:t>R = Understand your ROLE.  You are an arbiter of the game.  Your job is to assure the game is played within the rules of the game.  Its not your job to educate the coach or show the kids how or what to do.  You are neither a coach nor a teammate.</a:t>
            </a:r>
          </a:p>
          <a:p>
            <a:r>
              <a:rPr lang="en-US" baseline="0" dirty="0" smtClean="0"/>
              <a:t>E = Always self-evaluate your performance after every game.  Don</a:t>
            </a:r>
            <a:r>
              <a:rPr lang="fr-FR" baseline="0" dirty="0" smtClean="0"/>
              <a:t>’</a:t>
            </a:r>
            <a:r>
              <a:rPr lang="en-US" baseline="0" dirty="0" smtClean="0"/>
              <a:t>t be afraid to ask your partner what he thinks and don</a:t>
            </a:r>
            <a:r>
              <a:rPr lang="fr-FR" baseline="0" dirty="0" smtClean="0"/>
              <a:t>’</a:t>
            </a:r>
            <a:r>
              <a:rPr lang="en-US" baseline="0" dirty="0" smtClean="0"/>
              <a:t>t be afraid to provide honest feedback when asked by your partner.  Also, take any information provided by your Evaluator to heart… it is not criticism, it is instruction</a:t>
            </a:r>
          </a:p>
          <a:p>
            <a:endParaRPr lang="en-US" baseline="0" dirty="0" smtClean="0"/>
          </a:p>
          <a:p>
            <a:r>
              <a:rPr lang="en-US" baseline="0" dirty="0" smtClean="0"/>
              <a:t>If you PREPARE, you CAN win them all and leave every game with a smile on your face.</a:t>
            </a:r>
            <a:endParaRPr lang="en-US" dirty="0"/>
          </a:p>
        </p:txBody>
      </p:sp>
      <p:sp>
        <p:nvSpPr>
          <p:cNvPr id="4" name="Slide Number Placeholder 3"/>
          <p:cNvSpPr>
            <a:spLocks noGrp="1"/>
          </p:cNvSpPr>
          <p:nvPr>
            <p:ph type="sldNum" sz="quarter" idx="10"/>
          </p:nvPr>
        </p:nvSpPr>
        <p:spPr/>
        <p:txBody>
          <a:bodyPr/>
          <a:lstStyle/>
          <a:p>
            <a:fld id="{ABE026A8-17CE-5743-99A5-3A030510DD4A}" type="slidenum">
              <a:rPr lang="en-US" smtClean="0"/>
              <a:t>15</a:t>
            </a:fld>
            <a:endParaRPr lang="en-US"/>
          </a:p>
        </p:txBody>
      </p:sp>
    </p:spTree>
    <p:extLst>
      <p:ext uri="{BB962C8B-B14F-4D97-AF65-F5344CB8AC3E}">
        <p14:creationId xmlns:p14="http://schemas.microsoft.com/office/powerpoint/2010/main" val="51463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EDBFB35-51A9-004A-A3BB-DB55A9FEECD8}" type="datetimeFigureOut">
              <a:rPr lang="en-US" smtClean="0"/>
              <a:t>11/7/14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EDBFB35-51A9-004A-A3BB-DB55A9FEECD8}" type="datetimeFigureOut">
              <a:rPr lang="en-US" smtClean="0"/>
              <a:t>11/7/14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EB2BA11-FC39-F14C-BB9F-8E7980692B80}"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EDBFB35-51A9-004A-A3BB-DB55A9FEECD8}" type="datetimeFigureOut">
              <a:rPr lang="en-US" smtClean="0"/>
              <a:t>11/7/14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EB2BA11-FC39-F14C-BB9F-8E7980692B80}"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EDBFB35-51A9-004A-A3BB-DB55A9FEECD8}" type="datetimeFigureOut">
              <a:rPr lang="en-US" smtClean="0"/>
              <a:t>11/7/14</a:t>
            </a:fld>
            <a:endParaRPr lang="en-US"/>
          </a:p>
        </p:txBody>
      </p:sp>
      <p:sp>
        <p:nvSpPr>
          <p:cNvPr id="10" name="Slide Number Placeholder 9"/>
          <p:cNvSpPr>
            <a:spLocks noGrp="1"/>
          </p:cNvSpPr>
          <p:nvPr>
            <p:ph type="sldNum" sz="quarter" idx="16"/>
          </p:nvPr>
        </p:nvSpPr>
        <p:spPr/>
        <p:txBody>
          <a:bodyPr rtlCol="0"/>
          <a:lstStyle/>
          <a:p>
            <a:fld id="{BEB2BA11-FC39-F14C-BB9F-8E7980692B80}"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EDBFB35-51A9-004A-A3BB-DB55A9FEECD8}" type="datetimeFigureOut">
              <a:rPr lang="en-US" smtClean="0"/>
              <a:t>11/7/14</a:t>
            </a:fld>
            <a:endParaRPr lang="en-US"/>
          </a:p>
        </p:txBody>
      </p:sp>
      <p:sp>
        <p:nvSpPr>
          <p:cNvPr id="12" name="Slide Number Placeholder 11"/>
          <p:cNvSpPr>
            <a:spLocks noGrp="1"/>
          </p:cNvSpPr>
          <p:nvPr>
            <p:ph type="sldNum" sz="quarter" idx="16"/>
          </p:nvPr>
        </p:nvSpPr>
        <p:spPr/>
        <p:txBody>
          <a:bodyPr rtlCol="0"/>
          <a:lstStyle/>
          <a:p>
            <a:fld id="{BEB2BA11-FC39-F14C-BB9F-8E7980692B80}"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EDBFB35-51A9-004A-A3BB-DB55A9FEECD8}" type="datetimeFigureOut">
              <a:rPr lang="en-US" smtClean="0"/>
              <a:t>11/7/14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EB2BA11-FC39-F14C-BB9F-8E7980692B8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BFB35-51A9-004A-A3BB-DB55A9FEECD8}" type="datetimeFigureOut">
              <a:rPr lang="en-US" smtClean="0"/>
              <a:t>11/7/14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EB2BA11-FC39-F14C-BB9F-8E7980692B8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EDBFB35-51A9-004A-A3BB-DB55A9FEECD8}" type="datetimeFigureOut">
              <a:rPr lang="en-US" smtClean="0"/>
              <a:t>11/7/14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EDBFB35-51A9-004A-A3BB-DB55A9FEECD8}" type="datetimeFigureOut">
              <a:rPr lang="en-US" smtClean="0"/>
              <a:t>11/7/14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EB2BA11-FC39-F14C-BB9F-8E7980692B80}"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DBFB35-51A9-004A-A3BB-DB55A9FEECD8}" type="datetimeFigureOut">
              <a:rPr lang="en-US" smtClean="0"/>
              <a:t>11/7/14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B2BA11-FC39-F14C-BB9F-8E7980692B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EDBFB35-51A9-004A-A3BB-DB55A9FEECD8}" type="datetimeFigureOut">
              <a:rPr lang="en-US" smtClean="0"/>
              <a:t>11/7/14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EB2BA11-FC39-F14C-BB9F-8E7980692B8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EDBFB35-51A9-004A-A3BB-DB55A9FEECD8}" type="datetimeFigureOut">
              <a:rPr lang="en-US" smtClean="0"/>
              <a:t>11/7/14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EB2BA11-FC39-F14C-BB9F-8E7980692B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duotone>
              <a:schemeClr val="accent2">
                <a:shade val="45000"/>
                <a:satMod val="135000"/>
              </a:schemeClr>
              <a:prstClr val="white"/>
            </a:duotone>
          </a:blip>
          <a:stretch>
            <a:fillRect/>
          </a:stretch>
        </p:blipFill>
        <p:spPr>
          <a:xfrm>
            <a:off x="0" y="19546"/>
            <a:ext cx="9143999" cy="5944866"/>
          </a:xfrm>
          <a:prstGeom prst="rect">
            <a:avLst/>
          </a:prstGeom>
        </p:spPr>
      </p:pic>
      <p:sp>
        <p:nvSpPr>
          <p:cNvPr id="2" name="Title 1"/>
          <p:cNvSpPr>
            <a:spLocks noGrp="1"/>
          </p:cNvSpPr>
          <p:nvPr>
            <p:ph type="ctrTitle"/>
          </p:nvPr>
        </p:nvSpPr>
        <p:spPr>
          <a:xfrm>
            <a:off x="0" y="4038600"/>
            <a:ext cx="9144000" cy="1828800"/>
          </a:xfrm>
        </p:spPr>
        <p:txBody>
          <a:bodyPr>
            <a:normAutofit/>
          </a:bodyPr>
          <a:lstStyle/>
          <a:p>
            <a:pPr algn="ctr"/>
            <a:r>
              <a:rPr lang="en-US" dirty="0" smtClean="0">
                <a:solidFill>
                  <a:srgbClr val="FFFFCC"/>
                </a:solidFill>
              </a:rPr>
              <a:t>So You Think You’re</a:t>
            </a:r>
            <a:br>
              <a:rPr lang="en-US" dirty="0" smtClean="0">
                <a:solidFill>
                  <a:srgbClr val="FFFFCC"/>
                </a:solidFill>
              </a:rPr>
            </a:br>
            <a:r>
              <a:rPr lang="en-US" dirty="0" smtClean="0">
                <a:solidFill>
                  <a:srgbClr val="FFFFCC"/>
                </a:solidFill>
              </a:rPr>
              <a:t>“</a:t>
            </a:r>
            <a:r>
              <a:rPr lang="en-US" b="1" dirty="0" smtClean="0">
                <a:solidFill>
                  <a:srgbClr val="FFFFCC"/>
                </a:solidFill>
              </a:rPr>
              <a:t>GOOD ENOUGH</a:t>
            </a:r>
            <a:r>
              <a:rPr lang="en-US" dirty="0" smtClean="0">
                <a:solidFill>
                  <a:srgbClr val="FFFFCC"/>
                </a:solidFill>
              </a:rPr>
              <a:t>”</a:t>
            </a:r>
            <a:endParaRPr lang="en-US" dirty="0">
              <a:solidFill>
                <a:srgbClr val="FFFFCC"/>
              </a:solidFill>
            </a:endParaRPr>
          </a:p>
        </p:txBody>
      </p:sp>
      <p:sp>
        <p:nvSpPr>
          <p:cNvPr id="3" name="Subtitle 2"/>
          <p:cNvSpPr>
            <a:spLocks noGrp="1"/>
          </p:cNvSpPr>
          <p:nvPr>
            <p:ph type="subTitle" idx="1"/>
          </p:nvPr>
        </p:nvSpPr>
        <p:spPr/>
        <p:txBody>
          <a:bodyPr>
            <a:normAutofit fontScale="92500"/>
          </a:bodyPr>
          <a:lstStyle/>
          <a:p>
            <a:pPr algn="ctr"/>
            <a:r>
              <a:rPr lang="en-US" b="1" dirty="0" smtClean="0"/>
              <a:t>WHEN “GOOD ENOUGH” ISN’T GOOD ENOUGH</a:t>
            </a:r>
            <a:endParaRPr lang="en-US" b="1" dirty="0"/>
          </a:p>
        </p:txBody>
      </p:sp>
      <p:sp>
        <p:nvSpPr>
          <p:cNvPr id="4" name="TextBox 3"/>
          <p:cNvSpPr txBox="1"/>
          <p:nvPr/>
        </p:nvSpPr>
        <p:spPr>
          <a:xfrm>
            <a:off x="0" y="6089113"/>
            <a:ext cx="2207846" cy="646331"/>
          </a:xfrm>
          <a:prstGeom prst="rect">
            <a:avLst/>
          </a:prstGeom>
          <a:noFill/>
        </p:spPr>
        <p:txBody>
          <a:bodyPr wrap="square" rtlCol="0">
            <a:spAutoFit/>
          </a:bodyPr>
          <a:lstStyle/>
          <a:p>
            <a:pPr algn="ctr"/>
            <a:r>
              <a:rPr lang="en-US" dirty="0" smtClean="0"/>
              <a:t>MOUNTAIN WEST</a:t>
            </a:r>
          </a:p>
          <a:p>
            <a:pPr algn="ctr"/>
            <a:r>
              <a:rPr lang="en-US" dirty="0" smtClean="0"/>
              <a:t>OFFICIALS ASSN.</a:t>
            </a:r>
            <a:endParaRPr lang="en-US" dirty="0"/>
          </a:p>
        </p:txBody>
      </p:sp>
    </p:spTree>
    <p:extLst>
      <p:ext uri="{BB962C8B-B14F-4D97-AF65-F5344CB8AC3E}">
        <p14:creationId xmlns:p14="http://schemas.microsoft.com/office/powerpoint/2010/main" val="37408848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89113"/>
            <a:ext cx="2207846" cy="646331"/>
          </a:xfrm>
          <a:prstGeom prst="rect">
            <a:avLst/>
          </a:prstGeom>
          <a:noFill/>
        </p:spPr>
        <p:txBody>
          <a:bodyPr wrap="square" rtlCol="0">
            <a:spAutoFit/>
          </a:bodyPr>
          <a:lstStyle/>
          <a:p>
            <a:pPr algn="ctr"/>
            <a:r>
              <a:rPr lang="en-US" dirty="0" smtClean="0"/>
              <a:t>MOUNTAIN WEST</a:t>
            </a:r>
          </a:p>
          <a:p>
            <a:pPr algn="ctr"/>
            <a:r>
              <a:rPr lang="en-US" dirty="0" smtClean="0"/>
              <a:t>OFFICIALS ASSN.</a:t>
            </a:r>
            <a:endParaRPr lang="en-US" dirty="0"/>
          </a:p>
        </p:txBody>
      </p:sp>
      <p:pic>
        <p:nvPicPr>
          <p:cNvPr id="6" name="Picture 5"/>
          <p:cNvPicPr>
            <a:picLocks noChangeAspect="1"/>
          </p:cNvPicPr>
          <p:nvPr/>
        </p:nvPicPr>
        <p:blipFill>
          <a:blip r:embed="rId3">
            <a:duotone>
              <a:schemeClr val="accent2">
                <a:shade val="45000"/>
                <a:satMod val="135000"/>
              </a:schemeClr>
              <a:prstClr val="white"/>
            </a:duotone>
            <a:alphaModFix amt="37000"/>
          </a:blip>
          <a:stretch>
            <a:fillRect/>
          </a:stretch>
        </p:blipFill>
        <p:spPr>
          <a:xfrm>
            <a:off x="-14584" y="13"/>
            <a:ext cx="9162240" cy="6050024"/>
          </a:xfrm>
          <a:prstGeom prst="rect">
            <a:avLst/>
          </a:prstGeom>
        </p:spPr>
      </p:pic>
      <p:sp>
        <p:nvSpPr>
          <p:cNvPr id="9" name="Subtitle 8"/>
          <p:cNvSpPr>
            <a:spLocks noGrp="1"/>
          </p:cNvSpPr>
          <p:nvPr>
            <p:ph type="subTitle" idx="1"/>
          </p:nvPr>
        </p:nvSpPr>
        <p:spPr/>
        <p:txBody>
          <a:bodyPr/>
          <a:lstStyle/>
          <a:p>
            <a:pPr algn="ctr"/>
            <a:r>
              <a:rPr lang="en-US" b="1" dirty="0" smtClean="0"/>
              <a:t>SIX STEPS TO GO FROM “GOOD” TO BETTER</a:t>
            </a:r>
            <a:endParaRPr lang="en-US" b="1" dirty="0"/>
          </a:p>
        </p:txBody>
      </p:sp>
      <p:sp>
        <p:nvSpPr>
          <p:cNvPr id="10" name="TextBox 9"/>
          <p:cNvSpPr txBox="1"/>
          <p:nvPr/>
        </p:nvSpPr>
        <p:spPr>
          <a:xfrm>
            <a:off x="136786" y="1856154"/>
            <a:ext cx="8872400" cy="1754327"/>
          </a:xfrm>
          <a:prstGeom prst="rect">
            <a:avLst/>
          </a:prstGeom>
          <a:noFill/>
        </p:spPr>
        <p:txBody>
          <a:bodyPr wrap="square" rtlCol="0">
            <a:spAutoFit/>
          </a:bodyPr>
          <a:lstStyle/>
          <a:p>
            <a:pPr algn="ctr"/>
            <a:r>
              <a:rPr lang="en-US" sz="5400" b="1" dirty="0" smtClean="0"/>
              <a:t>When “Good Enough”</a:t>
            </a:r>
          </a:p>
          <a:p>
            <a:pPr algn="ctr"/>
            <a:r>
              <a:rPr lang="en-US" sz="5400" b="1" dirty="0" smtClean="0"/>
              <a:t>Isn’t Good Enough</a:t>
            </a:r>
            <a:endParaRPr lang="en-US" sz="5400" b="1" dirty="0"/>
          </a:p>
        </p:txBody>
      </p:sp>
    </p:spTree>
    <p:extLst>
      <p:ext uri="{BB962C8B-B14F-4D97-AF65-F5344CB8AC3E}">
        <p14:creationId xmlns:p14="http://schemas.microsoft.com/office/powerpoint/2010/main" val="41460576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36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“Competence Breeds Confidence”</a:t>
            </a:r>
            <a:endParaRPr lang="en-US" dirty="0"/>
          </a:p>
        </p:txBody>
      </p:sp>
      <p:sp>
        <p:nvSpPr>
          <p:cNvPr id="3" name="Content Placeholder 2"/>
          <p:cNvSpPr>
            <a:spLocks noGrp="1"/>
          </p:cNvSpPr>
          <p:nvPr>
            <p:ph sz="quarter" idx="1"/>
          </p:nvPr>
        </p:nvSpPr>
        <p:spPr>
          <a:xfrm>
            <a:off x="612648" y="1600199"/>
            <a:ext cx="3959352" cy="4710723"/>
          </a:xfrm>
        </p:spPr>
        <p:txBody>
          <a:bodyPr>
            <a:normAutofit fontScale="92500" lnSpcReduction="10000"/>
          </a:bodyPr>
          <a:lstStyle/>
          <a:p>
            <a:r>
              <a:rPr lang="en-US" dirty="0" smtClean="0"/>
              <a:t>“Good Enough” says</a:t>
            </a:r>
          </a:p>
          <a:p>
            <a:pPr lvl="1"/>
            <a:r>
              <a:rPr lang="en-US" i="1" dirty="0" smtClean="0"/>
              <a:t>“I know what the umpire manual says about mechanics, but I have my own system that has worked for years”</a:t>
            </a:r>
          </a:p>
          <a:p>
            <a:r>
              <a:rPr lang="en-US" dirty="0" smtClean="0"/>
              <a:t>“Get Better” says</a:t>
            </a:r>
          </a:p>
          <a:p>
            <a:pPr lvl="1"/>
            <a:r>
              <a:rPr lang="en-US" i="1" dirty="0" smtClean="0"/>
              <a:t>“I trust the collective knowledge of hundreds of umpires over dozens of years to develop the best mechanics”</a:t>
            </a:r>
          </a:p>
          <a:p>
            <a:pPr marL="0" indent="0">
              <a:buNone/>
            </a:pPr>
            <a:endParaRPr lang="en-US" dirty="0"/>
          </a:p>
        </p:txBody>
      </p:sp>
      <p:pic>
        <p:nvPicPr>
          <p:cNvPr id="4" name="Picture 3"/>
          <p:cNvPicPr>
            <a:picLocks noChangeAspect="1"/>
          </p:cNvPicPr>
          <p:nvPr/>
        </p:nvPicPr>
        <p:blipFill>
          <a:blip r:embed="rId3"/>
          <a:stretch>
            <a:fillRect/>
          </a:stretch>
        </p:blipFill>
        <p:spPr>
          <a:xfrm>
            <a:off x="4738604" y="1817112"/>
            <a:ext cx="4126965" cy="2869223"/>
          </a:xfrm>
          <a:prstGeom prst="ellipse">
            <a:avLst/>
          </a:prstGeom>
          <a:ln>
            <a:noFill/>
          </a:ln>
          <a:effectLst>
            <a:softEdge rad="112500"/>
          </a:effectLst>
        </p:spPr>
      </p:pic>
    </p:spTree>
    <p:extLst>
      <p:ext uri="{BB962C8B-B14F-4D97-AF65-F5344CB8AC3E}">
        <p14:creationId xmlns:p14="http://schemas.microsoft.com/office/powerpoint/2010/main" val="33937266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“Competence Breeds Confidence”</a:t>
            </a:r>
            <a:endParaRPr lang="en-US" dirty="0"/>
          </a:p>
        </p:txBody>
      </p:sp>
      <p:sp>
        <p:nvSpPr>
          <p:cNvPr id="3" name="Content Placeholder 2"/>
          <p:cNvSpPr>
            <a:spLocks noGrp="1"/>
          </p:cNvSpPr>
          <p:nvPr>
            <p:ph sz="quarter" idx="1"/>
          </p:nvPr>
        </p:nvSpPr>
        <p:spPr>
          <a:xfrm>
            <a:off x="612648" y="1600200"/>
            <a:ext cx="8153400" cy="4476262"/>
          </a:xfrm>
        </p:spPr>
        <p:txBody>
          <a:bodyPr>
            <a:normAutofit/>
          </a:bodyPr>
          <a:lstStyle/>
          <a:p>
            <a:r>
              <a:rPr lang="en-US" dirty="0" smtClean="0"/>
              <a:t>“Good Enough” says</a:t>
            </a:r>
          </a:p>
          <a:p>
            <a:pPr lvl="1"/>
            <a:r>
              <a:rPr lang="en-US" i="1" dirty="0" smtClean="0"/>
              <a:t>“I read the Rulebook once a year.  That</a:t>
            </a:r>
            <a:r>
              <a:rPr lang="fr-FR" i="1" dirty="0" smtClean="0"/>
              <a:t>’</a:t>
            </a:r>
            <a:r>
              <a:rPr lang="en-US" i="1" dirty="0" smtClean="0"/>
              <a:t>s one time more than most coaches.  If something crazy happens, I can usually BS my way around it”</a:t>
            </a:r>
          </a:p>
          <a:p>
            <a:r>
              <a:rPr lang="en-US" dirty="0" smtClean="0"/>
              <a:t>“Get Better” says</a:t>
            </a:r>
          </a:p>
          <a:p>
            <a:pPr lvl="1"/>
            <a:r>
              <a:rPr lang="en-US" i="1" dirty="0" smtClean="0"/>
              <a:t>“I need to </a:t>
            </a:r>
            <a:r>
              <a:rPr lang="en-US" i="1" u="sng" dirty="0" smtClean="0"/>
              <a:t>STUDY</a:t>
            </a:r>
            <a:r>
              <a:rPr lang="en-US" i="1" dirty="0" smtClean="0"/>
              <a:t> the rulebook until I know how to properly apply the rules to ALL situations”</a:t>
            </a:r>
          </a:p>
          <a:p>
            <a:pPr marL="0" indent="0">
              <a:buNone/>
            </a:pPr>
            <a:endParaRPr lang="en-US" dirty="0"/>
          </a:p>
        </p:txBody>
      </p:sp>
    </p:spTree>
    <p:extLst>
      <p:ext uri="{BB962C8B-B14F-4D97-AF65-F5344CB8AC3E}">
        <p14:creationId xmlns:p14="http://schemas.microsoft.com/office/powerpoint/2010/main" val="26594924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“Expect the Expected”</a:t>
            </a:r>
            <a:endParaRPr lang="en-US" dirty="0"/>
          </a:p>
        </p:txBody>
      </p:sp>
      <p:sp>
        <p:nvSpPr>
          <p:cNvPr id="3" name="Content Placeholder 2"/>
          <p:cNvSpPr>
            <a:spLocks noGrp="1"/>
          </p:cNvSpPr>
          <p:nvPr>
            <p:ph sz="quarter" idx="1"/>
          </p:nvPr>
        </p:nvSpPr>
        <p:spPr>
          <a:xfrm>
            <a:off x="612648" y="1815118"/>
            <a:ext cx="8153400" cy="3069492"/>
          </a:xfrm>
        </p:spPr>
        <p:txBody>
          <a:bodyPr/>
          <a:lstStyle/>
          <a:p>
            <a:pPr marL="0" indent="0">
              <a:buNone/>
            </a:pPr>
            <a:r>
              <a:rPr lang="en-US" dirty="0" smtClean="0"/>
              <a:t>We are all familiar with the phrase “Expect the </a:t>
            </a:r>
            <a:r>
              <a:rPr lang="en-US" u="sng" dirty="0" smtClean="0"/>
              <a:t>Un</a:t>
            </a:r>
            <a:r>
              <a:rPr lang="en-US" dirty="0" smtClean="0"/>
              <a:t>expected”.  While this is true, you must also learn to “Expect the Expected”.</a:t>
            </a:r>
          </a:p>
          <a:p>
            <a:pPr marL="0" indent="0">
              <a:buNone/>
            </a:pPr>
            <a:endParaRPr lang="en-US" dirty="0"/>
          </a:p>
          <a:p>
            <a:pPr marL="0" indent="0">
              <a:buNone/>
            </a:pPr>
            <a:r>
              <a:rPr lang="en-US" b="1" i="1" dirty="0" smtClean="0">
                <a:solidFill>
                  <a:schemeClr val="accent2"/>
                </a:solidFill>
              </a:rPr>
              <a:t>What the heck does THAT mean?</a:t>
            </a:r>
            <a:endParaRPr lang="en-US" b="1" i="1" dirty="0">
              <a:solidFill>
                <a:schemeClr val="accent2"/>
              </a:solidFill>
            </a:endParaRPr>
          </a:p>
        </p:txBody>
      </p:sp>
      <p:pic>
        <p:nvPicPr>
          <p:cNvPr id="4" name="Picture 3"/>
          <p:cNvPicPr>
            <a:picLocks noChangeAspect="1"/>
          </p:cNvPicPr>
          <p:nvPr/>
        </p:nvPicPr>
        <p:blipFill>
          <a:blip r:embed="rId3"/>
          <a:stretch>
            <a:fillRect/>
          </a:stretch>
        </p:blipFill>
        <p:spPr>
          <a:xfrm>
            <a:off x="5483469" y="3538410"/>
            <a:ext cx="3022600" cy="2692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325326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“Expect the Expected”</a:t>
            </a:r>
            <a:endParaRPr lang="en-US" dirty="0"/>
          </a:p>
        </p:txBody>
      </p:sp>
      <p:sp>
        <p:nvSpPr>
          <p:cNvPr id="3" name="Content Placeholder 2"/>
          <p:cNvSpPr>
            <a:spLocks noGrp="1"/>
          </p:cNvSpPr>
          <p:nvPr>
            <p:ph sz="quarter" idx="1"/>
          </p:nvPr>
        </p:nvSpPr>
        <p:spPr>
          <a:xfrm>
            <a:off x="612648" y="1815118"/>
            <a:ext cx="8153400" cy="4534882"/>
          </a:xfrm>
        </p:spPr>
        <p:txBody>
          <a:bodyPr>
            <a:normAutofit fontScale="85000" lnSpcReduction="20000"/>
          </a:bodyPr>
          <a:lstStyle/>
          <a:p>
            <a:pPr marL="0" indent="0">
              <a:buNone/>
            </a:pPr>
            <a:r>
              <a:rPr lang="en-US" dirty="0" smtClean="0">
                <a:solidFill>
                  <a:schemeClr val="accent2"/>
                </a:solidFill>
              </a:rPr>
              <a:t>Understand the on-field situation:</a:t>
            </a:r>
          </a:p>
          <a:p>
            <a:r>
              <a:rPr lang="en-US" dirty="0" smtClean="0">
                <a:solidFill>
                  <a:srgbClr val="000000"/>
                </a:solidFill>
              </a:rPr>
              <a:t>With runners at first and third, EXPECT:</a:t>
            </a:r>
          </a:p>
          <a:p>
            <a:pPr lvl="1"/>
            <a:r>
              <a:rPr lang="en-US" dirty="0" smtClean="0">
                <a:solidFill>
                  <a:srgbClr val="000000"/>
                </a:solidFill>
              </a:rPr>
              <a:t>the steal</a:t>
            </a:r>
          </a:p>
          <a:p>
            <a:pPr lvl="1"/>
            <a:r>
              <a:rPr lang="en-US" dirty="0">
                <a:solidFill>
                  <a:srgbClr val="000000"/>
                </a:solidFill>
              </a:rPr>
              <a:t>a</a:t>
            </a:r>
            <a:r>
              <a:rPr lang="en-US" dirty="0" smtClean="0">
                <a:solidFill>
                  <a:srgbClr val="000000"/>
                </a:solidFill>
              </a:rPr>
              <a:t> balk</a:t>
            </a:r>
          </a:p>
          <a:p>
            <a:r>
              <a:rPr lang="en-US" dirty="0" smtClean="0">
                <a:solidFill>
                  <a:srgbClr val="000000"/>
                </a:solidFill>
              </a:rPr>
              <a:t>Late in a one-run or tied game, with a runner at third with less than two outs, EXPECT the squeeze.</a:t>
            </a:r>
          </a:p>
          <a:p>
            <a:r>
              <a:rPr lang="en-US" dirty="0" smtClean="0">
                <a:solidFill>
                  <a:srgbClr val="000000"/>
                </a:solidFill>
              </a:rPr>
              <a:t>When a batter squares, EXPECT </a:t>
            </a:r>
          </a:p>
          <a:p>
            <a:pPr lvl="1"/>
            <a:r>
              <a:rPr lang="en-US" dirty="0">
                <a:solidFill>
                  <a:srgbClr val="000000"/>
                </a:solidFill>
              </a:rPr>
              <a:t>h</a:t>
            </a:r>
            <a:r>
              <a:rPr lang="en-US" dirty="0" smtClean="0">
                <a:solidFill>
                  <a:srgbClr val="000000"/>
                </a:solidFill>
              </a:rPr>
              <a:t>it by pitch</a:t>
            </a:r>
          </a:p>
          <a:p>
            <a:pPr lvl="1"/>
            <a:r>
              <a:rPr lang="en-US" dirty="0" smtClean="0">
                <a:solidFill>
                  <a:srgbClr val="000000"/>
                </a:solidFill>
              </a:rPr>
              <a:t>a double hit, </a:t>
            </a:r>
          </a:p>
          <a:p>
            <a:pPr lvl="1"/>
            <a:r>
              <a:rPr lang="en-US" dirty="0" smtClean="0">
                <a:solidFill>
                  <a:srgbClr val="000000"/>
                </a:solidFill>
              </a:rPr>
              <a:t>batter/runner touching a ball in play</a:t>
            </a:r>
          </a:p>
          <a:p>
            <a:r>
              <a:rPr lang="en-US" dirty="0" smtClean="0">
                <a:solidFill>
                  <a:srgbClr val="000000"/>
                </a:solidFill>
              </a:rPr>
              <a:t>On pickoff attempts at first, EXPECT the first baseman to obstruct the runner</a:t>
            </a:r>
            <a:endParaRPr lang="en-US" dirty="0">
              <a:solidFill>
                <a:srgbClr val="000000"/>
              </a:solidFill>
            </a:endParaRPr>
          </a:p>
        </p:txBody>
      </p:sp>
    </p:spTree>
    <p:extLst>
      <p:ext uri="{BB962C8B-B14F-4D97-AF65-F5344CB8AC3E}">
        <p14:creationId xmlns:p14="http://schemas.microsoft.com/office/powerpoint/2010/main" val="7423325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“Expect the Expected”</a:t>
            </a:r>
            <a:endParaRPr lang="en-US" dirty="0"/>
          </a:p>
        </p:txBody>
      </p:sp>
      <p:sp>
        <p:nvSpPr>
          <p:cNvPr id="3" name="Content Placeholder 2"/>
          <p:cNvSpPr>
            <a:spLocks noGrp="1"/>
          </p:cNvSpPr>
          <p:nvPr>
            <p:ph sz="quarter" idx="1"/>
          </p:nvPr>
        </p:nvSpPr>
        <p:spPr>
          <a:xfrm>
            <a:off x="612648" y="1815118"/>
            <a:ext cx="8153400" cy="4534882"/>
          </a:xfrm>
        </p:spPr>
        <p:txBody>
          <a:bodyPr>
            <a:normAutofit lnSpcReduction="10000"/>
          </a:bodyPr>
          <a:lstStyle/>
          <a:p>
            <a:pPr marL="0" indent="0">
              <a:buNone/>
            </a:pPr>
            <a:r>
              <a:rPr lang="en-US" dirty="0" smtClean="0">
                <a:solidFill>
                  <a:schemeClr val="accent2"/>
                </a:solidFill>
              </a:rPr>
              <a:t>Understand the on-field situation:</a:t>
            </a:r>
          </a:p>
          <a:p>
            <a:r>
              <a:rPr lang="en-US" dirty="0" smtClean="0">
                <a:solidFill>
                  <a:srgbClr val="000000"/>
                </a:solidFill>
              </a:rPr>
              <a:t>With two out and baserunner(s) in scoring position, EXPECT a third out by a non-force play (timing)</a:t>
            </a:r>
          </a:p>
          <a:p>
            <a:r>
              <a:rPr lang="en-US" dirty="0" smtClean="0">
                <a:solidFill>
                  <a:srgbClr val="000000"/>
                </a:solidFill>
              </a:rPr>
              <a:t>For a base hit with runners on, EXPECT a play </a:t>
            </a:r>
            <a:r>
              <a:rPr lang="en-US" u="sng" dirty="0" smtClean="0">
                <a:solidFill>
                  <a:srgbClr val="000000"/>
                </a:solidFill>
              </a:rPr>
              <a:t>behind</a:t>
            </a:r>
            <a:r>
              <a:rPr lang="en-US" dirty="0" smtClean="0">
                <a:solidFill>
                  <a:srgbClr val="000000"/>
                </a:solidFill>
              </a:rPr>
              <a:t> the lead runner</a:t>
            </a:r>
          </a:p>
          <a:p>
            <a:r>
              <a:rPr lang="en-US" dirty="0" smtClean="0">
                <a:solidFill>
                  <a:srgbClr val="000000"/>
                </a:solidFill>
              </a:rPr>
              <a:t>On every pitch with runners on base, EXPECT a balk</a:t>
            </a:r>
          </a:p>
          <a:p>
            <a:r>
              <a:rPr lang="en-US" dirty="0" smtClean="0">
                <a:solidFill>
                  <a:srgbClr val="000000"/>
                </a:solidFill>
              </a:rPr>
              <a:t>If a batter is 4-for-4 with a couple of homers, EXPECT a hit-by-pitch</a:t>
            </a:r>
          </a:p>
          <a:p>
            <a:r>
              <a:rPr lang="en-US" dirty="0" smtClean="0">
                <a:solidFill>
                  <a:srgbClr val="000000"/>
                </a:solidFill>
              </a:rPr>
              <a:t>If you tank a rule, EXPECT a butt chewing from the coach! (just kidding)</a:t>
            </a:r>
          </a:p>
        </p:txBody>
      </p:sp>
    </p:spTree>
    <p:extLst>
      <p:ext uri="{BB962C8B-B14F-4D97-AF65-F5344CB8AC3E}">
        <p14:creationId xmlns:p14="http://schemas.microsoft.com/office/powerpoint/2010/main" val="3389233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“Think </a:t>
            </a:r>
            <a:r>
              <a:rPr lang="en-US" i="1" dirty="0" smtClean="0">
                <a:solidFill>
                  <a:schemeClr val="accent4"/>
                </a:solidFill>
              </a:rPr>
              <a:t>Inside</a:t>
            </a:r>
            <a:r>
              <a:rPr lang="en-US" dirty="0" smtClean="0"/>
              <a:t> the Box”</a:t>
            </a:r>
            <a:endParaRPr lang="en-US" dirty="0"/>
          </a:p>
        </p:txBody>
      </p:sp>
      <p:sp>
        <p:nvSpPr>
          <p:cNvPr id="3" name="Content Placeholder 2"/>
          <p:cNvSpPr>
            <a:spLocks noGrp="1"/>
          </p:cNvSpPr>
          <p:nvPr>
            <p:ph sz="quarter" idx="1"/>
          </p:nvPr>
        </p:nvSpPr>
        <p:spPr>
          <a:xfrm>
            <a:off x="612648" y="1815118"/>
            <a:ext cx="8153400" cy="1495788"/>
          </a:xfrm>
        </p:spPr>
        <p:txBody>
          <a:bodyPr>
            <a:normAutofit/>
          </a:bodyPr>
          <a:lstStyle/>
          <a:p>
            <a:pPr marL="0" indent="0">
              <a:buNone/>
            </a:pPr>
            <a:r>
              <a:rPr lang="en-US" dirty="0" smtClean="0">
                <a:solidFill>
                  <a:srgbClr val="DD8047"/>
                </a:solidFill>
              </a:rPr>
              <a:t>Everyone has an occasional bad day behind the dish.  When that happens and strikes are hard to find, try one of the following:</a:t>
            </a:r>
          </a:p>
        </p:txBody>
      </p:sp>
      <p:sp>
        <p:nvSpPr>
          <p:cNvPr id="5" name="TextBox 4"/>
          <p:cNvSpPr txBox="1"/>
          <p:nvPr/>
        </p:nvSpPr>
        <p:spPr>
          <a:xfrm>
            <a:off x="634356" y="3199752"/>
            <a:ext cx="7825797" cy="1877437"/>
          </a:xfrm>
          <a:prstGeom prst="rect">
            <a:avLst/>
          </a:prstGeom>
          <a:noFill/>
        </p:spPr>
        <p:txBody>
          <a:bodyPr wrap="square" rtlCol="0">
            <a:spAutoFit/>
          </a:bodyPr>
          <a:lstStyle/>
          <a:p>
            <a:pPr marL="514350" indent="-514350">
              <a:buFont typeface="+mj-lt"/>
              <a:buAutoNum type="arabicPeriod"/>
            </a:pPr>
            <a:r>
              <a:rPr lang="en-US" sz="2900" dirty="0"/>
              <a:t>Watch the catcher’s mitt when receiving the pitch.  If it turns down, call it low.  If it turns up, its at the knees (</a:t>
            </a:r>
            <a:r>
              <a:rPr lang="en-US" sz="2900" i="1" dirty="0"/>
              <a:t>assuming it also has the plate</a:t>
            </a:r>
            <a:r>
              <a:rPr lang="en-US" sz="2900" dirty="0"/>
              <a:t>).</a:t>
            </a:r>
          </a:p>
          <a:p>
            <a:pPr marL="457200" indent="-457200">
              <a:buFont typeface="Arial"/>
              <a:buChar char="•"/>
            </a:pPr>
            <a:endParaRPr lang="en-US" sz="2900" dirty="0"/>
          </a:p>
        </p:txBody>
      </p:sp>
    </p:spTree>
    <p:extLst>
      <p:ext uri="{BB962C8B-B14F-4D97-AF65-F5344CB8AC3E}">
        <p14:creationId xmlns:p14="http://schemas.microsoft.com/office/powerpoint/2010/main" val="282578690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“Think </a:t>
            </a:r>
            <a:r>
              <a:rPr lang="en-US" i="1" dirty="0" smtClean="0">
                <a:solidFill>
                  <a:schemeClr val="accent4"/>
                </a:solidFill>
              </a:rPr>
              <a:t>Inside</a:t>
            </a:r>
            <a:r>
              <a:rPr lang="en-US" dirty="0" smtClean="0"/>
              <a:t> the Box”</a:t>
            </a:r>
            <a:endParaRPr lang="en-US" dirty="0"/>
          </a:p>
        </p:txBody>
      </p:sp>
      <p:sp>
        <p:nvSpPr>
          <p:cNvPr id="3" name="Content Placeholder 2"/>
          <p:cNvSpPr>
            <a:spLocks noGrp="1"/>
          </p:cNvSpPr>
          <p:nvPr>
            <p:ph sz="quarter" idx="1"/>
          </p:nvPr>
        </p:nvSpPr>
        <p:spPr>
          <a:xfrm>
            <a:off x="612648" y="1815118"/>
            <a:ext cx="8153400" cy="1525959"/>
          </a:xfrm>
        </p:spPr>
        <p:txBody>
          <a:bodyPr>
            <a:normAutofit/>
          </a:bodyPr>
          <a:lstStyle/>
          <a:p>
            <a:pPr marL="0" indent="0">
              <a:buNone/>
            </a:pPr>
            <a:r>
              <a:rPr lang="en-US" dirty="0" smtClean="0">
                <a:solidFill>
                  <a:srgbClr val="DD8047"/>
                </a:solidFill>
              </a:rPr>
              <a:t>Everyone has an occasional bad day behind the dish.  When that happens and strikes are hard to find, try one of the following:</a:t>
            </a:r>
          </a:p>
        </p:txBody>
      </p:sp>
      <p:sp>
        <p:nvSpPr>
          <p:cNvPr id="4" name="TextBox 3"/>
          <p:cNvSpPr txBox="1"/>
          <p:nvPr/>
        </p:nvSpPr>
        <p:spPr>
          <a:xfrm>
            <a:off x="612648" y="3321559"/>
            <a:ext cx="3920275" cy="3539430"/>
          </a:xfrm>
          <a:prstGeom prst="rect">
            <a:avLst/>
          </a:prstGeom>
          <a:noFill/>
        </p:spPr>
        <p:txBody>
          <a:bodyPr wrap="square" rtlCol="0">
            <a:spAutoFit/>
          </a:bodyPr>
          <a:lstStyle/>
          <a:p>
            <a:pPr marL="514350" indent="-514350">
              <a:buFont typeface="+mj-lt"/>
              <a:buAutoNum type="arabicPeriod" startAt="2"/>
            </a:pPr>
            <a:r>
              <a:rPr lang="en-US" sz="3200" dirty="0"/>
              <a:t>Some umpires try to envision and actually “see” the rectangular box (strike zone) for each batter</a:t>
            </a:r>
          </a:p>
          <a:p>
            <a:pPr marL="514350" indent="-514350">
              <a:buFont typeface="+mj-lt"/>
              <a:buAutoNum type="arabicPeriod" startAt="2"/>
            </a:pPr>
            <a:endParaRPr lang="en-US" sz="3200" dirty="0"/>
          </a:p>
        </p:txBody>
      </p:sp>
      <p:pic>
        <p:nvPicPr>
          <p:cNvPr id="6" name="Picture 5"/>
          <p:cNvPicPr>
            <a:picLocks noChangeAspect="1"/>
          </p:cNvPicPr>
          <p:nvPr/>
        </p:nvPicPr>
        <p:blipFill rotWithShape="1">
          <a:blip r:embed="rId3"/>
          <a:srcRect t="9402" r="5495" b="23647"/>
          <a:stretch/>
        </p:blipFill>
        <p:spPr>
          <a:xfrm>
            <a:off x="4877973" y="3515776"/>
            <a:ext cx="3946770" cy="22966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83558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“Think </a:t>
            </a:r>
            <a:r>
              <a:rPr lang="en-US" i="1" dirty="0" smtClean="0">
                <a:solidFill>
                  <a:schemeClr val="accent4"/>
                </a:solidFill>
              </a:rPr>
              <a:t>Inside</a:t>
            </a:r>
            <a:r>
              <a:rPr lang="en-US" dirty="0" smtClean="0"/>
              <a:t> the Box”</a:t>
            </a:r>
            <a:endParaRPr lang="en-US" dirty="0"/>
          </a:p>
        </p:txBody>
      </p:sp>
      <p:sp>
        <p:nvSpPr>
          <p:cNvPr id="3" name="Content Placeholder 2"/>
          <p:cNvSpPr>
            <a:spLocks noGrp="1"/>
          </p:cNvSpPr>
          <p:nvPr>
            <p:ph sz="quarter" idx="1"/>
          </p:nvPr>
        </p:nvSpPr>
        <p:spPr>
          <a:xfrm>
            <a:off x="612648" y="1815118"/>
            <a:ext cx="8153400" cy="1584574"/>
          </a:xfrm>
        </p:spPr>
        <p:txBody>
          <a:bodyPr>
            <a:normAutofit/>
          </a:bodyPr>
          <a:lstStyle/>
          <a:p>
            <a:pPr marL="0" indent="0">
              <a:buNone/>
            </a:pPr>
            <a:r>
              <a:rPr lang="en-US" dirty="0" smtClean="0">
                <a:solidFill>
                  <a:srgbClr val="DD8047"/>
                </a:solidFill>
              </a:rPr>
              <a:t>Everyone has an occasional bad day behind the dish.  When that happens and strikes are hard to find, try one of the following:</a:t>
            </a:r>
          </a:p>
        </p:txBody>
      </p:sp>
      <p:sp>
        <p:nvSpPr>
          <p:cNvPr id="4" name="TextBox 3"/>
          <p:cNvSpPr txBox="1"/>
          <p:nvPr/>
        </p:nvSpPr>
        <p:spPr>
          <a:xfrm>
            <a:off x="664317" y="3321563"/>
            <a:ext cx="3673221" cy="1431161"/>
          </a:xfrm>
          <a:prstGeom prst="rect">
            <a:avLst/>
          </a:prstGeom>
          <a:noFill/>
        </p:spPr>
        <p:txBody>
          <a:bodyPr wrap="square" rtlCol="0">
            <a:spAutoFit/>
          </a:bodyPr>
          <a:lstStyle/>
          <a:p>
            <a:pPr marL="514350" indent="-514350">
              <a:buFont typeface="+mj-lt"/>
              <a:buAutoNum type="arabicPeriod" startAt="3"/>
            </a:pPr>
            <a:r>
              <a:rPr lang="en-US" sz="2900" dirty="0"/>
              <a:t>Focus on “high/low” and not “in/out”</a:t>
            </a:r>
          </a:p>
          <a:p>
            <a:pPr marL="514350" indent="-514350">
              <a:buFont typeface="+mj-lt"/>
              <a:buAutoNum type="arabicPeriod" startAt="3"/>
            </a:pPr>
            <a:endParaRPr lang="en-US" sz="2900" dirty="0"/>
          </a:p>
        </p:txBody>
      </p:sp>
      <p:pic>
        <p:nvPicPr>
          <p:cNvPr id="5" name="Picture 4"/>
          <p:cNvPicPr>
            <a:picLocks noChangeAspect="1"/>
          </p:cNvPicPr>
          <p:nvPr/>
        </p:nvPicPr>
        <p:blipFill rotWithShape="1">
          <a:blip r:embed="rId3"/>
          <a:srcRect t="9402" r="5495" b="23647"/>
          <a:stretch/>
        </p:blipFill>
        <p:spPr>
          <a:xfrm>
            <a:off x="4877973" y="3515776"/>
            <a:ext cx="3946770" cy="22966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087336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“Think </a:t>
            </a:r>
            <a:r>
              <a:rPr lang="en-US" i="1" dirty="0" smtClean="0">
                <a:solidFill>
                  <a:schemeClr val="accent4"/>
                </a:solidFill>
              </a:rPr>
              <a:t>Inside</a:t>
            </a:r>
            <a:r>
              <a:rPr lang="en-US" dirty="0" smtClean="0"/>
              <a:t> the Box”</a:t>
            </a:r>
            <a:endParaRPr lang="en-US" dirty="0"/>
          </a:p>
        </p:txBody>
      </p:sp>
      <p:sp>
        <p:nvSpPr>
          <p:cNvPr id="3" name="Content Placeholder 2"/>
          <p:cNvSpPr>
            <a:spLocks noGrp="1"/>
          </p:cNvSpPr>
          <p:nvPr>
            <p:ph sz="quarter" idx="1"/>
          </p:nvPr>
        </p:nvSpPr>
        <p:spPr>
          <a:xfrm>
            <a:off x="612648" y="1815118"/>
            <a:ext cx="8153400" cy="1525959"/>
          </a:xfrm>
        </p:spPr>
        <p:txBody>
          <a:bodyPr>
            <a:normAutofit/>
          </a:bodyPr>
          <a:lstStyle/>
          <a:p>
            <a:pPr marL="0" indent="0">
              <a:buNone/>
            </a:pPr>
            <a:r>
              <a:rPr lang="en-US" dirty="0" smtClean="0">
                <a:solidFill>
                  <a:srgbClr val="DD8047"/>
                </a:solidFill>
              </a:rPr>
              <a:t>Everyone has an occasional bad day behind the dish.  When that happens and strikes are hard to find, try one of the following:</a:t>
            </a:r>
          </a:p>
        </p:txBody>
      </p:sp>
      <p:sp>
        <p:nvSpPr>
          <p:cNvPr id="4" name="TextBox 3"/>
          <p:cNvSpPr txBox="1"/>
          <p:nvPr/>
        </p:nvSpPr>
        <p:spPr>
          <a:xfrm>
            <a:off x="683852" y="3360631"/>
            <a:ext cx="3692764" cy="1877437"/>
          </a:xfrm>
          <a:prstGeom prst="rect">
            <a:avLst/>
          </a:prstGeom>
          <a:noFill/>
        </p:spPr>
        <p:txBody>
          <a:bodyPr wrap="square" rtlCol="0">
            <a:spAutoFit/>
          </a:bodyPr>
          <a:lstStyle/>
          <a:p>
            <a:pPr marL="514350" indent="-514350">
              <a:buFont typeface="+mj-lt"/>
              <a:buAutoNum type="arabicPeriod" startAt="4"/>
            </a:pPr>
            <a:r>
              <a:rPr lang="en-US" sz="2900" dirty="0"/>
              <a:t>Adjust the slot and/or raise your stance a bit</a:t>
            </a:r>
          </a:p>
          <a:p>
            <a:pPr marL="514350" indent="-514350">
              <a:buFont typeface="+mj-lt"/>
              <a:buAutoNum type="arabicPeriod" startAt="4"/>
            </a:pPr>
            <a:endParaRPr lang="en-US" sz="2900" dirty="0"/>
          </a:p>
        </p:txBody>
      </p:sp>
      <p:pic>
        <p:nvPicPr>
          <p:cNvPr id="5" name="Picture 4"/>
          <p:cNvPicPr>
            <a:picLocks noChangeAspect="1"/>
          </p:cNvPicPr>
          <p:nvPr/>
        </p:nvPicPr>
        <p:blipFill rotWithShape="1">
          <a:blip r:embed="rId3"/>
          <a:srcRect t="9402" r="5495" b="23647"/>
          <a:stretch/>
        </p:blipFill>
        <p:spPr>
          <a:xfrm>
            <a:off x="4877973" y="3515776"/>
            <a:ext cx="3946770" cy="22966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009033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“Think </a:t>
            </a:r>
            <a:r>
              <a:rPr lang="en-US" i="1" dirty="0" smtClean="0">
                <a:solidFill>
                  <a:schemeClr val="accent4"/>
                </a:solidFill>
              </a:rPr>
              <a:t>Inside</a:t>
            </a:r>
            <a:r>
              <a:rPr lang="en-US" dirty="0" smtClean="0"/>
              <a:t> the Box”</a:t>
            </a:r>
            <a:endParaRPr lang="en-US" dirty="0"/>
          </a:p>
        </p:txBody>
      </p:sp>
      <p:sp>
        <p:nvSpPr>
          <p:cNvPr id="3" name="Content Placeholder 2"/>
          <p:cNvSpPr>
            <a:spLocks noGrp="1"/>
          </p:cNvSpPr>
          <p:nvPr>
            <p:ph sz="quarter" idx="1"/>
          </p:nvPr>
        </p:nvSpPr>
        <p:spPr>
          <a:xfrm>
            <a:off x="612648" y="1815118"/>
            <a:ext cx="8153400" cy="1525959"/>
          </a:xfrm>
        </p:spPr>
        <p:txBody>
          <a:bodyPr>
            <a:normAutofit/>
          </a:bodyPr>
          <a:lstStyle/>
          <a:p>
            <a:pPr marL="0" indent="0">
              <a:buNone/>
            </a:pPr>
            <a:r>
              <a:rPr lang="en-US" dirty="0" smtClean="0">
                <a:solidFill>
                  <a:srgbClr val="DD8047"/>
                </a:solidFill>
              </a:rPr>
              <a:t>Everyone has an occasional bad day behind the dish.  When that happens and strikes are hard to find, try one of the following:</a:t>
            </a:r>
          </a:p>
        </p:txBody>
      </p:sp>
      <p:sp>
        <p:nvSpPr>
          <p:cNvPr id="4" name="TextBox 3"/>
          <p:cNvSpPr txBox="1"/>
          <p:nvPr/>
        </p:nvSpPr>
        <p:spPr>
          <a:xfrm>
            <a:off x="644780" y="3302024"/>
            <a:ext cx="3868605" cy="1431161"/>
          </a:xfrm>
          <a:prstGeom prst="rect">
            <a:avLst/>
          </a:prstGeom>
          <a:noFill/>
        </p:spPr>
        <p:txBody>
          <a:bodyPr wrap="square" rtlCol="0">
            <a:spAutoFit/>
          </a:bodyPr>
          <a:lstStyle/>
          <a:p>
            <a:pPr marL="514350" indent="-514350">
              <a:buFont typeface="+mj-lt"/>
              <a:buAutoNum type="arabicPeriod" startAt="5"/>
            </a:pPr>
            <a:r>
              <a:rPr lang="en-US" sz="2900" dirty="0"/>
              <a:t>Find the strikes wherever you can</a:t>
            </a:r>
          </a:p>
          <a:p>
            <a:pPr marL="514350" indent="-514350">
              <a:buFont typeface="+mj-lt"/>
              <a:buAutoNum type="arabicPeriod" startAt="5"/>
            </a:pPr>
            <a:endParaRPr lang="en-US" sz="2900" dirty="0"/>
          </a:p>
        </p:txBody>
      </p:sp>
      <p:pic>
        <p:nvPicPr>
          <p:cNvPr id="5" name="Picture 4"/>
          <p:cNvPicPr>
            <a:picLocks noChangeAspect="1"/>
          </p:cNvPicPr>
          <p:nvPr/>
        </p:nvPicPr>
        <p:blipFill rotWithShape="1">
          <a:blip r:embed="rId3"/>
          <a:srcRect t="9402" r="5495" b="23647"/>
          <a:stretch/>
        </p:blipFill>
        <p:spPr>
          <a:xfrm>
            <a:off x="4877973" y="3515776"/>
            <a:ext cx="3946770" cy="22966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21696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0448"/>
            <a:ext cx="8153400" cy="990600"/>
          </a:xfrm>
        </p:spPr>
        <p:txBody>
          <a:bodyPr>
            <a:normAutofit fontScale="90000"/>
          </a:bodyPr>
          <a:lstStyle/>
          <a:p>
            <a:pPr algn="ctr"/>
            <a:r>
              <a:rPr lang="en-US" dirty="0" smtClean="0"/>
              <a:t>4. “You Only </a:t>
            </a:r>
            <a:r>
              <a:rPr lang="en-US" dirty="0"/>
              <a:t>G</a:t>
            </a:r>
            <a:r>
              <a:rPr lang="en-US" dirty="0" smtClean="0"/>
              <a:t>et </a:t>
            </a:r>
            <a:r>
              <a:rPr lang="en-US" u="sng" dirty="0" smtClean="0"/>
              <a:t>Three</a:t>
            </a:r>
            <a:r>
              <a:rPr lang="en-US" dirty="0" smtClean="0"/>
              <a:t> Chances to      Make a First Impression”</a:t>
            </a:r>
            <a:endParaRPr lang="en-US" dirty="0"/>
          </a:p>
        </p:txBody>
      </p:sp>
      <p:sp>
        <p:nvSpPr>
          <p:cNvPr id="3" name="Content Placeholder 2"/>
          <p:cNvSpPr>
            <a:spLocks noGrp="1"/>
          </p:cNvSpPr>
          <p:nvPr>
            <p:ph sz="quarter" idx="1"/>
          </p:nvPr>
        </p:nvSpPr>
        <p:spPr>
          <a:xfrm>
            <a:off x="612648" y="1815118"/>
            <a:ext cx="4017967" cy="4534882"/>
          </a:xfrm>
        </p:spPr>
        <p:txBody>
          <a:bodyPr>
            <a:normAutofit/>
          </a:bodyPr>
          <a:lstStyle/>
          <a:p>
            <a:pPr marL="0" indent="0" algn="ctr">
              <a:buNone/>
            </a:pPr>
            <a:r>
              <a:rPr lang="en-US" dirty="0" smtClean="0">
                <a:solidFill>
                  <a:schemeClr val="accent2"/>
                </a:solidFill>
              </a:rPr>
              <a:t>And you thought you had only One!</a:t>
            </a:r>
          </a:p>
          <a:p>
            <a:pPr marL="834390" lvl="1" indent="-514350">
              <a:buFont typeface="+mj-lt"/>
              <a:buAutoNum type="arabicPeriod"/>
            </a:pPr>
            <a:r>
              <a:rPr lang="en-US" dirty="0" smtClean="0"/>
              <a:t>When you first arrive at the field</a:t>
            </a:r>
          </a:p>
          <a:p>
            <a:pPr marL="834390" lvl="1" indent="-514350">
              <a:buFont typeface="+mj-lt"/>
              <a:buAutoNum type="arabicPeriod"/>
            </a:pPr>
            <a:r>
              <a:rPr lang="en-US" dirty="0" smtClean="0"/>
              <a:t>Your first few calls</a:t>
            </a:r>
          </a:p>
          <a:p>
            <a:pPr marL="834390" lvl="1" indent="-514350">
              <a:buFont typeface="+mj-lt"/>
              <a:buAutoNum type="arabicPeriod"/>
            </a:pPr>
            <a:r>
              <a:rPr lang="en-US" dirty="0" smtClean="0"/>
              <a:t>Your first conflict</a:t>
            </a:r>
          </a:p>
        </p:txBody>
      </p:sp>
      <p:sp>
        <p:nvSpPr>
          <p:cNvPr id="4" name="TextBox 3"/>
          <p:cNvSpPr txBox="1"/>
          <p:nvPr/>
        </p:nvSpPr>
        <p:spPr>
          <a:xfrm>
            <a:off x="762000" y="5177683"/>
            <a:ext cx="7659077" cy="1384995"/>
          </a:xfrm>
          <a:prstGeom prst="rect">
            <a:avLst/>
          </a:prstGeom>
          <a:noFill/>
        </p:spPr>
        <p:txBody>
          <a:bodyPr wrap="square" rtlCol="0">
            <a:spAutoFit/>
          </a:bodyPr>
          <a:lstStyle/>
          <a:p>
            <a:pPr algn="ctr"/>
            <a:r>
              <a:rPr lang="en-US" sz="2800" dirty="0" smtClean="0"/>
              <a:t>You may be “Good Enough” to get by with any one of the above, but to “Get Better”, you should master all three.</a:t>
            </a:r>
            <a:endParaRPr lang="en-US" sz="2800" dirty="0"/>
          </a:p>
        </p:txBody>
      </p:sp>
      <p:pic>
        <p:nvPicPr>
          <p:cNvPr id="5" name="Picture 4"/>
          <p:cNvPicPr>
            <a:picLocks noChangeAspect="1"/>
          </p:cNvPicPr>
          <p:nvPr/>
        </p:nvPicPr>
        <p:blipFill>
          <a:blip r:embed="rId3"/>
          <a:stretch>
            <a:fillRect/>
          </a:stretch>
        </p:blipFill>
        <p:spPr>
          <a:xfrm>
            <a:off x="4884608" y="2934562"/>
            <a:ext cx="3878385" cy="2189411"/>
          </a:xfrm>
          <a:prstGeom prst="rect">
            <a:avLst/>
          </a:prstGeom>
        </p:spPr>
      </p:pic>
    </p:spTree>
    <p:extLst>
      <p:ext uri="{BB962C8B-B14F-4D97-AF65-F5344CB8AC3E}">
        <p14:creationId xmlns:p14="http://schemas.microsoft.com/office/powerpoint/2010/main" val="729648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chemeClr val="hlink"/>
                                      </p:to>
                                    </p:animClr>
                                  </p:subTnLst>
                                </p:cTn>
                              </p:par>
                            </p:childTnLst>
                          </p:cTn>
                        </p:par>
                        <p:par>
                          <p:cTn id="25" fill="hold">
                            <p:stCondLst>
                              <p:cond delay="500"/>
                            </p:stCondLst>
                            <p:childTnLst>
                              <p:par>
                                <p:cTn id="26" presetID="49" presetClass="entr" presetSubtype="0"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360"/>
                                          </p:val>
                                        </p:tav>
                                        <p:tav tm="100000">
                                          <p:val>
                                            <p:fltVal val="0"/>
                                          </p:val>
                                        </p:tav>
                                      </p:tavLst>
                                    </p:anim>
                                    <p:animEffect transition="in" filter="fade">
                                      <p:cBhvr>
                                        <p:cTn id="31" dur="1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0448"/>
            <a:ext cx="8153400" cy="990600"/>
          </a:xfrm>
        </p:spPr>
        <p:txBody>
          <a:bodyPr>
            <a:normAutofit/>
          </a:bodyPr>
          <a:lstStyle/>
          <a:p>
            <a:pPr algn="ctr"/>
            <a:r>
              <a:rPr lang="en-US" dirty="0"/>
              <a:t>5</a:t>
            </a:r>
            <a:r>
              <a:rPr lang="en-US" dirty="0" smtClean="0"/>
              <a:t>. “Make the Last Your Best”</a:t>
            </a:r>
            <a:endParaRPr lang="en-US" dirty="0"/>
          </a:p>
        </p:txBody>
      </p:sp>
      <p:sp>
        <p:nvSpPr>
          <p:cNvPr id="3" name="Content Placeholder 2"/>
          <p:cNvSpPr>
            <a:spLocks noGrp="1"/>
          </p:cNvSpPr>
          <p:nvPr>
            <p:ph sz="quarter" idx="1"/>
          </p:nvPr>
        </p:nvSpPr>
        <p:spPr>
          <a:xfrm>
            <a:off x="612648" y="1815118"/>
            <a:ext cx="8153400" cy="4534882"/>
          </a:xfrm>
        </p:spPr>
        <p:txBody>
          <a:bodyPr>
            <a:normAutofit/>
          </a:bodyPr>
          <a:lstStyle/>
          <a:p>
            <a:r>
              <a:rPr lang="en-US" dirty="0" smtClean="0"/>
              <a:t>Get better every game</a:t>
            </a:r>
          </a:p>
          <a:p>
            <a:r>
              <a:rPr lang="en-US" dirty="0" smtClean="0"/>
              <a:t>You’re only as good as your last game</a:t>
            </a:r>
          </a:p>
          <a:p>
            <a:r>
              <a:rPr lang="en-US" dirty="0" smtClean="0"/>
              <a:t>Yes, after 300 games, you still have something to learn</a:t>
            </a:r>
          </a:p>
        </p:txBody>
      </p:sp>
    </p:spTree>
    <p:extLst>
      <p:ext uri="{BB962C8B-B14F-4D97-AF65-F5344CB8AC3E}">
        <p14:creationId xmlns:p14="http://schemas.microsoft.com/office/powerpoint/2010/main" val="30783318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0448"/>
            <a:ext cx="8153400" cy="990600"/>
          </a:xfrm>
        </p:spPr>
        <p:txBody>
          <a:bodyPr>
            <a:normAutofit/>
          </a:bodyPr>
          <a:lstStyle/>
          <a:p>
            <a:pPr algn="ctr"/>
            <a:r>
              <a:rPr lang="en-US" dirty="0"/>
              <a:t>6</a:t>
            </a:r>
            <a:r>
              <a:rPr lang="en-US" dirty="0" smtClean="0"/>
              <a:t>. “You CAN Win Them All”</a:t>
            </a:r>
            <a:endParaRPr lang="en-US" dirty="0"/>
          </a:p>
        </p:txBody>
      </p:sp>
      <p:sp>
        <p:nvSpPr>
          <p:cNvPr id="3" name="Content Placeholder 2"/>
          <p:cNvSpPr>
            <a:spLocks noGrp="1"/>
          </p:cNvSpPr>
          <p:nvPr>
            <p:ph sz="quarter" idx="1"/>
          </p:nvPr>
        </p:nvSpPr>
        <p:spPr>
          <a:xfrm>
            <a:off x="612648" y="1815118"/>
            <a:ext cx="8153400" cy="4534882"/>
          </a:xfrm>
        </p:spPr>
        <p:txBody>
          <a:bodyPr>
            <a:normAutofit/>
          </a:bodyPr>
          <a:lstStyle/>
          <a:p>
            <a:pPr marL="0" indent="0">
              <a:buNone/>
            </a:pPr>
            <a:r>
              <a:rPr lang="en-US" dirty="0" smtClean="0"/>
              <a:t>P-R-E-P-A-R-E</a:t>
            </a:r>
          </a:p>
          <a:p>
            <a:pPr marL="0" indent="0">
              <a:buNone/>
            </a:pPr>
            <a:endParaRPr lang="en-US" sz="1000" dirty="0" smtClean="0"/>
          </a:p>
          <a:p>
            <a:pPr lvl="1"/>
            <a:r>
              <a:rPr lang="en-US" b="1" dirty="0" smtClean="0">
                <a:solidFill>
                  <a:schemeClr val="accent2"/>
                </a:solidFill>
              </a:rPr>
              <a:t>P</a:t>
            </a:r>
            <a:r>
              <a:rPr lang="en-US" dirty="0" smtClean="0"/>
              <a:t>re-Game</a:t>
            </a:r>
          </a:p>
          <a:p>
            <a:pPr lvl="1"/>
            <a:r>
              <a:rPr lang="en-US" b="1" dirty="0" smtClean="0">
                <a:solidFill>
                  <a:srgbClr val="DD8047"/>
                </a:solidFill>
              </a:rPr>
              <a:t>R</a:t>
            </a:r>
            <a:r>
              <a:rPr lang="en-US" dirty="0" smtClean="0"/>
              <a:t>ead/React</a:t>
            </a:r>
          </a:p>
          <a:p>
            <a:pPr lvl="1"/>
            <a:r>
              <a:rPr lang="en-US" b="1" dirty="0" smtClean="0">
                <a:solidFill>
                  <a:srgbClr val="DD8047"/>
                </a:solidFill>
              </a:rPr>
              <a:t>E</a:t>
            </a:r>
            <a:r>
              <a:rPr lang="en-US" dirty="0" smtClean="0"/>
              <a:t>ducation</a:t>
            </a:r>
          </a:p>
          <a:p>
            <a:pPr lvl="1"/>
            <a:r>
              <a:rPr lang="en-US" b="1" dirty="0" smtClean="0">
                <a:solidFill>
                  <a:srgbClr val="DD8047"/>
                </a:solidFill>
              </a:rPr>
              <a:t>P</a:t>
            </a:r>
            <a:r>
              <a:rPr lang="en-US" dirty="0" smtClean="0"/>
              <a:t>ride</a:t>
            </a:r>
          </a:p>
          <a:p>
            <a:pPr lvl="1"/>
            <a:r>
              <a:rPr lang="en-US" b="1" dirty="0" smtClean="0">
                <a:solidFill>
                  <a:srgbClr val="DD8047"/>
                </a:solidFill>
              </a:rPr>
              <a:t>A</a:t>
            </a:r>
            <a:r>
              <a:rPr lang="en-US" dirty="0" smtClean="0"/>
              <a:t>sk</a:t>
            </a:r>
          </a:p>
          <a:p>
            <a:pPr lvl="1"/>
            <a:r>
              <a:rPr lang="en-US" b="1" dirty="0" smtClean="0">
                <a:solidFill>
                  <a:srgbClr val="DD8047"/>
                </a:solidFill>
              </a:rPr>
              <a:t>R</a:t>
            </a:r>
            <a:r>
              <a:rPr lang="en-US" dirty="0" smtClean="0"/>
              <a:t>ole</a:t>
            </a:r>
          </a:p>
          <a:p>
            <a:pPr lvl="1"/>
            <a:r>
              <a:rPr lang="en-US" b="1" dirty="0" smtClean="0">
                <a:solidFill>
                  <a:srgbClr val="DD8047"/>
                </a:solidFill>
              </a:rPr>
              <a:t>E</a:t>
            </a:r>
            <a:r>
              <a:rPr lang="en-US" dirty="0" smtClean="0"/>
              <a:t>valuate</a:t>
            </a:r>
          </a:p>
          <a:p>
            <a:pPr lvl="1"/>
            <a:endParaRPr lang="en-US" dirty="0" smtClean="0"/>
          </a:p>
          <a:p>
            <a:pPr lvl="1"/>
            <a:endParaRPr lang="en-US" dirty="0" smtClean="0"/>
          </a:p>
        </p:txBody>
      </p:sp>
      <p:pic>
        <p:nvPicPr>
          <p:cNvPr id="4" name="Picture 3"/>
          <p:cNvPicPr>
            <a:picLocks noChangeAspect="1"/>
          </p:cNvPicPr>
          <p:nvPr/>
        </p:nvPicPr>
        <p:blipFill>
          <a:blip r:embed="rId3"/>
          <a:stretch>
            <a:fillRect/>
          </a:stretch>
        </p:blipFill>
        <p:spPr>
          <a:xfrm>
            <a:off x="3673231" y="2491162"/>
            <a:ext cx="4909038" cy="3272692"/>
          </a:xfrm>
          <a:prstGeom prst="ellipse">
            <a:avLst/>
          </a:prstGeom>
          <a:ln>
            <a:noFill/>
          </a:ln>
          <a:effectLst>
            <a:softEdge rad="112500"/>
          </a:effectLst>
        </p:spPr>
      </p:pic>
    </p:spTree>
    <p:extLst>
      <p:ext uri="{BB962C8B-B14F-4D97-AF65-F5344CB8AC3E}">
        <p14:creationId xmlns:p14="http://schemas.microsoft.com/office/powerpoint/2010/main" val="41454254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3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additive="base">
                                        <p:cTn id="4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393</TotalTime>
  <Words>2308</Words>
  <Application>Microsoft Macintosh PowerPoint</Application>
  <PresentationFormat>On-screen Show (4:3)</PresentationFormat>
  <Paragraphs>183</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Median</vt:lpstr>
      <vt:lpstr>So You Think You’re “GOOD ENOUGH”</vt:lpstr>
      <vt:lpstr>PowerPoint Presentation</vt:lpstr>
      <vt:lpstr>1. “Competence Breeds Confidence”</vt:lpstr>
      <vt:lpstr>1. “Competence Breeds Confidence”</vt:lpstr>
      <vt:lpstr>2. “Expect the Expected”</vt:lpstr>
      <vt:lpstr>2. “Expect the Expected”</vt:lpstr>
      <vt:lpstr>2. “Expect the Expected”</vt:lpstr>
      <vt:lpstr>3. “Think Inside the Box”</vt:lpstr>
      <vt:lpstr>3. “Think Inside the Box”</vt:lpstr>
      <vt:lpstr>3. “Think Inside the Box”</vt:lpstr>
      <vt:lpstr>3. “Think Inside the Box”</vt:lpstr>
      <vt:lpstr>3. “Think Inside the Box”</vt:lpstr>
      <vt:lpstr>4. “You Only Get Three Chances to      Make a First Impression”</vt:lpstr>
      <vt:lpstr>5. “Make the Last Your Best”</vt:lpstr>
      <vt:lpstr>6. “You CAN Win Them All”</vt:lpstr>
    </vt:vector>
  </TitlesOfParts>
  <Company>Professional Safety Services,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 You Think You’re “GOOD ENOUGH”</dc:title>
  <dc:creator>Oxendine Herb</dc:creator>
  <cp:lastModifiedBy>Oxendine Herb</cp:lastModifiedBy>
  <cp:revision>40</cp:revision>
  <dcterms:created xsi:type="dcterms:W3CDTF">2014-09-04T20:49:42Z</dcterms:created>
  <dcterms:modified xsi:type="dcterms:W3CDTF">2014-11-07T21:42:10Z</dcterms:modified>
</cp:coreProperties>
</file>