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pn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media/image52.jpg" ContentType="image/jpeg"/>
  <Override PartName="/ppt/notesSlides/notesSlide24.xml" ContentType="application/vnd.openxmlformats-officedocument.presentationml.notesSlide+xml"/>
  <Override PartName="/ppt/media/image54.jpg" ContentType="image/jpeg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1" r:id="rId1"/>
  </p:sldMasterIdLst>
  <p:notesMasterIdLst>
    <p:notesMasterId r:id="rId122"/>
  </p:notesMasterIdLst>
  <p:sldIdLst>
    <p:sldId id="256" r:id="rId2"/>
    <p:sldId id="345" r:id="rId3"/>
    <p:sldId id="346" r:id="rId4"/>
    <p:sldId id="327" r:id="rId5"/>
    <p:sldId id="347" r:id="rId6"/>
    <p:sldId id="348" r:id="rId7"/>
    <p:sldId id="293" r:id="rId8"/>
    <p:sldId id="294" r:id="rId9"/>
    <p:sldId id="295" r:id="rId10"/>
    <p:sldId id="349" r:id="rId11"/>
    <p:sldId id="356" r:id="rId12"/>
    <p:sldId id="350" r:id="rId13"/>
    <p:sldId id="285" r:id="rId14"/>
    <p:sldId id="287" r:id="rId15"/>
    <p:sldId id="286" r:id="rId16"/>
    <p:sldId id="284" r:id="rId17"/>
    <p:sldId id="351" r:id="rId18"/>
    <p:sldId id="357" r:id="rId19"/>
    <p:sldId id="276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391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277" r:id="rId40"/>
    <p:sldId id="288" r:id="rId41"/>
    <p:sldId id="289" r:id="rId42"/>
    <p:sldId id="290" r:id="rId43"/>
    <p:sldId id="291" r:id="rId44"/>
    <p:sldId id="413" r:id="rId45"/>
    <p:sldId id="292" r:id="rId46"/>
    <p:sldId id="320" r:id="rId47"/>
    <p:sldId id="319" r:id="rId48"/>
    <p:sldId id="321" r:id="rId49"/>
    <p:sldId id="303" r:id="rId50"/>
    <p:sldId id="304" r:id="rId51"/>
    <p:sldId id="306" r:id="rId52"/>
    <p:sldId id="305" r:id="rId53"/>
    <p:sldId id="352" r:id="rId54"/>
    <p:sldId id="404" r:id="rId55"/>
    <p:sldId id="353" r:id="rId56"/>
    <p:sldId id="359" r:id="rId57"/>
    <p:sldId id="360" r:id="rId58"/>
    <p:sldId id="361" r:id="rId59"/>
    <p:sldId id="362" r:id="rId60"/>
    <p:sldId id="363" r:id="rId61"/>
    <p:sldId id="364" r:id="rId62"/>
    <p:sldId id="405" r:id="rId63"/>
    <p:sldId id="365" r:id="rId64"/>
    <p:sldId id="366" r:id="rId65"/>
    <p:sldId id="367" r:id="rId66"/>
    <p:sldId id="368" r:id="rId67"/>
    <p:sldId id="369" r:id="rId68"/>
    <p:sldId id="370" r:id="rId69"/>
    <p:sldId id="371" r:id="rId70"/>
    <p:sldId id="372" r:id="rId71"/>
    <p:sldId id="373" r:id="rId72"/>
    <p:sldId id="374" r:id="rId73"/>
    <p:sldId id="375" r:id="rId74"/>
    <p:sldId id="380" r:id="rId75"/>
    <p:sldId id="376" r:id="rId76"/>
    <p:sldId id="377" r:id="rId77"/>
    <p:sldId id="378" r:id="rId78"/>
    <p:sldId id="379" r:id="rId79"/>
    <p:sldId id="402" r:id="rId80"/>
    <p:sldId id="278" r:id="rId81"/>
    <p:sldId id="279" r:id="rId82"/>
    <p:sldId id="280" r:id="rId83"/>
    <p:sldId id="281" r:id="rId84"/>
    <p:sldId id="283" r:id="rId85"/>
    <p:sldId id="274" r:id="rId86"/>
    <p:sldId id="297" r:id="rId87"/>
    <p:sldId id="296" r:id="rId88"/>
    <p:sldId id="323" r:id="rId89"/>
    <p:sldId id="298" r:id="rId90"/>
    <p:sldId id="314" r:id="rId91"/>
    <p:sldId id="401" r:id="rId92"/>
    <p:sldId id="299" r:id="rId93"/>
    <p:sldId id="318" r:id="rId94"/>
    <p:sldId id="300" r:id="rId95"/>
    <p:sldId id="316" r:id="rId96"/>
    <p:sldId id="317" r:id="rId97"/>
    <p:sldId id="358" r:id="rId98"/>
    <p:sldId id="308" r:id="rId99"/>
    <p:sldId id="310" r:id="rId100"/>
    <p:sldId id="411" r:id="rId101"/>
    <p:sldId id="412" r:id="rId102"/>
    <p:sldId id="313" r:id="rId103"/>
    <p:sldId id="354" r:id="rId104"/>
    <p:sldId id="355" r:id="rId105"/>
    <p:sldId id="326" r:id="rId106"/>
    <p:sldId id="406" r:id="rId107"/>
    <p:sldId id="407" r:id="rId108"/>
    <p:sldId id="408" r:id="rId109"/>
    <p:sldId id="409" r:id="rId110"/>
    <p:sldId id="410" r:id="rId111"/>
    <p:sldId id="322" r:id="rId112"/>
    <p:sldId id="324" r:id="rId113"/>
    <p:sldId id="325" r:id="rId114"/>
    <p:sldId id="282" r:id="rId115"/>
    <p:sldId id="331" r:id="rId116"/>
    <p:sldId id="414" r:id="rId117"/>
    <p:sldId id="332" r:id="rId118"/>
    <p:sldId id="403" r:id="rId119"/>
    <p:sldId id="329" r:id="rId120"/>
    <p:sldId id="330" r:id="rId1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27" autoAdjust="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10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notesMaster" Target="notesMasters/notesMaster1.xml"/><Relationship Id="rId123" Type="http://schemas.openxmlformats.org/officeDocument/2006/relationships/printerSettings" Target="printerSettings/printerSettings1.bin"/><Relationship Id="rId124" Type="http://schemas.openxmlformats.org/officeDocument/2006/relationships/presProps" Target="presProps.xml"/><Relationship Id="rId125" Type="http://schemas.openxmlformats.org/officeDocument/2006/relationships/viewProps" Target="viewProps.xml"/><Relationship Id="rId126" Type="http://schemas.openxmlformats.org/officeDocument/2006/relationships/theme" Target="theme/theme1.xml"/><Relationship Id="rId12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Development:ENDOWED%20FUNDS:Endowment%20Games%20:Endow%20Games-NCHSAA%20share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 smtClean="0"/>
              <a:t>Endowment Games-</a:t>
            </a:r>
          </a:p>
          <a:p>
            <a:pPr>
              <a:defRPr/>
            </a:pPr>
            <a:r>
              <a:rPr lang="en-US" sz="2400" dirty="0" smtClean="0"/>
              <a:t>20 </a:t>
            </a:r>
            <a:r>
              <a:rPr lang="en-US" sz="2400" dirty="0"/>
              <a:t>Year </a:t>
            </a:r>
            <a:r>
              <a:rPr lang="en-US" sz="2400" dirty="0" smtClean="0"/>
              <a:t>Summary of Revenues Shared</a:t>
            </a:r>
            <a:endParaRPr lang="en-US" sz="2400" dirty="0"/>
          </a:p>
        </c:rich>
      </c:tx>
      <c:layout>
        <c:manualLayout>
          <c:xMode val="edge"/>
          <c:yMode val="edge"/>
          <c:x val="0.214051618547681"/>
          <c:y val="0.0185185185185185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'SchsNCHS Shares'!$B$12</c:f>
              <c:strCache>
                <c:ptCount val="1"/>
                <c:pt idx="0">
                  <c:v>NCHSAA Share</c:v>
                </c:pt>
              </c:strCache>
            </c:strRef>
          </c:tx>
          <c:invertIfNegative val="0"/>
          <c:cat>
            <c:strRef>
              <c:f>'SchsNCHS Shares'!$A$13:$A$32</c:f>
              <c:strCache>
                <c:ptCount val="20"/>
                <c:pt idx="0">
                  <c:v>1994-95</c:v>
                </c:pt>
                <c:pt idx="1">
                  <c:v>1995-96</c:v>
                </c:pt>
                <c:pt idx="2">
                  <c:v>1996-97</c:v>
                </c:pt>
                <c:pt idx="3">
                  <c:v>1997-98</c:v>
                </c:pt>
                <c:pt idx="4">
                  <c:v>1998-99</c:v>
                </c:pt>
                <c:pt idx="5">
                  <c:v>1999-00</c:v>
                </c:pt>
                <c:pt idx="6">
                  <c:v>2000-01</c:v>
                </c:pt>
                <c:pt idx="7">
                  <c:v>2001-02</c:v>
                </c:pt>
                <c:pt idx="8">
                  <c:v>2002-03</c:v>
                </c:pt>
                <c:pt idx="9">
                  <c:v>2003-04</c:v>
                </c:pt>
                <c:pt idx="10">
                  <c:v>2004-05</c:v>
                </c:pt>
                <c:pt idx="11">
                  <c:v>2005-06</c:v>
                </c:pt>
                <c:pt idx="12">
                  <c:v>2006-07</c:v>
                </c:pt>
                <c:pt idx="13">
                  <c:v>2007-08</c:v>
                </c:pt>
                <c:pt idx="14">
                  <c:v>2008-09</c:v>
                </c:pt>
                <c:pt idx="15">
                  <c:v>2009-10</c:v>
                </c:pt>
                <c:pt idx="16">
                  <c:v>2010-11</c:v>
                </c:pt>
                <c:pt idx="17">
                  <c:v>2011-12</c:v>
                </c:pt>
                <c:pt idx="18">
                  <c:v>2012-13</c:v>
                </c:pt>
                <c:pt idx="19">
                  <c:v>2013-14 *</c:v>
                </c:pt>
              </c:strCache>
            </c:strRef>
          </c:cat>
          <c:val>
            <c:numRef>
              <c:f>'SchsNCHS Shares'!$B$13:$B$32</c:f>
              <c:numCache>
                <c:formatCode>"$"#,##0.00</c:formatCode>
                <c:ptCount val="20"/>
                <c:pt idx="0">
                  <c:v>24831.66</c:v>
                </c:pt>
                <c:pt idx="1">
                  <c:v>70977.40999999999</c:v>
                </c:pt>
                <c:pt idx="2">
                  <c:v>101967.99</c:v>
                </c:pt>
                <c:pt idx="3">
                  <c:v>116055.48</c:v>
                </c:pt>
                <c:pt idx="4">
                  <c:v>131051.66</c:v>
                </c:pt>
                <c:pt idx="5">
                  <c:v>151983.12</c:v>
                </c:pt>
                <c:pt idx="6">
                  <c:v>162111.75</c:v>
                </c:pt>
                <c:pt idx="7">
                  <c:v>210914.54</c:v>
                </c:pt>
                <c:pt idx="8">
                  <c:v>233443.86</c:v>
                </c:pt>
                <c:pt idx="9">
                  <c:v>193377.69</c:v>
                </c:pt>
                <c:pt idx="10">
                  <c:v>222047.91</c:v>
                </c:pt>
                <c:pt idx="11">
                  <c:v>208999.6</c:v>
                </c:pt>
                <c:pt idx="12">
                  <c:v>235352.24</c:v>
                </c:pt>
                <c:pt idx="13">
                  <c:v>236881.08</c:v>
                </c:pt>
                <c:pt idx="14">
                  <c:v>266432.16</c:v>
                </c:pt>
                <c:pt idx="15">
                  <c:v>244950.43</c:v>
                </c:pt>
                <c:pt idx="16">
                  <c:v>266915.5</c:v>
                </c:pt>
                <c:pt idx="17">
                  <c:v>205620.71</c:v>
                </c:pt>
                <c:pt idx="18">
                  <c:v>207718.65</c:v>
                </c:pt>
                <c:pt idx="19">
                  <c:v>327019.68</c:v>
                </c:pt>
              </c:numCache>
            </c:numRef>
          </c:val>
        </c:ser>
        <c:ser>
          <c:idx val="1"/>
          <c:order val="1"/>
          <c:tx>
            <c:strRef>
              <c:f>'SchsNCHS Shares'!$C$12</c:f>
              <c:strCache>
                <c:ptCount val="1"/>
                <c:pt idx="0">
                  <c:v>Schools' Shares</c:v>
                </c:pt>
              </c:strCache>
            </c:strRef>
          </c:tx>
          <c:invertIfNegative val="0"/>
          <c:cat>
            <c:strRef>
              <c:f>'SchsNCHS Shares'!$A$13:$A$32</c:f>
              <c:strCache>
                <c:ptCount val="20"/>
                <c:pt idx="0">
                  <c:v>1994-95</c:v>
                </c:pt>
                <c:pt idx="1">
                  <c:v>1995-96</c:v>
                </c:pt>
                <c:pt idx="2">
                  <c:v>1996-97</c:v>
                </c:pt>
                <c:pt idx="3">
                  <c:v>1997-98</c:v>
                </c:pt>
                <c:pt idx="4">
                  <c:v>1998-99</c:v>
                </c:pt>
                <c:pt idx="5">
                  <c:v>1999-00</c:v>
                </c:pt>
                <c:pt idx="6">
                  <c:v>2000-01</c:v>
                </c:pt>
                <c:pt idx="7">
                  <c:v>2001-02</c:v>
                </c:pt>
                <c:pt idx="8">
                  <c:v>2002-03</c:v>
                </c:pt>
                <c:pt idx="9">
                  <c:v>2003-04</c:v>
                </c:pt>
                <c:pt idx="10">
                  <c:v>2004-05</c:v>
                </c:pt>
                <c:pt idx="11">
                  <c:v>2005-06</c:v>
                </c:pt>
                <c:pt idx="12">
                  <c:v>2006-07</c:v>
                </c:pt>
                <c:pt idx="13">
                  <c:v>2007-08</c:v>
                </c:pt>
                <c:pt idx="14">
                  <c:v>2008-09</c:v>
                </c:pt>
                <c:pt idx="15">
                  <c:v>2009-10</c:v>
                </c:pt>
                <c:pt idx="16">
                  <c:v>2010-11</c:v>
                </c:pt>
                <c:pt idx="17">
                  <c:v>2011-12</c:v>
                </c:pt>
                <c:pt idx="18">
                  <c:v>2012-13</c:v>
                </c:pt>
                <c:pt idx="19">
                  <c:v>2013-14 *</c:v>
                </c:pt>
              </c:strCache>
            </c:strRef>
          </c:cat>
          <c:val>
            <c:numRef>
              <c:f>'SchsNCHS Shares'!$C$13:$C$32</c:f>
              <c:numCache>
                <c:formatCode>"$"#,##0.00</c:formatCode>
                <c:ptCount val="20"/>
                <c:pt idx="0">
                  <c:v>50381.89</c:v>
                </c:pt>
                <c:pt idx="1">
                  <c:v>150632.63</c:v>
                </c:pt>
                <c:pt idx="2">
                  <c:v>234684.16</c:v>
                </c:pt>
                <c:pt idx="3">
                  <c:v>273300.14</c:v>
                </c:pt>
                <c:pt idx="4">
                  <c:v>344882.0</c:v>
                </c:pt>
                <c:pt idx="5">
                  <c:v>337298.16</c:v>
                </c:pt>
                <c:pt idx="6">
                  <c:v>196645.8</c:v>
                </c:pt>
                <c:pt idx="7">
                  <c:v>507629.83</c:v>
                </c:pt>
                <c:pt idx="8">
                  <c:v>551123.1</c:v>
                </c:pt>
                <c:pt idx="9">
                  <c:v>448808.1</c:v>
                </c:pt>
                <c:pt idx="10">
                  <c:v>504582.28</c:v>
                </c:pt>
                <c:pt idx="11">
                  <c:v>463822.88</c:v>
                </c:pt>
                <c:pt idx="12">
                  <c:v>514461.51</c:v>
                </c:pt>
                <c:pt idx="13">
                  <c:v>509830.1</c:v>
                </c:pt>
                <c:pt idx="14">
                  <c:v>599098.7799999971</c:v>
                </c:pt>
                <c:pt idx="15">
                  <c:v>522477.54</c:v>
                </c:pt>
                <c:pt idx="16">
                  <c:v>608383.01</c:v>
                </c:pt>
                <c:pt idx="17">
                  <c:v>439998.8</c:v>
                </c:pt>
                <c:pt idx="18">
                  <c:v>457848.32</c:v>
                </c:pt>
                <c:pt idx="19">
                  <c:v>704644.39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99990216"/>
        <c:axId val="-2099987240"/>
      </c:barChart>
      <c:catAx>
        <c:axId val="-2099990216"/>
        <c:scaling>
          <c:orientation val="minMax"/>
        </c:scaling>
        <c:delete val="0"/>
        <c:axPos val="b"/>
        <c:majorTickMark val="none"/>
        <c:minorTickMark val="none"/>
        <c:tickLblPos val="nextTo"/>
        <c:crossAx val="-2099987240"/>
        <c:crosses val="autoZero"/>
        <c:auto val="1"/>
        <c:lblAlgn val="ctr"/>
        <c:lblOffset val="100"/>
        <c:noMultiLvlLbl val="0"/>
      </c:catAx>
      <c:valAx>
        <c:axId val="-2099987240"/>
        <c:scaling>
          <c:orientation val="minMax"/>
        </c:scaling>
        <c:delete val="0"/>
        <c:axPos val="l"/>
        <c:majorGridlines/>
        <c:numFmt formatCode="&quot;$&quot;#,##0.00" sourceLinked="1"/>
        <c:majorTickMark val="none"/>
        <c:minorTickMark val="none"/>
        <c:tickLblPos val="nextTo"/>
        <c:crossAx val="-2099990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0424978127734"/>
          <c:y val="0.259661271507728"/>
          <c:w val="0.112908355205599"/>
          <c:h val="0.32808486439195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4ECC2-6A9B-2546-B0C0-E85F8EE37B7D}" type="datetimeFigureOut">
              <a:rPr lang="en-US" smtClean="0"/>
              <a:t>9/19/14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5DC70-923D-AB4B-8222-C781326AC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94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8B53F0-A41A-484F-AF28-8A41D045045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D8F7-2BDD-4C56-98AF-2E212EF349F3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D8F7-2BDD-4C56-98AF-2E212EF349F3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D8F7-2BDD-4C56-98AF-2E212EF349F3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HARD</a:t>
            </a:r>
            <a:r>
              <a:rPr lang="en-US" baseline="0" dirty="0" smtClean="0"/>
              <a:t> TO BELIEVE……TALKING ABOUT 17-21 ALIGNMENT</a:t>
            </a:r>
          </a:p>
          <a:p>
            <a:endParaRPr lang="en-US" baseline="0" dirty="0" smtClean="0"/>
          </a:p>
          <a:p>
            <a:r>
              <a:rPr lang="en-US" baseline="0" dirty="0" smtClean="0"/>
              <a:t>START WITH REVIEW….BROUGHT US WHERE WE ARE TODAY….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DECISION WTH COMMITTEE …… BOARD …… DETERMINED BEST….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APPEALS….SEND THEM, EVEN IF SENT BEFORE…..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5DC70-923D-AB4B-8222-C781326AC38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25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WE NEED A NEW PROCESS?</a:t>
            </a:r>
          </a:p>
          <a:p>
            <a:endParaRPr lang="en-US" dirty="0" smtClean="0"/>
          </a:p>
          <a:p>
            <a:r>
              <a:rPr lang="en-US" dirty="0" smtClean="0"/>
              <a:t>FOLLOWING</a:t>
            </a:r>
            <a:r>
              <a:rPr lang="en-US" baseline="0" dirty="0" smtClean="0"/>
              <a:t> LATEST REALIGNMENT, DISCUSSED SEVERAL SUGGESTIONS…..</a:t>
            </a:r>
          </a:p>
          <a:p>
            <a:r>
              <a:rPr lang="en-US" baseline="0" dirty="0" smtClean="0"/>
              <a:t>	MOST PRIOR TO PROCESS</a:t>
            </a:r>
          </a:p>
          <a:p>
            <a:r>
              <a:rPr lang="en-US" baseline="0" dirty="0" smtClean="0"/>
              <a:t>	ONE DURING THE PROCESS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NEED YOUR NOMINATIONS….ONE PER SCHOOL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5DC70-923D-AB4B-8222-C781326AC38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37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ITEMS FOR CONSIDERATION…</a:t>
            </a:r>
          </a:p>
          <a:p>
            <a:endParaRPr lang="en-US" dirty="0" smtClean="0"/>
          </a:p>
          <a:p>
            <a:r>
              <a:rPr lang="en-US" dirty="0" smtClean="0"/>
              <a:t>LOOKED AT FOR THIS 13 – 17 ALIGNMENT</a:t>
            </a:r>
          </a:p>
          <a:p>
            <a:endParaRPr lang="en-US" dirty="0" smtClean="0"/>
          </a:p>
          <a:p>
            <a:r>
              <a:rPr lang="en-US" dirty="0" smtClean="0"/>
              <a:t>NUMBER</a:t>
            </a:r>
            <a:r>
              <a:rPr lang="en-US" baseline="0" dirty="0" smtClean="0"/>
              <a:t> OF CLASSIFICATIONS…..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LOOKED AT ANOTHER ONE THAT I WILL SHARE LATER…..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5DC70-923D-AB4B-8222-C781326AC38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28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FOOTBALL IS CLEARLY</a:t>
            </a:r>
            <a:r>
              <a:rPr lang="en-US" baseline="0" dirty="0" smtClean="0"/>
              <a:t> A TREMENDOUS OBSTACLE IN REALIGNMENT</a:t>
            </a:r>
          </a:p>
          <a:p>
            <a:r>
              <a:rPr lang="en-US" baseline="0" dirty="0" smtClean="0"/>
              <a:t>	SOLUTION TO SOLVE THAT OBSTACLE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DIFFERENT – YES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MULTIPLE CONFERENCES – YES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SOLVE ISSUE?  MANY THAT I HAVE TALKED TO SAY YES……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MODELS BY OCT. 1…..</a:t>
            </a:r>
            <a:r>
              <a:rPr lang="en-US" b="1" baseline="0" dirty="0" smtClean="0"/>
              <a:t>NUMBERS ARE OLD!!!!!!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5DC70-923D-AB4B-8222-C781326AC38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60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55FC16-A451-45D8-8B92-C039FF1A9D97}" type="slidenum">
              <a:rPr lang="en-US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69</a:t>
            </a:fld>
            <a:endParaRPr lang="en-US" alt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55FC16-A451-45D8-8B92-C039FF1A9D97}" type="slidenum">
              <a:rPr lang="en-US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70</a:t>
            </a:fld>
            <a:endParaRPr lang="en-US" alt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MAINTAIN MISSION</a:t>
            </a:r>
          </a:p>
          <a:p>
            <a:endParaRPr lang="en-US" dirty="0" smtClean="0"/>
          </a:p>
          <a:p>
            <a:r>
              <a:rPr lang="en-US" dirty="0" smtClean="0"/>
              <a:t>WORK</a:t>
            </a:r>
            <a:r>
              <a:rPr lang="en-US" baseline="0" dirty="0" smtClean="0"/>
              <a:t> ALONGSIDE YOU AS SUPERS, PRINC, AD’S TO DEVELOP WELL-ROUNDED YOUNG PEOPLE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NATIONAL MODEL……I WANT US TO BE THE BEST IN OUR STATE AT EVERYTHING WE DO….</a:t>
            </a:r>
          </a:p>
          <a:p>
            <a:r>
              <a:rPr lang="en-US" baseline="0" dirty="0" smtClean="0"/>
              <a:t>	CHAMPIONSHIPS</a:t>
            </a:r>
          </a:p>
          <a:p>
            <a:r>
              <a:rPr lang="en-US" baseline="0" dirty="0" smtClean="0"/>
              <a:t>	GOVERNANCE</a:t>
            </a:r>
          </a:p>
          <a:p>
            <a:r>
              <a:rPr lang="en-US" baseline="0" dirty="0" smtClean="0"/>
              <a:t>	MEDIA RELATIONS</a:t>
            </a:r>
          </a:p>
          <a:p>
            <a:r>
              <a:rPr lang="en-US" baseline="0" dirty="0" smtClean="0"/>
              <a:t>	OFFICIATING</a:t>
            </a:r>
          </a:p>
          <a:p>
            <a:r>
              <a:rPr lang="en-US" baseline="0" dirty="0" smtClean="0"/>
              <a:t>	MARKETING, BRANDING, SPONSORSHIPS</a:t>
            </a:r>
          </a:p>
          <a:p>
            <a:endParaRPr lang="en-US" baseline="0" dirty="0" smtClean="0"/>
          </a:p>
          <a:p>
            <a:r>
              <a:rPr lang="en-US" baseline="0" dirty="0" smtClean="0"/>
              <a:t>DO THAT, WILL BE THE NATIONAL MODEL….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5DC70-923D-AB4B-8222-C781326AC383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39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WANTED OUR TAG-LINE</a:t>
            </a:r>
            <a:r>
              <a:rPr lang="en-US" baseline="0" dirty="0" smtClean="0"/>
              <a:t> TO APPLY SPECIFICALLY TO NC HIGH SCHOOL ATHLETICS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5DC70-923D-AB4B-8222-C781326AC383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25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ADFC-A559-0144-8BA4-6C4B3D556B24}" type="slidenum">
              <a:rPr lang="en-US" smtClean="0"/>
              <a:pPr/>
              <a:t>90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WITHIN</a:t>
            </a:r>
            <a:r>
              <a:rPr lang="en-US" dirty="0" smtClean="0"/>
              <a:t> LEA……..365 OR CRITERIA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r>
              <a:rPr lang="en-US" baseline="0" dirty="0" smtClean="0"/>
              <a:t>ONE LEA TO ANOTHER…..365</a:t>
            </a:r>
            <a:r>
              <a:rPr lang="en-US" dirty="0" smtClean="0"/>
              <a:t> OR WAIVER FROM NCHSAA OFFICE</a:t>
            </a:r>
          </a:p>
          <a:p>
            <a:endParaRPr lang="en-US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r>
              <a:rPr lang="en-US" baseline="0" dirty="0" smtClean="0"/>
              <a:t>TALK</a:t>
            </a:r>
            <a:r>
              <a:rPr lang="en-US" dirty="0" smtClean="0"/>
              <a:t> WAIVERS IN A MOMENT </a:t>
            </a:r>
          </a:p>
          <a:p>
            <a:endParaRPr lang="en-US" baseline="0" dirty="0" smtClean="0"/>
          </a:p>
          <a:p>
            <a:r>
              <a:rPr lang="en-US" u="sng" dirty="0" smtClean="0"/>
              <a:t>CAUTION </a:t>
            </a:r>
            <a:r>
              <a:rPr lang="en-US" dirty="0" smtClean="0"/>
              <a:t>= 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ADFC-A559-0144-8BA4-6C4B3D556B24}" type="slidenum">
              <a:rPr lang="en-US" smtClean="0"/>
              <a:pPr/>
              <a:t>91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SOI IS NOT THE RELEASE……DO WE NEED A FORM TO GO WITH THIS….??????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5DC70-923D-AB4B-8222-C781326AC383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23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NOT THE RELEASE AND ACCEPTANCE…….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5DC70-923D-AB4B-8222-C781326AC383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629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28600" indent="-228600">
              <a:buAutoNum type="arabicPeriod"/>
            </a:pPr>
            <a:r>
              <a:rPr lang="en-US" baseline="0" dirty="0" smtClean="0"/>
              <a:t>BONA FIDE MOVE AND WHS IS SCHOOL OF RESIDENCE</a:t>
            </a:r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NO, NOT WITHOUT A TRANSFER WAIVER…..WOULD NOT SATISFY RESIDENCE RULE SINCE LIVES IN LEA 1 AND TRANSFERS TO ATTENS SCHOOL IN LEA 2 W/O BONAFIDE MOVE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ADFC-A559-0144-8BA4-6C4B3D556B24}" type="slidenum">
              <a:rPr lang="en-US" smtClean="0"/>
              <a:pPr/>
              <a:t>95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baseline="0" dirty="0" smtClean="0"/>
              <a:t>YES, INITIAL ENTRY IN TO 9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NOT ELIGIBLE….WITHOUT A WAIVER</a:t>
            </a:r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NOT ELIGIBLE …. WITHOUT A WAIVER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YES….FROM NON-MEMBER TO MEMBER……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ADFC-A559-0144-8BA4-6C4B3D556B24}" type="slidenum">
              <a:rPr lang="en-US" smtClean="0"/>
              <a:pPr/>
              <a:t>96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NOT ELIGIBLE WITHOUT A TRANSFER WAIVER</a:t>
            </a:r>
          </a:p>
          <a:p>
            <a:r>
              <a:rPr lang="en-US" baseline="0" dirty="0" smtClean="0"/>
              <a:t>	SOT FROM MICHAEL HS……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YES BECAUSE OF MOVE AND TRANSFER AND RESIDENCE WITHIN 25 MILES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ADFC-A559-0144-8BA4-6C4B3D556B24}" type="slidenum">
              <a:rPr lang="en-US" smtClean="0"/>
              <a:pPr/>
              <a:t>97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D8F7-2BDD-4C56-98AF-2E212EF349F3}" type="slidenum">
              <a:rPr lang="en-US" smtClean="0"/>
              <a:pPr/>
              <a:t>98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Fund Usage since</a:t>
            </a:r>
            <a:r>
              <a:rPr lang="en-US" baseline="0" dirty="0" smtClean="0"/>
              <a:t> 1993/94 through 2013-14 (20 </a:t>
            </a:r>
            <a:r>
              <a:rPr lang="en-US" baseline="0" smtClean="0"/>
              <a:t>year period)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76D48-F8D6-2044-8C6D-87CBB3851932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510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057651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TOTAL EXPENSES ARE</a:t>
            </a:r>
            <a:r>
              <a:rPr lang="en-US" baseline="0" dirty="0" smtClean="0"/>
              <a:t> UP $9K FROM LAST YEAR….</a:t>
            </a:r>
          </a:p>
          <a:p>
            <a:r>
              <a:rPr lang="en-US" baseline="0" dirty="0" smtClean="0"/>
              <a:t>	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D8F7-2BDD-4C56-98AF-2E212EF349F3}" type="slidenum">
              <a:rPr lang="en-US" smtClean="0"/>
              <a:pPr/>
              <a:t>103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D8F7-2BDD-4C56-98AF-2E212EF349F3}" type="slidenum">
              <a:rPr lang="en-US" smtClean="0"/>
              <a:pPr/>
              <a:t>104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FOOTCANDLE: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common unit of measurement used to calculate adequate lighting levels of workspaces in buildings or outdoor spaces</a:t>
            </a:r>
          </a:p>
          <a:p>
            <a:endParaRPr lang="en-US" dirty="0" smtClean="0"/>
          </a:p>
          <a:p>
            <a:r>
              <a:rPr lang="en-US" dirty="0" smtClean="0"/>
              <a:t>IES: ILLUMINATING ENGINBEERING SOCIETY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76D48-F8D6-2044-8C6D-87CBB3851932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769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visit with the NC National Guard representative on site at</a:t>
            </a:r>
            <a:r>
              <a:rPr lang="en-US" baseline="0" dirty="0" smtClean="0"/>
              <a:t> todays meeting to learn more about these wonderful and beneficial programs.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76D48-F8D6-2044-8C6D-87CBB3851932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883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D8F7-2BDD-4C56-98AF-2E212EF349F3}" type="slidenum">
              <a:rPr lang="en-US" smtClean="0"/>
              <a:pPr/>
              <a:t>111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D8F7-2BDD-4C56-98AF-2E212EF349F3}" type="slidenum">
              <a:rPr lang="en-US" smtClean="0"/>
              <a:pPr/>
              <a:t>117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D8F7-2BDD-4C56-98AF-2E212EF349F3}" type="slidenum">
              <a:rPr lang="en-US" smtClean="0"/>
              <a:pPr/>
              <a:t>118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449D725-AF79-4FB6-8D02-83EAC61E3211}" type="datetimeFigureOut">
              <a:rPr lang="en-US" smtClean="0"/>
              <a:t>9/19/14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7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astwestallstars.com/" TargetMode="External"/><Relationship Id="rId3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eg"/><Relationship Id="rId3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ncca@nccoach.org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file://localhost/Users/daviswhitfield/Desktop/NCHSAA_WE_ARE_2014_Edit_HD.mov" TargetMode="External"/><Relationship Id="rId4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saac6@nchsaa.org" TargetMode="External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hsaa.org" TargetMode="External"/><Relationship Id="rId3" Type="http://schemas.openxmlformats.org/officeDocument/2006/relationships/image" Target="../media/image46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emf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8.emf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4" Type="http://schemas.openxmlformats.org/officeDocument/2006/relationships/hyperlink" Target="mailto:dina.neeley@musco.com" TargetMode="External"/><Relationship Id="rId5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Relationship Id="rId10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80464"/>
            <a:ext cx="8077200" cy="1673352"/>
          </a:xfrm>
        </p:spPr>
        <p:txBody>
          <a:bodyPr/>
          <a:lstStyle/>
          <a:p>
            <a:r>
              <a:rPr lang="en-US" dirty="0" smtClean="0"/>
              <a:t>North Carolina High School Athletic Association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28416"/>
            <a:ext cx="8077200" cy="149961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NCHSAA Regional Meetings</a:t>
            </a:r>
          </a:p>
          <a:p>
            <a:r>
              <a:rPr lang="en-US" sz="2400" dirty="0" smtClean="0"/>
              <a:t>September 15 – 25, 2014</a:t>
            </a:r>
            <a:endParaRPr lang="en-US" sz="2400" dirty="0"/>
          </a:p>
        </p:txBody>
      </p:sp>
      <p:pic>
        <p:nvPicPr>
          <p:cNvPr id="4" name="Picture 3" descr="NCHSAA Logo Transparen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923" y="5360673"/>
            <a:ext cx="1011174" cy="13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5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04920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NCHSAA Board of Directors 2014-2015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Region </a:t>
            </a:r>
            <a:r>
              <a:rPr lang="en-US" sz="3600" dirty="0" smtClean="0"/>
              <a:t>4</a:t>
            </a:r>
            <a:endParaRPr lang="en-US" sz="3600" dirty="0" smtClean="0"/>
          </a:p>
          <a:p>
            <a:pPr lvl="1"/>
            <a:r>
              <a:rPr lang="en-US" sz="3200" dirty="0" smtClean="0"/>
              <a:t>Paul </a:t>
            </a:r>
            <a:r>
              <a:rPr lang="en-US" sz="3200" dirty="0" err="1" smtClean="0"/>
              <a:t>Hoggard</a:t>
            </a:r>
            <a:r>
              <a:rPr lang="en-US" sz="3200" dirty="0" smtClean="0"/>
              <a:t>, AD/Football Coach</a:t>
            </a:r>
            <a:endParaRPr lang="en-US" sz="3200" dirty="0" smtClean="0"/>
          </a:p>
          <a:p>
            <a:pPr lvl="2"/>
            <a:r>
              <a:rPr lang="en-US" sz="2800" dirty="0" smtClean="0"/>
              <a:t>Richmond County Senior High </a:t>
            </a:r>
            <a:r>
              <a:rPr lang="en-US" sz="2800" dirty="0" smtClean="0"/>
              <a:t>School</a:t>
            </a:r>
          </a:p>
          <a:p>
            <a:pPr lvl="1"/>
            <a:r>
              <a:rPr lang="en-US" sz="3200" dirty="0" smtClean="0"/>
              <a:t>Reggie Peace, AD/Basketball Coach</a:t>
            </a:r>
            <a:endParaRPr lang="en-US" sz="3200" dirty="0"/>
          </a:p>
          <a:p>
            <a:pPr lvl="2"/>
            <a:r>
              <a:rPr lang="en-US" sz="2800" dirty="0" smtClean="0"/>
              <a:t>Lee County High School</a:t>
            </a:r>
            <a:endParaRPr lang="en-US" sz="2800" dirty="0"/>
          </a:p>
          <a:p>
            <a:pPr marL="768096" lvl="2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4923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NCHSAA </a:t>
            </a:r>
            <a:r>
              <a:rPr lang="en-US" sz="4800" dirty="0" smtClean="0"/>
              <a:t>Staff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Davis Whitfield</a:t>
            </a:r>
          </a:p>
          <a:p>
            <a:pPr lvl="1"/>
            <a:r>
              <a:rPr lang="en-US" dirty="0" smtClean="0"/>
              <a:t>Commissioner</a:t>
            </a:r>
          </a:p>
          <a:p>
            <a:r>
              <a:rPr lang="en-US" dirty="0" err="1"/>
              <a:t>Que</a:t>
            </a:r>
            <a:r>
              <a:rPr lang="en-US" dirty="0"/>
              <a:t> Tucker</a:t>
            </a:r>
          </a:p>
          <a:p>
            <a:pPr lvl="1"/>
            <a:r>
              <a:rPr lang="en-US" dirty="0"/>
              <a:t>Deputy </a:t>
            </a:r>
            <a:r>
              <a:rPr lang="en-US" dirty="0" smtClean="0"/>
              <a:t>Commissione</a:t>
            </a:r>
            <a:r>
              <a:rPr lang="en-US" dirty="0"/>
              <a:t>r</a:t>
            </a:r>
            <a:endParaRPr lang="en-US" dirty="0"/>
          </a:p>
          <a:p>
            <a:r>
              <a:rPr lang="en-US" dirty="0" smtClean="0"/>
              <a:t>Rick </a:t>
            </a:r>
            <a:r>
              <a:rPr lang="en-US" dirty="0" err="1" smtClean="0"/>
              <a:t>Strunk</a:t>
            </a:r>
            <a:endParaRPr lang="en-US" dirty="0" smtClean="0"/>
          </a:p>
          <a:p>
            <a:pPr lvl="1"/>
            <a:r>
              <a:rPr lang="en-US" dirty="0" smtClean="0"/>
              <a:t>Associate </a:t>
            </a:r>
            <a:r>
              <a:rPr lang="en-US" dirty="0" smtClean="0"/>
              <a:t>Commissioner </a:t>
            </a:r>
            <a:endParaRPr lang="en-US" dirty="0" smtClean="0"/>
          </a:p>
          <a:p>
            <a:r>
              <a:rPr lang="en-US" dirty="0" smtClean="0"/>
              <a:t>Carolyn </a:t>
            </a:r>
            <a:r>
              <a:rPr lang="en-US" dirty="0" err="1" smtClean="0"/>
              <a:t>Shannonhouse</a:t>
            </a:r>
            <a:endParaRPr lang="en-US" dirty="0"/>
          </a:p>
          <a:p>
            <a:pPr lvl="1"/>
            <a:r>
              <a:rPr lang="en-US" dirty="0" smtClean="0"/>
              <a:t>Assistant Commissioner, Retired</a:t>
            </a:r>
            <a:endParaRPr lang="en-US" dirty="0" smtClean="0"/>
          </a:p>
          <a:p>
            <a:r>
              <a:rPr lang="en-US" dirty="0"/>
              <a:t>Karen </a:t>
            </a:r>
            <a:r>
              <a:rPr lang="en-US" dirty="0" err="1"/>
              <a:t>DeHart</a:t>
            </a:r>
            <a:endParaRPr lang="en-US" dirty="0"/>
          </a:p>
          <a:p>
            <a:pPr lvl="1"/>
            <a:r>
              <a:rPr lang="en-US" dirty="0"/>
              <a:t>Associate Commissioner</a:t>
            </a:r>
          </a:p>
          <a:p>
            <a:r>
              <a:rPr lang="en-US" dirty="0" smtClean="0"/>
              <a:t>Brad Alford</a:t>
            </a:r>
          </a:p>
          <a:p>
            <a:pPr lvl="1"/>
            <a:r>
              <a:rPr lang="en-US" dirty="0" smtClean="0"/>
              <a:t>Director of Sports &amp; Championships</a:t>
            </a:r>
          </a:p>
        </p:txBody>
      </p:sp>
    </p:spTree>
    <p:extLst>
      <p:ext uri="{BB962C8B-B14F-4D97-AF65-F5344CB8AC3E}">
        <p14:creationId xmlns:p14="http://schemas.microsoft.com/office/powerpoint/2010/main" val="400217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00" y="368300"/>
            <a:ext cx="47371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26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Want to Know…</a:t>
            </a:r>
            <a:endParaRPr lang="en-US" dirty="0"/>
          </a:p>
        </p:txBody>
      </p:sp>
      <p:pic>
        <p:nvPicPr>
          <p:cNvPr id="6" name="Picture 5" descr="Screen Shot 2014-08-28 at 10.37.5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14" y="2033238"/>
            <a:ext cx="60071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27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NCHSAA Awards and Nomination Forms</a:t>
            </a:r>
            <a:endParaRPr lang="en-US" dirty="0"/>
          </a:p>
        </p:txBody>
      </p:sp>
      <p:pic>
        <p:nvPicPr>
          <p:cNvPr id="4" name="Content Placeholder 3" descr="- NCHSAA Forms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82" b="28282"/>
          <a:stretch>
            <a:fillRect/>
          </a:stretch>
        </p:blipFill>
        <p:spPr>
          <a:xfrm>
            <a:off x="457200" y="1780789"/>
            <a:ext cx="8229600" cy="4620012"/>
          </a:xfrm>
        </p:spPr>
      </p:pic>
    </p:spTree>
    <p:extLst>
      <p:ext uri="{BB962C8B-B14F-4D97-AF65-F5344CB8AC3E}">
        <p14:creationId xmlns:p14="http://schemas.microsoft.com/office/powerpoint/2010/main" val="2058516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300" u="sng" dirty="0" smtClean="0"/>
              <a:t>Region 1</a:t>
            </a:r>
          </a:p>
          <a:p>
            <a:pPr lvl="1"/>
            <a:r>
              <a:rPr lang="en-US" dirty="0" smtClean="0"/>
              <a:t>Ron Butler – Pitt County Schools</a:t>
            </a:r>
          </a:p>
          <a:p>
            <a:pPr lvl="1"/>
            <a:r>
              <a:rPr lang="en-US" dirty="0" smtClean="0"/>
              <a:t>Allison </a:t>
            </a:r>
            <a:r>
              <a:rPr lang="en-US" dirty="0" err="1" smtClean="0"/>
              <a:t>Osmon</a:t>
            </a:r>
            <a:r>
              <a:rPr lang="en-US" dirty="0" smtClean="0"/>
              <a:t> – Currituck County Schools</a:t>
            </a:r>
          </a:p>
          <a:p>
            <a:pPr lvl="1"/>
            <a:r>
              <a:rPr lang="en-US" dirty="0" smtClean="0"/>
              <a:t>Dwayne Stallings – Perquimans County Schools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sz="3300" u="sng" dirty="0" smtClean="0"/>
              <a:t>Region 2</a:t>
            </a:r>
            <a:endParaRPr lang="en-US" sz="3300" dirty="0" smtClean="0"/>
          </a:p>
          <a:p>
            <a:pPr lvl="1"/>
            <a:r>
              <a:rPr lang="en-US" dirty="0" smtClean="0"/>
              <a:t>M.D. Guthrie – Wallace-Rose Hill High School</a:t>
            </a:r>
          </a:p>
          <a:p>
            <a:pPr lvl="1"/>
            <a:r>
              <a:rPr lang="en-US" dirty="0" smtClean="0"/>
              <a:t>Joe </a:t>
            </a:r>
            <a:r>
              <a:rPr lang="en-US" dirty="0" err="1" smtClean="0"/>
              <a:t>Poletti</a:t>
            </a:r>
            <a:r>
              <a:rPr lang="en-US" dirty="0" smtClean="0"/>
              <a:t> – </a:t>
            </a:r>
            <a:r>
              <a:rPr lang="en-US" dirty="0" err="1" smtClean="0"/>
              <a:t>Croatan</a:t>
            </a:r>
            <a:r>
              <a:rPr lang="en-US" dirty="0" smtClean="0"/>
              <a:t> High School</a:t>
            </a:r>
          </a:p>
          <a:p>
            <a:pPr lvl="1"/>
            <a:endParaRPr lang="en-US" dirty="0" smtClean="0"/>
          </a:p>
          <a:p>
            <a:r>
              <a:rPr lang="en-US" sz="3300" u="sng" dirty="0" smtClean="0"/>
              <a:t>Region 3</a:t>
            </a:r>
            <a:endParaRPr lang="en-US" sz="3300" dirty="0" smtClean="0"/>
          </a:p>
          <a:p>
            <a:pPr lvl="1"/>
            <a:r>
              <a:rPr lang="en-US" dirty="0" smtClean="0"/>
              <a:t>Angie Miller – Nash/Rocky Mount Schools</a:t>
            </a:r>
          </a:p>
          <a:p>
            <a:pPr lvl="1"/>
            <a:r>
              <a:rPr lang="en-US" dirty="0" smtClean="0"/>
              <a:t>Dennis Sawyer – Roanoke Rapids City Schools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210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300" u="sng" dirty="0" smtClean="0"/>
              <a:t>Region 4</a:t>
            </a:r>
          </a:p>
          <a:p>
            <a:pPr lvl="1"/>
            <a:r>
              <a:rPr lang="en-US" dirty="0" smtClean="0"/>
              <a:t>Paul </a:t>
            </a:r>
            <a:r>
              <a:rPr lang="en-US" dirty="0" err="1" smtClean="0"/>
              <a:t>Hoggard</a:t>
            </a:r>
            <a:r>
              <a:rPr lang="en-US" dirty="0" smtClean="0"/>
              <a:t> – Richmond Senior High School</a:t>
            </a:r>
          </a:p>
          <a:p>
            <a:pPr lvl="1"/>
            <a:r>
              <a:rPr lang="en-US" dirty="0" smtClean="0"/>
              <a:t>Reggie Peace – Lee County High School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sz="3300" u="sng" dirty="0" smtClean="0"/>
              <a:t>Region 5</a:t>
            </a:r>
            <a:endParaRPr lang="en-US" sz="3300" dirty="0" smtClean="0"/>
          </a:p>
          <a:p>
            <a:pPr lvl="1"/>
            <a:r>
              <a:rPr lang="en-US" dirty="0" smtClean="0"/>
              <a:t>Brad Craddock – Robert B.  Glenn High School</a:t>
            </a:r>
          </a:p>
          <a:p>
            <a:pPr lvl="1"/>
            <a:r>
              <a:rPr lang="en-US" dirty="0" smtClean="0"/>
              <a:t>Mo Green – Guilford County Schools</a:t>
            </a:r>
          </a:p>
          <a:p>
            <a:pPr lvl="1"/>
            <a:r>
              <a:rPr lang="en-US" dirty="0" smtClean="0"/>
              <a:t>Rodney </a:t>
            </a:r>
            <a:r>
              <a:rPr lang="en-US" dirty="0" err="1" smtClean="0"/>
              <a:t>Shotwell</a:t>
            </a:r>
            <a:r>
              <a:rPr lang="en-US" dirty="0" smtClean="0"/>
              <a:t> – Rockingham County Schools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sz="3300" u="sng" dirty="0" smtClean="0"/>
              <a:t>Region 6</a:t>
            </a:r>
            <a:endParaRPr lang="en-US" sz="3300" dirty="0" smtClean="0"/>
          </a:p>
          <a:p>
            <a:pPr lvl="1"/>
            <a:r>
              <a:rPr lang="en-US" dirty="0" smtClean="0"/>
              <a:t>Carla Black – Concord High School</a:t>
            </a:r>
          </a:p>
          <a:p>
            <a:pPr lvl="1"/>
            <a:r>
              <a:rPr lang="en-US" dirty="0" smtClean="0"/>
              <a:t>Bill Rogers – Porter Ridge High School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41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Region 7</a:t>
            </a:r>
          </a:p>
          <a:p>
            <a:pPr lvl="1"/>
            <a:r>
              <a:rPr lang="en-US" dirty="0" smtClean="0"/>
              <a:t>Sandy George – Mount Airy High School</a:t>
            </a:r>
          </a:p>
          <a:p>
            <a:pPr lvl="1"/>
            <a:r>
              <a:rPr lang="en-US" dirty="0" smtClean="0"/>
              <a:t>Teresa Hays – North Iredell High School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u="sng" dirty="0" smtClean="0"/>
              <a:t>Region 8</a:t>
            </a:r>
            <a:endParaRPr lang="en-US" dirty="0" smtClean="0"/>
          </a:p>
          <a:p>
            <a:pPr lvl="1"/>
            <a:r>
              <a:rPr lang="en-US" dirty="0" smtClean="0"/>
              <a:t>Tony Baldwin – Buncombe County Schools</a:t>
            </a:r>
          </a:p>
          <a:p>
            <a:pPr lvl="1"/>
            <a:r>
              <a:rPr lang="en-US" dirty="0" smtClean="0"/>
              <a:t>David Gentry – Murphy High school</a:t>
            </a:r>
          </a:p>
          <a:p>
            <a:pPr lvl="1"/>
            <a:r>
              <a:rPr lang="en-US" dirty="0" smtClean="0"/>
              <a:t>Bill Miller – Polk County Schools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23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5084064"/>
          </a:xfrm>
        </p:spPr>
        <p:txBody>
          <a:bodyPr>
            <a:normAutofit/>
          </a:bodyPr>
          <a:lstStyle/>
          <a:p>
            <a:r>
              <a:rPr lang="en-US" u="sng" dirty="0" smtClean="0"/>
              <a:t>1A</a:t>
            </a:r>
          </a:p>
          <a:p>
            <a:pPr lvl="1"/>
            <a:r>
              <a:rPr lang="en-US" dirty="0"/>
              <a:t>David </a:t>
            </a:r>
            <a:r>
              <a:rPr lang="en-US" dirty="0" smtClean="0"/>
              <a:t>Gentry</a:t>
            </a:r>
          </a:p>
          <a:p>
            <a:pPr lvl="2"/>
            <a:r>
              <a:rPr lang="en-US" dirty="0" smtClean="0"/>
              <a:t>Murphy HS</a:t>
            </a:r>
            <a:endParaRPr lang="en-US" dirty="0"/>
          </a:p>
          <a:p>
            <a:pPr lvl="1"/>
            <a:r>
              <a:rPr lang="en-US" dirty="0"/>
              <a:t>Sandy </a:t>
            </a:r>
            <a:r>
              <a:rPr lang="en-US" dirty="0" smtClean="0"/>
              <a:t>George</a:t>
            </a:r>
          </a:p>
          <a:p>
            <a:pPr lvl="2"/>
            <a:r>
              <a:rPr lang="en-US" dirty="0" smtClean="0"/>
              <a:t>Mt. Airy HS</a:t>
            </a:r>
            <a:endParaRPr lang="en-US" dirty="0"/>
          </a:p>
          <a:p>
            <a:pPr lvl="1"/>
            <a:r>
              <a:rPr lang="en-US" dirty="0" smtClean="0"/>
              <a:t>M.D</a:t>
            </a:r>
            <a:r>
              <a:rPr lang="en-US" dirty="0"/>
              <a:t>. </a:t>
            </a:r>
            <a:r>
              <a:rPr lang="en-US" dirty="0" smtClean="0"/>
              <a:t>Guthrie</a:t>
            </a:r>
          </a:p>
          <a:p>
            <a:pPr lvl="2"/>
            <a:r>
              <a:rPr lang="en-US" dirty="0" smtClean="0"/>
              <a:t>Wallace-Rose Hill HS</a:t>
            </a:r>
          </a:p>
          <a:p>
            <a:pPr lvl="1"/>
            <a:r>
              <a:rPr lang="en-US" dirty="0" smtClean="0"/>
              <a:t>Dwayne Stallings</a:t>
            </a:r>
          </a:p>
          <a:p>
            <a:pPr lvl="2"/>
            <a:r>
              <a:rPr lang="en-US" dirty="0" smtClean="0"/>
              <a:t>Perquimans County Schools</a:t>
            </a:r>
          </a:p>
          <a:p>
            <a:pPr lvl="1"/>
            <a:endParaRPr lang="en-US" u="sng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5084064"/>
          </a:xfrm>
        </p:spPr>
        <p:txBody>
          <a:bodyPr>
            <a:normAutofit/>
          </a:bodyPr>
          <a:lstStyle/>
          <a:p>
            <a:r>
              <a:rPr lang="en-US" u="sng" dirty="0" smtClean="0"/>
              <a:t>2A</a:t>
            </a:r>
          </a:p>
          <a:p>
            <a:pPr lvl="1"/>
            <a:r>
              <a:rPr lang="en-US" dirty="0" smtClean="0"/>
              <a:t>Ron Butler</a:t>
            </a:r>
          </a:p>
          <a:p>
            <a:pPr lvl="2"/>
            <a:r>
              <a:rPr lang="en-US" dirty="0" smtClean="0"/>
              <a:t>Pitt County Schools</a:t>
            </a:r>
          </a:p>
          <a:p>
            <a:pPr lvl="1"/>
            <a:r>
              <a:rPr lang="en-US" dirty="0"/>
              <a:t>Rodney </a:t>
            </a:r>
            <a:r>
              <a:rPr lang="en-US" dirty="0" err="1"/>
              <a:t>Shotwell</a:t>
            </a:r>
            <a:endParaRPr lang="en-US" dirty="0"/>
          </a:p>
          <a:p>
            <a:pPr lvl="2"/>
            <a:r>
              <a:rPr lang="en-US" dirty="0"/>
              <a:t>Rockingham County Schools</a:t>
            </a:r>
          </a:p>
          <a:p>
            <a:pPr lvl="1"/>
            <a:r>
              <a:rPr lang="en-US" dirty="0" smtClean="0"/>
              <a:t>Joe </a:t>
            </a:r>
            <a:r>
              <a:rPr lang="en-US" dirty="0" err="1" smtClean="0"/>
              <a:t>Poletti</a:t>
            </a:r>
            <a:endParaRPr lang="en-US" dirty="0" smtClean="0"/>
          </a:p>
          <a:p>
            <a:pPr lvl="2"/>
            <a:r>
              <a:rPr lang="en-US" dirty="0" err="1" smtClean="0"/>
              <a:t>Croatan</a:t>
            </a:r>
            <a:r>
              <a:rPr lang="en-US" dirty="0" smtClean="0"/>
              <a:t> HS</a:t>
            </a:r>
          </a:p>
          <a:p>
            <a:pPr lvl="1"/>
            <a:r>
              <a:rPr lang="en-US" dirty="0" smtClean="0"/>
              <a:t>Dennis Sawyer</a:t>
            </a:r>
          </a:p>
          <a:p>
            <a:pPr lvl="2"/>
            <a:r>
              <a:rPr lang="en-US" dirty="0" smtClean="0"/>
              <a:t>Roanoke Rapids City Schools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133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5084064"/>
          </a:xfrm>
        </p:spPr>
        <p:txBody>
          <a:bodyPr/>
          <a:lstStyle/>
          <a:p>
            <a:r>
              <a:rPr lang="en-US" u="sng" dirty="0" smtClean="0"/>
              <a:t>3A</a:t>
            </a:r>
          </a:p>
          <a:p>
            <a:pPr lvl="1"/>
            <a:r>
              <a:rPr lang="en-US" dirty="0"/>
              <a:t>Carla </a:t>
            </a:r>
            <a:r>
              <a:rPr lang="en-US" dirty="0" smtClean="0"/>
              <a:t>Black</a:t>
            </a:r>
          </a:p>
          <a:p>
            <a:pPr lvl="2"/>
            <a:r>
              <a:rPr lang="en-US" dirty="0" smtClean="0"/>
              <a:t>Concord HS</a:t>
            </a:r>
            <a:endParaRPr lang="en-US" dirty="0"/>
          </a:p>
          <a:p>
            <a:pPr lvl="1"/>
            <a:r>
              <a:rPr lang="en-US" dirty="0"/>
              <a:t>Angie </a:t>
            </a:r>
            <a:r>
              <a:rPr lang="en-US" dirty="0" smtClean="0"/>
              <a:t>Miller</a:t>
            </a:r>
          </a:p>
          <a:p>
            <a:pPr lvl="2"/>
            <a:r>
              <a:rPr lang="en-US" dirty="0" smtClean="0"/>
              <a:t>Nash/Rocky Mount Schools</a:t>
            </a:r>
          </a:p>
          <a:p>
            <a:pPr lvl="1"/>
            <a:r>
              <a:rPr lang="en-US" dirty="0" smtClean="0"/>
              <a:t>Reggie Peace</a:t>
            </a:r>
          </a:p>
          <a:p>
            <a:pPr lvl="2"/>
            <a:r>
              <a:rPr lang="en-US" dirty="0" smtClean="0"/>
              <a:t>Lee County HS</a:t>
            </a:r>
          </a:p>
          <a:p>
            <a:pPr lvl="1"/>
            <a:r>
              <a:rPr lang="en-US" dirty="0"/>
              <a:t>Teresa Hays</a:t>
            </a:r>
          </a:p>
          <a:p>
            <a:pPr lvl="2"/>
            <a:r>
              <a:rPr lang="en-US" dirty="0"/>
              <a:t>North Iredell HS</a:t>
            </a:r>
          </a:p>
          <a:p>
            <a:pPr lvl="1"/>
            <a:endParaRPr lang="en-US" u="sng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5084064"/>
          </a:xfrm>
        </p:spPr>
        <p:txBody>
          <a:bodyPr/>
          <a:lstStyle/>
          <a:p>
            <a:r>
              <a:rPr lang="en-US" u="sng" dirty="0" smtClean="0"/>
              <a:t>4A</a:t>
            </a:r>
          </a:p>
          <a:p>
            <a:pPr lvl="1"/>
            <a:r>
              <a:rPr lang="en-US" dirty="0"/>
              <a:t>Tony </a:t>
            </a:r>
            <a:r>
              <a:rPr lang="en-US" dirty="0" smtClean="0"/>
              <a:t>Baldwin</a:t>
            </a:r>
          </a:p>
          <a:p>
            <a:pPr lvl="2"/>
            <a:r>
              <a:rPr lang="en-US" dirty="0" smtClean="0"/>
              <a:t>Buncombe County Schools</a:t>
            </a:r>
            <a:endParaRPr lang="en-US" dirty="0"/>
          </a:p>
          <a:p>
            <a:pPr lvl="1"/>
            <a:r>
              <a:rPr lang="en-US" dirty="0"/>
              <a:t>Brad </a:t>
            </a:r>
            <a:r>
              <a:rPr lang="en-US" dirty="0" smtClean="0"/>
              <a:t>Craddock</a:t>
            </a:r>
          </a:p>
          <a:p>
            <a:pPr lvl="2"/>
            <a:r>
              <a:rPr lang="en-US" dirty="0" smtClean="0"/>
              <a:t>Glenn HS</a:t>
            </a:r>
            <a:endParaRPr lang="en-US" dirty="0"/>
          </a:p>
          <a:p>
            <a:pPr lvl="1"/>
            <a:r>
              <a:rPr lang="en-US" dirty="0"/>
              <a:t>Paul </a:t>
            </a:r>
            <a:r>
              <a:rPr lang="en-US" dirty="0" err="1" smtClean="0"/>
              <a:t>Hoggard</a:t>
            </a:r>
            <a:endParaRPr lang="en-US" dirty="0" smtClean="0"/>
          </a:p>
          <a:p>
            <a:pPr lvl="2"/>
            <a:r>
              <a:rPr lang="en-US" dirty="0" smtClean="0"/>
              <a:t>Richmond Senior HS</a:t>
            </a:r>
          </a:p>
          <a:p>
            <a:pPr lvl="1"/>
            <a:r>
              <a:rPr lang="en-US" dirty="0" smtClean="0"/>
              <a:t>Bill Rogers</a:t>
            </a:r>
          </a:p>
          <a:p>
            <a:pPr lvl="2"/>
            <a:r>
              <a:rPr lang="en-US" dirty="0" smtClean="0"/>
              <a:t>Porter Ridge HS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694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75191"/>
            <a:ext cx="8564051" cy="4625609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/>
              <a:t>Affiliate Members</a:t>
            </a:r>
          </a:p>
          <a:p>
            <a:pPr lvl="1"/>
            <a:r>
              <a:rPr lang="en-US" dirty="0"/>
              <a:t>Wendell Hall – NC State School Boards </a:t>
            </a:r>
            <a:r>
              <a:rPr lang="en-US" dirty="0" smtClean="0"/>
              <a:t>Association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Mac Morris – NC Coaches </a:t>
            </a:r>
            <a:r>
              <a:rPr lang="en-US" dirty="0" smtClean="0"/>
              <a:t>Association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Roger Morton – Piedmont Officials </a:t>
            </a:r>
            <a:r>
              <a:rPr lang="en-US" dirty="0" smtClean="0"/>
              <a:t>Association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Burt Jenkins – </a:t>
            </a:r>
            <a:r>
              <a:rPr lang="en-US" dirty="0" smtClean="0"/>
              <a:t>NCDPI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Rex Wells – NC Athletic Directors </a:t>
            </a:r>
            <a:r>
              <a:rPr lang="en-US" dirty="0" smtClean="0"/>
              <a:t>Association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073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Policy Committee</a:t>
            </a:r>
          </a:p>
          <a:p>
            <a:pPr lvl="1"/>
            <a:r>
              <a:rPr lang="en-US" sz="3200" dirty="0" smtClean="0"/>
              <a:t>Carla Black </a:t>
            </a:r>
            <a:r>
              <a:rPr lang="en-US" dirty="0" smtClean="0"/>
              <a:t>– Chairman, Region 6</a:t>
            </a:r>
          </a:p>
          <a:p>
            <a:pPr lvl="1"/>
            <a:r>
              <a:rPr lang="en-US" sz="3200" dirty="0" smtClean="0"/>
              <a:t>M.D. Guthrie </a:t>
            </a:r>
            <a:r>
              <a:rPr lang="en-US" dirty="0" smtClean="0"/>
              <a:t>– Vice Chair, Region 2</a:t>
            </a:r>
          </a:p>
          <a:p>
            <a:pPr lvl="1"/>
            <a:r>
              <a:rPr lang="en-US" sz="3200" dirty="0" smtClean="0"/>
              <a:t>Paul </a:t>
            </a:r>
            <a:r>
              <a:rPr lang="en-US" sz="3200" dirty="0" err="1" smtClean="0"/>
              <a:t>Hoggard</a:t>
            </a:r>
            <a:r>
              <a:rPr lang="en-US" sz="3200" dirty="0" smtClean="0"/>
              <a:t> </a:t>
            </a:r>
            <a:r>
              <a:rPr lang="en-US" dirty="0" smtClean="0"/>
              <a:t>– Region 4</a:t>
            </a:r>
          </a:p>
          <a:p>
            <a:pPr lvl="1"/>
            <a:r>
              <a:rPr lang="en-US" sz="3200" dirty="0" smtClean="0"/>
              <a:t>Brad Craddock </a:t>
            </a:r>
            <a:r>
              <a:rPr lang="en-US" dirty="0" smtClean="0"/>
              <a:t>– Region 5</a:t>
            </a:r>
          </a:p>
          <a:p>
            <a:pPr lvl="1"/>
            <a:r>
              <a:rPr lang="en-US" sz="3200" dirty="0" smtClean="0"/>
              <a:t>Rex Wells </a:t>
            </a:r>
            <a:r>
              <a:rPr lang="en-US" dirty="0" smtClean="0"/>
              <a:t>– NCADA</a:t>
            </a:r>
          </a:p>
          <a:p>
            <a:pPr lvl="1"/>
            <a:r>
              <a:rPr lang="en-US" sz="3200" dirty="0" smtClean="0"/>
              <a:t>Burt Jenkins </a:t>
            </a:r>
            <a:r>
              <a:rPr lang="en-US" dirty="0" smtClean="0"/>
              <a:t>– DPI</a:t>
            </a:r>
          </a:p>
        </p:txBody>
      </p:sp>
    </p:spTree>
    <p:extLst>
      <p:ext uri="{BB962C8B-B14F-4D97-AF65-F5344CB8AC3E}">
        <p14:creationId xmlns:p14="http://schemas.microsoft.com/office/powerpoint/2010/main" val="1172958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Sports Committee</a:t>
            </a:r>
          </a:p>
          <a:p>
            <a:pPr lvl="1"/>
            <a:r>
              <a:rPr lang="en-US" sz="3200" dirty="0" smtClean="0"/>
              <a:t>Dwayne Stallings </a:t>
            </a:r>
            <a:r>
              <a:rPr lang="en-US" dirty="0" smtClean="0"/>
              <a:t>– Chairman, Region 1</a:t>
            </a:r>
          </a:p>
          <a:p>
            <a:pPr lvl="1"/>
            <a:r>
              <a:rPr lang="en-US" sz="3200" dirty="0" smtClean="0"/>
              <a:t>Joe </a:t>
            </a:r>
            <a:r>
              <a:rPr lang="en-US" sz="3200" dirty="0" err="1" smtClean="0"/>
              <a:t>Poletti</a:t>
            </a:r>
            <a:r>
              <a:rPr lang="en-US" sz="3200" dirty="0" smtClean="0"/>
              <a:t> </a:t>
            </a:r>
            <a:r>
              <a:rPr lang="en-US" dirty="0" smtClean="0"/>
              <a:t>– Vice Chair, Region 2</a:t>
            </a:r>
          </a:p>
          <a:p>
            <a:pPr lvl="1"/>
            <a:r>
              <a:rPr lang="en-US" sz="3200" dirty="0" smtClean="0"/>
              <a:t>Bill Rogers </a:t>
            </a:r>
            <a:r>
              <a:rPr lang="en-US" dirty="0" smtClean="0"/>
              <a:t>– Region 6</a:t>
            </a:r>
          </a:p>
          <a:p>
            <a:pPr lvl="1"/>
            <a:r>
              <a:rPr lang="en-US" sz="3200" dirty="0" smtClean="0"/>
              <a:t>David Gentry </a:t>
            </a:r>
            <a:r>
              <a:rPr lang="en-US" dirty="0" smtClean="0"/>
              <a:t>– Region 8</a:t>
            </a:r>
          </a:p>
          <a:p>
            <a:pPr lvl="1"/>
            <a:r>
              <a:rPr lang="en-US" sz="3200" dirty="0" smtClean="0"/>
              <a:t>Teresa Hays </a:t>
            </a:r>
            <a:r>
              <a:rPr lang="en-US" dirty="0" smtClean="0"/>
              <a:t>– Region 7</a:t>
            </a:r>
          </a:p>
          <a:p>
            <a:pPr lvl="1"/>
            <a:r>
              <a:rPr lang="en-US" sz="3200" dirty="0" smtClean="0"/>
              <a:t>Mac Morris </a:t>
            </a:r>
            <a:r>
              <a:rPr lang="en-US" dirty="0" smtClean="0"/>
              <a:t>- NCCA</a:t>
            </a:r>
          </a:p>
        </p:txBody>
      </p:sp>
    </p:spTree>
    <p:extLst>
      <p:ext uri="{BB962C8B-B14F-4D97-AF65-F5344CB8AC3E}">
        <p14:creationId xmlns:p14="http://schemas.microsoft.com/office/powerpoint/2010/main" val="3907182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Review/Officiating Committee</a:t>
            </a:r>
          </a:p>
          <a:p>
            <a:pPr lvl="1"/>
            <a:r>
              <a:rPr lang="en-US" sz="3200" dirty="0" smtClean="0"/>
              <a:t>Ron Butler </a:t>
            </a:r>
            <a:r>
              <a:rPr lang="en-US" dirty="0" smtClean="0"/>
              <a:t>– Chairman, Region 1</a:t>
            </a:r>
          </a:p>
          <a:p>
            <a:pPr lvl="1"/>
            <a:r>
              <a:rPr lang="en-US" sz="3200" dirty="0" smtClean="0"/>
              <a:t>Sandy George </a:t>
            </a:r>
            <a:r>
              <a:rPr lang="en-US" dirty="0" smtClean="0"/>
              <a:t>– Vice Chair, Region 7</a:t>
            </a:r>
          </a:p>
          <a:p>
            <a:pPr lvl="1"/>
            <a:r>
              <a:rPr lang="en-US" sz="3200" dirty="0" smtClean="0"/>
              <a:t>Dennis Sawyer </a:t>
            </a:r>
            <a:r>
              <a:rPr lang="en-US" dirty="0" smtClean="0"/>
              <a:t>– Region 3</a:t>
            </a:r>
          </a:p>
          <a:p>
            <a:pPr lvl="1"/>
            <a:r>
              <a:rPr lang="en-US" sz="3200" dirty="0" smtClean="0"/>
              <a:t>Reggie Peace </a:t>
            </a:r>
            <a:r>
              <a:rPr lang="en-US" dirty="0" smtClean="0"/>
              <a:t>– Region 4</a:t>
            </a:r>
          </a:p>
          <a:p>
            <a:pPr lvl="1"/>
            <a:r>
              <a:rPr lang="en-US" sz="3200" dirty="0" smtClean="0"/>
              <a:t>Roger Morton </a:t>
            </a:r>
            <a:r>
              <a:rPr lang="en-US" dirty="0" smtClean="0"/>
              <a:t>– Piedmont Officials Association</a:t>
            </a:r>
          </a:p>
          <a:p>
            <a:pPr lvl="1"/>
            <a:r>
              <a:rPr lang="en-US" sz="3200" dirty="0" smtClean="0"/>
              <a:t>Wendell Hall </a:t>
            </a:r>
            <a:r>
              <a:rPr lang="en-US" dirty="0" smtClean="0"/>
              <a:t>– NC State School Boards Assoc.</a:t>
            </a:r>
          </a:p>
        </p:txBody>
      </p:sp>
    </p:spTree>
    <p:extLst>
      <p:ext uri="{BB962C8B-B14F-4D97-AF65-F5344CB8AC3E}">
        <p14:creationId xmlns:p14="http://schemas.microsoft.com/office/powerpoint/2010/main" val="981625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Board of Directors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Finance/Personnel Committee</a:t>
            </a:r>
          </a:p>
          <a:p>
            <a:pPr lvl="1"/>
            <a:r>
              <a:rPr lang="en-US" sz="3200" dirty="0" smtClean="0"/>
              <a:t>Mo Green </a:t>
            </a:r>
            <a:r>
              <a:rPr lang="en-US" dirty="0" smtClean="0"/>
              <a:t>– Chairman, Region 5</a:t>
            </a:r>
          </a:p>
          <a:p>
            <a:pPr lvl="1"/>
            <a:r>
              <a:rPr lang="en-US" sz="3200" dirty="0" smtClean="0"/>
              <a:t>Bill Miller </a:t>
            </a:r>
            <a:r>
              <a:rPr lang="en-US" dirty="0" smtClean="0"/>
              <a:t>– Vice Chair, Region 8</a:t>
            </a:r>
          </a:p>
          <a:p>
            <a:pPr lvl="1"/>
            <a:r>
              <a:rPr lang="en-US" sz="3200" dirty="0" smtClean="0"/>
              <a:t>Angie Miller </a:t>
            </a:r>
            <a:r>
              <a:rPr lang="en-US" dirty="0" smtClean="0"/>
              <a:t>– Region 3</a:t>
            </a:r>
          </a:p>
          <a:p>
            <a:pPr lvl="1"/>
            <a:r>
              <a:rPr lang="en-US" sz="3200" dirty="0" smtClean="0"/>
              <a:t>Rodney </a:t>
            </a:r>
            <a:r>
              <a:rPr lang="en-US" sz="3200" dirty="0" err="1" smtClean="0"/>
              <a:t>Shotwell</a:t>
            </a:r>
            <a:r>
              <a:rPr lang="en-US" sz="3200" dirty="0"/>
              <a:t> </a:t>
            </a:r>
            <a:r>
              <a:rPr lang="en-US" dirty="0" smtClean="0"/>
              <a:t>– Region 5</a:t>
            </a:r>
          </a:p>
          <a:p>
            <a:pPr lvl="1"/>
            <a:r>
              <a:rPr lang="en-US" sz="3200" dirty="0" smtClean="0"/>
              <a:t>Tony Baldwin </a:t>
            </a:r>
            <a:r>
              <a:rPr lang="en-US" dirty="0" smtClean="0"/>
              <a:t>– Region 8</a:t>
            </a:r>
          </a:p>
          <a:p>
            <a:pPr lvl="1"/>
            <a:r>
              <a:rPr lang="en-US" sz="3200" dirty="0" smtClean="0"/>
              <a:t>Allison </a:t>
            </a:r>
            <a:r>
              <a:rPr lang="en-US" sz="3200" dirty="0" err="1" smtClean="0"/>
              <a:t>Osmon</a:t>
            </a:r>
            <a:r>
              <a:rPr lang="en-US" sz="3200" dirty="0" smtClean="0"/>
              <a:t> </a:t>
            </a:r>
            <a:r>
              <a:rPr lang="en-US" dirty="0" smtClean="0"/>
              <a:t>– Region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26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Item Submission Form</a:t>
            </a:r>
            <a:endParaRPr lang="en-US" dirty="0"/>
          </a:p>
        </p:txBody>
      </p:sp>
      <p:pic>
        <p:nvPicPr>
          <p:cNvPr id="6" name="Picture 5" descr="Agenda Item Submission Form - Agenda Item Submission For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41" y="1551330"/>
            <a:ext cx="7342804" cy="578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39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Continuing Education/Certification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689101"/>
            <a:ext cx="84073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 charset="2"/>
              <a:buChar char="§"/>
            </a:pPr>
            <a:r>
              <a:rPr lang="en-US" sz="2800" dirty="0" smtClean="0"/>
              <a:t>Certified Athletic Administrator (CAA)</a:t>
            </a:r>
          </a:p>
          <a:p>
            <a:pPr marL="457200" indent="-457200">
              <a:buClr>
                <a:schemeClr val="accent1"/>
              </a:buClr>
              <a:buFont typeface="Wingdings" charset="2"/>
              <a:buChar char="§"/>
            </a:pPr>
            <a:endParaRPr lang="en-US" sz="2800" dirty="0" smtClean="0"/>
          </a:p>
          <a:p>
            <a:pPr marL="457200" indent="-457200">
              <a:buClr>
                <a:schemeClr val="accent1"/>
              </a:buClr>
              <a:buFont typeface="Wingdings" charset="2"/>
              <a:buChar char="§"/>
            </a:pPr>
            <a:r>
              <a:rPr lang="en-US" sz="2800" dirty="0" smtClean="0"/>
              <a:t>Certified Master Athletic Administrator (CMAA)</a:t>
            </a:r>
          </a:p>
          <a:p>
            <a:pPr marL="457200" indent="-457200">
              <a:buClr>
                <a:schemeClr val="accent1"/>
              </a:buClr>
              <a:buFont typeface="Wingdings" charset="2"/>
              <a:buChar char="§"/>
            </a:pPr>
            <a:endParaRPr lang="en-US" sz="2800" dirty="0" smtClean="0"/>
          </a:p>
          <a:p>
            <a:pPr marL="457200" indent="-457200">
              <a:buClr>
                <a:schemeClr val="accent1"/>
              </a:buClr>
              <a:buFont typeface="Wingdings" charset="2"/>
              <a:buChar char="§"/>
            </a:pPr>
            <a:r>
              <a:rPr lang="en-US" sz="2800" dirty="0" smtClean="0"/>
              <a:t>Fundamentals of Coaching</a:t>
            </a:r>
          </a:p>
          <a:p>
            <a:pPr marL="457200" indent="-457200">
              <a:buClr>
                <a:schemeClr val="accent1"/>
              </a:buClr>
              <a:buFont typeface="Wingdings" charset="2"/>
              <a:buChar char="§"/>
            </a:pPr>
            <a:endParaRPr lang="en-US" sz="2800" dirty="0" smtClean="0"/>
          </a:p>
          <a:p>
            <a:pPr marL="457200" indent="-457200">
              <a:buClr>
                <a:schemeClr val="accent1"/>
              </a:buClr>
              <a:buFont typeface="Wingdings" charset="2"/>
              <a:buChar char="§"/>
            </a:pPr>
            <a:r>
              <a:rPr lang="en-US" sz="2800" dirty="0" smtClean="0"/>
              <a:t>Accredited Interscholastic Coach (AIC)</a:t>
            </a:r>
          </a:p>
          <a:p>
            <a:pPr marL="457200" indent="-457200">
              <a:buClr>
                <a:schemeClr val="accent1"/>
              </a:buClr>
              <a:buFont typeface="Wingdings" charset="2"/>
              <a:buChar char="§"/>
            </a:pPr>
            <a:endParaRPr lang="en-US" sz="2800" dirty="0" smtClean="0"/>
          </a:p>
          <a:p>
            <a:pPr marL="457200" indent="-457200">
              <a:buClr>
                <a:schemeClr val="accent1"/>
              </a:buClr>
              <a:buFont typeface="Wingdings" charset="2"/>
              <a:buChar char="§"/>
            </a:pPr>
            <a:r>
              <a:rPr lang="en-US" sz="2800" dirty="0" smtClean="0"/>
              <a:t>Certified Interscholastic Coach (CIC)</a:t>
            </a:r>
          </a:p>
        </p:txBody>
      </p:sp>
    </p:spTree>
    <p:extLst>
      <p:ext uri="{BB962C8B-B14F-4D97-AF65-F5344CB8AC3E}">
        <p14:creationId xmlns:p14="http://schemas.microsoft.com/office/powerpoint/2010/main" val="2758958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North Carolina Coaches Association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Joe Franks – Director, NCCA</a:t>
            </a:r>
            <a:endParaRPr lang="en-US" sz="2400" dirty="0"/>
          </a:p>
        </p:txBody>
      </p:sp>
      <p:pic>
        <p:nvPicPr>
          <p:cNvPr id="4" name="Picture 3" descr="NCHSAA Logo Transparen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23" y="5360673"/>
            <a:ext cx="1011174" cy="1383178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5502482"/>
            <a:ext cx="3733800" cy="124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15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2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4267200"/>
            <a:ext cx="2282825" cy="2362200"/>
          </a:xfr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838200"/>
            <a:ext cx="39624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600"/>
            <a:ext cx="21764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2" descr="https://www.cheerltd.com/img/logos/nchsaa_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200977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2" descr="https://encrypted-tbn1.gstatic.com/images?q=tbn:ANd9GcQAc3FH2HMKAG9lPT24D3ncdwgBj2nwsoHIKSy18A0wKJ1HxTm6t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114800"/>
            <a:ext cx="25146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304800" y="2967038"/>
            <a:ext cx="86106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2800" i="1">
                <a:latin typeface="Constantia" pitchFamily="18" charset="0"/>
              </a:rPr>
              <a:t>The NCCA exists to promote and improve athletics in NC’s public schools and to foster high standards of ethics and sportsmanship.</a:t>
            </a:r>
          </a:p>
        </p:txBody>
      </p:sp>
    </p:spTree>
    <p:extLst>
      <p:ext uri="{BB962C8B-B14F-4D97-AF65-F5344CB8AC3E}">
        <p14:creationId xmlns:p14="http://schemas.microsoft.com/office/powerpoint/2010/main" val="3043247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3000" y="0"/>
            <a:ext cx="6858000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Board of Directors 2014-2015</a:t>
            </a:r>
            <a:endParaRPr lang="en-US" b="1" dirty="0"/>
          </a:p>
        </p:txBody>
      </p:sp>
      <p:pic>
        <p:nvPicPr>
          <p:cNvPr id="409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685800"/>
            <a:ext cx="25146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43000" y="1676400"/>
          <a:ext cx="6934200" cy="5181597"/>
        </p:xfrm>
        <a:graphic>
          <a:graphicData uri="http://schemas.openxmlformats.org/drawingml/2006/table">
            <a:tbl>
              <a:tblPr/>
              <a:tblGrid>
                <a:gridCol w="1143000"/>
                <a:gridCol w="2324100"/>
                <a:gridCol w="1181100"/>
                <a:gridCol w="2286000"/>
              </a:tblGrid>
              <a:tr h="266621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2014-2015 Directors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4372"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1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Mark Harnly</a:t>
                      </a:r>
                      <a:br>
                        <a:rPr lang="en-US" sz="1600" b="1"/>
                      </a:br>
                      <a:r>
                        <a:rPr lang="en-US" sz="1600" i="1"/>
                        <a:t>(Camden County)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District 5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Darlene Joyner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(Northwest Guilford)</a:t>
                      </a:r>
                      <a:r>
                        <a:rPr lang="en-US" sz="1600"/>
                        <a:t> 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4372"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1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Freddie (Sport) Sawyer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(Washington)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5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Pete Gilchrist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(North Forsyth)</a:t>
                      </a:r>
                      <a:r>
                        <a:rPr lang="en-US" sz="1600"/>
                        <a:t> 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4372"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2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Doug Kidd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(Swansboro)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6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Joe Pinyan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(Carson)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4372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District 2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Brett Queen</a:t>
                      </a:r>
                      <a:r>
                        <a:rPr lang="en-US" sz="1600" dirty="0"/>
                        <a:t/>
                      </a:r>
                      <a:br>
                        <a:rPr lang="en-US" sz="1600" dirty="0"/>
                      </a:br>
                      <a:r>
                        <a:rPr lang="en-US" sz="1600" i="1" dirty="0"/>
                        <a:t>(</a:t>
                      </a:r>
                      <a:r>
                        <a:rPr lang="en-US" sz="1600" i="1" dirty="0" err="1"/>
                        <a:t>Hoggard</a:t>
                      </a:r>
                      <a:r>
                        <a:rPr lang="en-US" sz="1600" i="1" dirty="0" smtClean="0"/>
                        <a:t>)</a:t>
                      </a:r>
                      <a:endParaRPr lang="en-US" sz="1600" dirty="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6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Donnie Kiefer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(Central Cabarrus)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4372"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3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Randy Pinkowski </a:t>
                      </a:r>
                      <a:br>
                        <a:rPr lang="en-US" sz="1600" b="1"/>
                      </a:br>
                      <a:r>
                        <a:rPr lang="en-US" sz="1600" i="1"/>
                        <a:t>(Clayton)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7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Mike Absher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(Davie County)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4372"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3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Brent Walston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(Corinth Holders)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7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Nick Bazzle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(Alexander Central)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4372"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4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Richard Bailey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(Scotland County)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8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Mike Sexton</a:t>
                      </a:r>
                      <a:r>
                        <a:rPr lang="en-US" sz="1600"/>
                        <a:t/>
                      </a:r>
                      <a:br>
                        <a:rPr lang="en-US" sz="1600"/>
                      </a:br>
                      <a:r>
                        <a:rPr lang="en-US" sz="1600" i="1"/>
                        <a:t>(C.A. Erwin)</a:t>
                      </a:r>
                      <a:endParaRPr lang="en-US" sz="160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4372"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District 4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Michael Baker</a:t>
                      </a:r>
                      <a:br>
                        <a:rPr lang="en-US" sz="1600" b="1" dirty="0"/>
                      </a:br>
                      <a:r>
                        <a:rPr lang="en-US" sz="1600" i="1" dirty="0"/>
                        <a:t>(Fairmont)</a:t>
                      </a:r>
                      <a:r>
                        <a:rPr lang="en-US" sz="1600" dirty="0"/>
                        <a:t> 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District 8</a:t>
                      </a:r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Jimmy </a:t>
                      </a:r>
                      <a:r>
                        <a:rPr lang="en-US" sz="1600" b="1" dirty="0" err="1"/>
                        <a:t>Cleaveland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dirty="0"/>
                        <a:t/>
                      </a:r>
                      <a:br>
                        <a:rPr lang="en-US" sz="1600" dirty="0"/>
                      </a:br>
                      <a:r>
                        <a:rPr lang="en-US" sz="1600" i="1" dirty="0"/>
                        <a:t>(Smoky Mountain)</a:t>
                      </a:r>
                      <a:endParaRPr lang="en-US" sz="1600" dirty="0"/>
                    </a:p>
                  </a:txBody>
                  <a:tcPr marL="21849" marR="21849" marT="21849" marB="2184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77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>
          <a:xfrm>
            <a:off x="1143000" y="0"/>
            <a:ext cx="6858000" cy="762000"/>
          </a:xfrm>
        </p:spPr>
        <p:txBody>
          <a:bodyPr/>
          <a:lstStyle/>
          <a:p>
            <a:pPr eaLnBrk="1" hangingPunct="1"/>
            <a:r>
              <a:rPr lang="en-US" altLang="en-US" sz="4000" b="1" smtClean="0"/>
              <a:t>NCCA Officers</a:t>
            </a:r>
          </a:p>
        </p:txBody>
      </p:sp>
      <p:pic>
        <p:nvPicPr>
          <p:cNvPr id="512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685800"/>
            <a:ext cx="25146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752600"/>
          <a:ext cx="6705600" cy="4870467"/>
        </p:xfrm>
        <a:graphic>
          <a:graphicData uri="http://schemas.openxmlformats.org/drawingml/2006/table">
            <a:tbl>
              <a:tblPr/>
              <a:tblGrid>
                <a:gridCol w="2150003"/>
                <a:gridCol w="4555597"/>
              </a:tblGrid>
              <a:tr h="387815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2014 - 2015 Officers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0050">
                <a:tc>
                  <a:txBody>
                    <a:bodyPr/>
                    <a:lstStyle/>
                    <a:p>
                      <a:r>
                        <a:rPr lang="en-US" sz="1800" b="0" dirty="0"/>
                        <a:t>President</a:t>
                      </a: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Reggie Peace </a:t>
                      </a:r>
                      <a:r>
                        <a:rPr lang="en-US" sz="1800" b="1" i="1" dirty="0"/>
                        <a:t>(Lee County)</a:t>
                      </a:r>
                      <a:endParaRPr lang="en-US" sz="1800" b="1" dirty="0"/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2517">
                <a:tc>
                  <a:txBody>
                    <a:bodyPr/>
                    <a:lstStyle/>
                    <a:p>
                      <a:r>
                        <a:rPr lang="en-US" sz="1800" b="0"/>
                        <a:t>Vice-President</a:t>
                      </a: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/>
                        <a:t>Tom Harper </a:t>
                      </a:r>
                      <a:r>
                        <a:rPr lang="en-US" sz="1800" b="1" i="1"/>
                        <a:t>(Fred T. Foard)</a:t>
                      </a:r>
                      <a:endParaRPr lang="en-US" sz="1800" b="1"/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2517">
                <a:tc>
                  <a:txBody>
                    <a:bodyPr/>
                    <a:lstStyle/>
                    <a:p>
                      <a:r>
                        <a:rPr lang="en-US" sz="1800" b="0"/>
                        <a:t>Past President</a:t>
                      </a: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Marc Payne </a:t>
                      </a:r>
                      <a:r>
                        <a:rPr lang="en-US" sz="1800" b="1" i="1" dirty="0"/>
                        <a:t>(Ashe County)</a:t>
                      </a:r>
                      <a:endParaRPr lang="en-US" sz="1800" b="1" dirty="0"/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2517">
                <a:tc>
                  <a:txBody>
                    <a:bodyPr/>
                    <a:lstStyle/>
                    <a:p>
                      <a:r>
                        <a:rPr lang="en-US" sz="1800" b="0"/>
                        <a:t>Executive Director</a:t>
                      </a: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Phil Weaver</a:t>
                      </a: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2517">
                <a:tc>
                  <a:txBody>
                    <a:bodyPr/>
                    <a:lstStyle/>
                    <a:p>
                      <a:r>
                        <a:rPr lang="en-US" sz="1800" b="0"/>
                        <a:t>Executive Director</a:t>
                      </a: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/>
                        <a:t>Mac Morris</a:t>
                      </a: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2517">
                <a:tc>
                  <a:txBody>
                    <a:bodyPr/>
                    <a:lstStyle/>
                    <a:p>
                      <a:r>
                        <a:rPr lang="en-US" sz="1800" b="0" dirty="0"/>
                        <a:t>Executive Secretary</a:t>
                      </a: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Marion Kirby</a:t>
                      </a:r>
                    </a:p>
                  </a:txBody>
                  <a:tcPr marL="56760" marR="56760" marT="56756" marB="567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580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b="1" dirty="0"/>
              <a:t>Superintendents!</a:t>
            </a:r>
            <a:br>
              <a:rPr lang="en-US" sz="6000" b="1" dirty="0"/>
            </a:b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8900"/>
            <a:ext cx="8610600" cy="13716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</a:t>
            </a:r>
            <a:r>
              <a:rPr lang="en-US" i="1" dirty="0" smtClean="0"/>
              <a:t>Thank you for supporting the mission and goals of the NCCA, and for verifying NCCA Membership!</a:t>
            </a:r>
            <a:endParaRPr lang="en-US" i="1" dirty="0"/>
          </a:p>
        </p:txBody>
      </p:sp>
      <p:pic>
        <p:nvPicPr>
          <p:cNvPr id="6148" name="Picture 1" descr="C:\Users\ViaCom\Desktop\NCCA Pics\14ewc1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6172200" cy="408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877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b="1" dirty="0" smtClean="0"/>
              <a:t>Principals!</a:t>
            </a:r>
            <a:r>
              <a:rPr lang="en-US" sz="6000" b="1" dirty="0"/>
              <a:t/>
            </a:r>
            <a:br>
              <a:rPr lang="en-US" sz="6000" b="1" dirty="0"/>
            </a:b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04800" y="1346200"/>
            <a:ext cx="8610600" cy="1371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en-US" altLang="en-US" i="1" dirty="0" smtClean="0"/>
              <a:t>Thank you for supporting continuing education by encouraging your coaches to join the NCCA!</a:t>
            </a:r>
          </a:p>
        </p:txBody>
      </p:sp>
      <p:pic>
        <p:nvPicPr>
          <p:cNvPr id="7172" name="Picture 1" descr="C:\Users\ViaCom\Desktop\NCCA Pics\14ewc1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6172200" cy="408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424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b="1" dirty="0" smtClean="0"/>
              <a:t>Athletic Directors!</a:t>
            </a:r>
            <a:r>
              <a:rPr lang="en-US" sz="6000" b="1" dirty="0"/>
              <a:t/>
            </a:r>
            <a:br>
              <a:rPr lang="en-US" sz="6000" b="1" dirty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876800" y="1600200"/>
            <a:ext cx="3657600" cy="4800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en-US" i="1" smtClean="0"/>
              <a:t>Thank you for assisting your coaches to register for the NCCA Clinic, and for verifying Associate status!</a:t>
            </a:r>
          </a:p>
        </p:txBody>
      </p:sp>
      <p:pic>
        <p:nvPicPr>
          <p:cNvPr id="8196" name="Picture 1" descr="C:\Users\ViaCom\Desktop\NCCA Pics\14ewc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149600" cy="475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029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smtClean="0"/>
              <a:t>2015 NCCA Coaching Clinic Dates </a:t>
            </a:r>
            <a:r>
              <a:rPr lang="en-US" altLang="en-US" smtClean="0"/>
              <a:t/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143000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i="1" dirty="0" smtClean="0"/>
              <a:t>Monday, July 20-Thursday, July 23, 2015</a:t>
            </a:r>
            <a:endParaRPr lang="en-US" sz="3600" b="1" i="1" dirty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71950"/>
            <a:ext cx="86106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 descr="\\nccoach.org\it\UserData\tvia\Desktop\logo nc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05000"/>
            <a:ext cx="254476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589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NCCA Clinic Preregistration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pPr eaLnBrk="1" hangingPunct="1"/>
            <a:r>
              <a:rPr lang="en-US" altLang="en-US" sz="2800" i="1" smtClean="0"/>
              <a:t>Preregistration</a:t>
            </a:r>
            <a:r>
              <a:rPr lang="en-US" altLang="en-US" sz="2800" smtClean="0"/>
              <a:t> is open only to current members.</a:t>
            </a:r>
          </a:p>
          <a:p>
            <a:pPr eaLnBrk="1" hangingPunct="1"/>
            <a:r>
              <a:rPr lang="en-US" altLang="en-US" sz="2800" smtClean="0"/>
              <a:t>If a school preregisters its </a:t>
            </a:r>
            <a:r>
              <a:rPr lang="en-US" altLang="en-US" sz="2800" b="1" smtClean="0"/>
              <a:t>entire staff</a:t>
            </a:r>
            <a:r>
              <a:rPr lang="en-US" altLang="en-US" sz="2800" smtClean="0"/>
              <a:t>, Associates</a:t>
            </a:r>
            <a:br>
              <a:rPr lang="en-US" altLang="en-US" sz="2800" smtClean="0"/>
            </a:br>
            <a:r>
              <a:rPr lang="en-US" altLang="en-US" sz="2800" smtClean="0"/>
              <a:t>and new members can be registered at the </a:t>
            </a:r>
            <a:r>
              <a:rPr lang="en-US" altLang="en-US" sz="2800" b="1" smtClean="0"/>
              <a:t>$55.00 rate.   </a:t>
            </a:r>
            <a:r>
              <a:rPr lang="en-US" altLang="en-US" sz="2800" b="1" i="1" smtClean="0"/>
              <a:t>Schools saved over $17,000 last year!</a:t>
            </a:r>
          </a:p>
          <a:p>
            <a:pPr eaLnBrk="1" hangingPunct="1"/>
            <a:r>
              <a:rPr lang="en-US" altLang="en-US" sz="2800" smtClean="0"/>
              <a:t>Registration is $75.00 after </a:t>
            </a:r>
            <a:r>
              <a:rPr lang="en-US" altLang="en-US" sz="2800" b="1" smtClean="0"/>
              <a:t>July 1 deadline.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419600"/>
            <a:ext cx="5334000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NCCA Categories of Membership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5113"/>
            <a:ext cx="8229600" cy="1881187"/>
          </a:xfrm>
        </p:spPr>
        <p:txBody>
          <a:bodyPr rtlCol="0">
            <a:normAutofit fontScale="92500"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u="sng" dirty="0" smtClean="0"/>
              <a:t>Regular Member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 smtClean="0"/>
              <a:t>Full-time, certified employee OR teacher’s assistant AND a coach, athletic director or licensed athletic trainer paid by system-wide supplement.</a:t>
            </a: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81400"/>
            <a:ext cx="44481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67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NCCA Categories of Membership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8613"/>
            <a:ext cx="8229600" cy="2643187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700" b="1" u="sng" dirty="0"/>
              <a:t>Associate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700" dirty="0"/>
              <a:t>Non-Faculty OR Volunteer Coach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700" dirty="0"/>
              <a:t>First Responder (</a:t>
            </a:r>
            <a:r>
              <a:rPr lang="en-US" sz="2700" i="1" dirty="0"/>
              <a:t>who does not </a:t>
            </a:r>
            <a:r>
              <a:rPr lang="en-US" sz="2700" i="1" dirty="0" smtClean="0"/>
              <a:t>coach</a:t>
            </a:r>
            <a:r>
              <a:rPr lang="en-US" sz="2700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700" dirty="0" smtClean="0"/>
              <a:t>Classified personnel </a:t>
            </a:r>
            <a:r>
              <a:rPr lang="en-US" sz="2700" dirty="0"/>
              <a:t>who are volunteers and receive a </a:t>
            </a:r>
            <a:r>
              <a:rPr lang="en-US" sz="2700" i="1" dirty="0"/>
              <a:t>stipend</a:t>
            </a:r>
            <a:r>
              <a:rPr lang="en-US" sz="2700" dirty="0"/>
              <a:t> rather than a </a:t>
            </a:r>
            <a:r>
              <a:rPr lang="en-US" sz="2700" i="1" dirty="0" smtClean="0"/>
              <a:t>supplement.</a:t>
            </a:r>
            <a:r>
              <a:rPr lang="en-US" sz="2700" dirty="0" smtClean="0"/>
              <a:t>)</a:t>
            </a:r>
            <a:endParaRPr lang="en-US" sz="2700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700" dirty="0" smtClean="0"/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1" y="3956050"/>
            <a:ext cx="3919538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44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31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4419600" cy="4221163"/>
          </a:xfrm>
        </p:spPr>
        <p:txBody>
          <a:bodyPr/>
          <a:lstStyle/>
          <a:p>
            <a:pPr eaLnBrk="1" hangingPunct="1"/>
            <a:r>
              <a:rPr lang="en-US" altLang="en-US" smtClean="0"/>
              <a:t>Each issue will be emailed to every school’s Athletic Director.</a:t>
            </a:r>
            <a:br>
              <a:rPr lang="en-US" altLang="en-US" smtClean="0"/>
            </a:br>
            <a:endParaRPr lang="en-US" altLang="en-US" smtClean="0"/>
          </a:p>
          <a:p>
            <a:pPr eaLnBrk="1" hangingPunct="1"/>
            <a:r>
              <a:rPr lang="en-US" altLang="en-US" i="1" smtClean="0"/>
              <a:t>AD’s!  Please forward to your coaches and administrators, and central office staff.</a:t>
            </a:r>
          </a:p>
        </p:txBody>
      </p:sp>
      <p:sp>
        <p:nvSpPr>
          <p:cNvPr id="1331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3222625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" y="455613"/>
            <a:ext cx="794760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030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74638"/>
            <a:ext cx="84582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www.nccoach.org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33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2109788"/>
            <a:ext cx="8458200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034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www.twitter.com/nccoachesassn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363" name="Content Placeholder 5" descr="Twitter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590800"/>
            <a:ext cx="7800975" cy="2514600"/>
          </a:xfrm>
        </p:spPr>
      </p:pic>
    </p:spTree>
    <p:extLst>
      <p:ext uri="{BB962C8B-B14F-4D97-AF65-F5344CB8AC3E}">
        <p14:creationId xmlns:p14="http://schemas.microsoft.com/office/powerpoint/2010/main" val="713039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2209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900" b="1" dirty="0" smtClean="0"/>
              <a:t>East-West All-Star Games</a:t>
            </a:r>
            <a:br>
              <a:rPr lang="en-US" sz="4900" b="1" dirty="0" smtClean="0"/>
            </a:br>
            <a:r>
              <a:rPr lang="en-US" b="1" dirty="0" smtClean="0"/>
              <a:t> </a:t>
            </a:r>
            <a:r>
              <a:rPr lang="en-US" b="1" i="1" dirty="0" smtClean="0"/>
              <a:t>Congratulations to 2015 Coaches! </a:t>
            </a:r>
            <a:br>
              <a:rPr lang="en-US" b="1" i="1" dirty="0" smtClean="0"/>
            </a:br>
            <a:endParaRPr lang="en-US" b="1" i="1" dirty="0"/>
          </a:p>
        </p:txBody>
      </p:sp>
      <p:pic>
        <p:nvPicPr>
          <p:cNvPr id="1638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2400"/>
            <a:ext cx="1905000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 descr="C:\Users\ViaCom\Desktop\NCCA Pics\14ew5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228600"/>
            <a:ext cx="25606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 descr="C:\Users\ViaCom\Desktop\NCCA Pics\14ew3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3" y="3429000"/>
            <a:ext cx="4541837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 descr="C:\Users\ViaCom\Desktop\NCCA Pics\14ew23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25" y="4419600"/>
            <a:ext cx="30638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2" descr="C:\Users\ViaCom\Desktop\NCCA Pics\14ewbb192 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19600"/>
            <a:ext cx="32797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" descr="C:\Users\ViaCom\Desktop\NCCA Pics\16ew26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56063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702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rgbClr val="7030A0"/>
                </a:solidFill>
                <a:hlinkClick r:id="rId2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hlinkClick r:id="rId2"/>
              </a:rPr>
            </a:br>
            <a:r>
              <a:rPr lang="en-US" sz="5400" b="1" dirty="0" smtClean="0">
                <a:solidFill>
                  <a:srgbClr val="7030A0"/>
                </a:solidFill>
                <a:hlinkClick r:id="rId2"/>
              </a:rPr>
              <a:t>www.eastwestallstars.com</a:t>
            </a:r>
            <a:r>
              <a:rPr lang="en-US" sz="5400" dirty="0">
                <a:solidFill>
                  <a:srgbClr val="7030A0"/>
                </a:solidFill>
              </a:rPr>
              <a:t/>
            </a:r>
            <a:br>
              <a:rPr lang="en-US" sz="5400" dirty="0">
                <a:solidFill>
                  <a:srgbClr val="7030A0"/>
                </a:solidFill>
              </a:rPr>
            </a:br>
            <a:endParaRPr lang="en-US" sz="5400" b="1" dirty="0">
              <a:solidFill>
                <a:srgbClr val="7030A0"/>
              </a:solidFill>
            </a:endParaRPr>
          </a:p>
        </p:txBody>
      </p:sp>
      <p:pic>
        <p:nvPicPr>
          <p:cNvPr id="17411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08225" y="1765300"/>
            <a:ext cx="4400550" cy="4525963"/>
          </a:xfrm>
        </p:spPr>
      </p:pic>
    </p:spTree>
    <p:extLst>
      <p:ext uri="{BB962C8B-B14F-4D97-AF65-F5344CB8AC3E}">
        <p14:creationId xmlns:p14="http://schemas.microsoft.com/office/powerpoint/2010/main" val="3573188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www.facebook.com/eastwestallstars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28800"/>
            <a:ext cx="6935788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114800"/>
            <a:ext cx="23653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341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2015 East-West All-Star Games</a:t>
            </a:r>
            <a:br>
              <a:rPr lang="en-US" b="1" dirty="0" smtClean="0"/>
            </a:br>
            <a:r>
              <a:rPr lang="en-US" b="1" dirty="0" smtClean="0"/>
              <a:t>T-Shirt Design Contest!</a:t>
            </a:r>
            <a:endParaRPr lang="en-US" b="1" dirty="0"/>
          </a:p>
        </p:txBody>
      </p:sp>
      <p:sp>
        <p:nvSpPr>
          <p:cNvPr id="19459" name="Content Placeholder 3"/>
          <p:cNvSpPr>
            <a:spLocks noGrp="1"/>
          </p:cNvSpPr>
          <p:nvPr>
            <p:ph sz="half" idx="1"/>
          </p:nvPr>
        </p:nvSpPr>
        <p:spPr>
          <a:xfrm>
            <a:off x="304800" y="1828800"/>
            <a:ext cx="4191000" cy="42973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Open to any NCHSAA student!</a:t>
            </a:r>
          </a:p>
          <a:p>
            <a:pPr eaLnBrk="1" hangingPunct="1"/>
            <a:r>
              <a:rPr lang="en-US" altLang="en-US" i="1" dirty="0" smtClean="0"/>
              <a:t>Must include the East-West All-Star logo and colors!</a:t>
            </a:r>
          </a:p>
          <a:p>
            <a:pPr eaLnBrk="1" hangingPunct="1"/>
            <a:r>
              <a:rPr lang="en-US" altLang="en-US" dirty="0" smtClean="0"/>
              <a:t>$200 Grand Prize, plus tickets to the Games!</a:t>
            </a:r>
          </a:p>
          <a:p>
            <a:pPr eaLnBrk="1" hangingPunct="1"/>
            <a:r>
              <a:rPr lang="en-US" altLang="en-US" i="1" dirty="0" smtClean="0"/>
              <a:t>Submission deadline is January 1, 2015.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19460" name="Content Placeholder 6" descr="Design-M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1524000"/>
            <a:ext cx="2514600" cy="2905125"/>
          </a:xfrm>
        </p:spPr>
      </p:pic>
      <p:pic>
        <p:nvPicPr>
          <p:cNvPr id="19461" name="Content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72000"/>
            <a:ext cx="183515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074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/>
              <a:t>North Carolina/South Carolina Basketball</a:t>
            </a:r>
            <a:br>
              <a:rPr lang="en-US" sz="3600" b="1" dirty="0" smtClean="0"/>
            </a:br>
            <a:r>
              <a:rPr lang="en-US" sz="3600" b="1" i="1" dirty="0" smtClean="0"/>
              <a:t>March 28, 2015</a:t>
            </a:r>
            <a:endParaRPr lang="en-US" sz="3600" b="1" i="1" dirty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9800"/>
            <a:ext cx="5562600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770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5400" b="1" smtClean="0"/>
              <a:t>North Carolina Coaches Association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82700" y="1447800"/>
            <a:ext cx="6400800" cy="2286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 smtClean="0"/>
              <a:t>336-379-9095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 smtClean="0">
                <a:hlinkClick r:id="rId2"/>
              </a:rPr>
              <a:t>ncca@nccoach.org</a:t>
            </a:r>
            <a:endParaRPr lang="en-US" sz="3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 smtClean="0"/>
              <a:t>www.nccoach.org</a:t>
            </a:r>
            <a:endParaRPr lang="en-US" sz="3600" b="1" dirty="0"/>
          </a:p>
        </p:txBody>
      </p:sp>
      <p:pic>
        <p:nvPicPr>
          <p:cNvPr id="21508" name="Content Placeholder 2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9400" y="4495800"/>
            <a:ext cx="2057400" cy="2128838"/>
          </a:xfrm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0"/>
            <a:ext cx="4884738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445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North Carolina Athletic Director’s Association</a:t>
            </a:r>
            <a:endParaRPr lang="en-US" dirty="0"/>
          </a:p>
        </p:txBody>
      </p:sp>
      <p:pic>
        <p:nvPicPr>
          <p:cNvPr id="4" name="Picture 3" descr="NCHSAA Logo Transparen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23" y="5360673"/>
            <a:ext cx="1011174" cy="1383178"/>
          </a:xfrm>
          <a:prstGeom prst="rect">
            <a:avLst/>
          </a:prstGeom>
        </p:spPr>
      </p:pic>
      <p:pic>
        <p:nvPicPr>
          <p:cNvPr id="5" name="Picture 4" descr="NCAD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10" y="5246524"/>
            <a:ext cx="1535190" cy="1497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583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Content Placeholder 2"/>
          <p:cNvSpPr>
            <a:spLocks noGrp="1"/>
          </p:cNvSpPr>
          <p:nvPr>
            <p:ph idx="1"/>
          </p:nvPr>
        </p:nvSpPr>
        <p:spPr>
          <a:xfrm>
            <a:off x="1200150" y="1981200"/>
            <a:ext cx="5943600" cy="348587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Troy Lindsey</a:t>
            </a: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Athletic Director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Douglas Byrd High </a:t>
            </a:r>
            <a:r>
              <a:rPr lang="en-US" dirty="0" smtClean="0"/>
              <a:t>School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157128"/>
            <a:ext cx="7543800" cy="111299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North Carolina Athletic Director’s Association</a:t>
            </a:r>
            <a:endParaRPr lang="en-US" dirty="0"/>
          </a:p>
        </p:txBody>
      </p:sp>
      <p:pic>
        <p:nvPicPr>
          <p:cNvPr id="13315" name="Picture 4" descr="NCAD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4939901"/>
            <a:ext cx="1657350" cy="161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327190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Executive Director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 smtClean="0"/>
              <a:t>Jerry McGee</a:t>
            </a:r>
          </a:p>
          <a:p>
            <a:pPr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President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 smtClean="0"/>
              <a:t>Bobby Hill, Hillside High School</a:t>
            </a:r>
          </a:p>
          <a:p>
            <a:pPr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Vice President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 smtClean="0"/>
              <a:t>Chris </a:t>
            </a:r>
            <a:r>
              <a:rPr lang="en-US" dirty="0" err="1" smtClean="0"/>
              <a:t>Roehner</a:t>
            </a:r>
            <a:r>
              <a:rPr lang="en-US" dirty="0" smtClean="0"/>
              <a:t>, South Brunswick</a:t>
            </a:r>
          </a:p>
          <a:p>
            <a:pPr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Secretary</a:t>
            </a:r>
            <a:endParaRPr lang="en-US" dirty="0"/>
          </a:p>
          <a:p>
            <a:pPr lvl="1">
              <a:buFont typeface="Wingdings" charset="2"/>
              <a:buChar char="§"/>
              <a:defRPr/>
            </a:pPr>
            <a:r>
              <a:rPr lang="en-US" dirty="0" smtClean="0"/>
              <a:t>Jeff Morris, Gray Stone Day </a:t>
            </a:r>
          </a:p>
          <a:p>
            <a:pPr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Past President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 smtClean="0"/>
              <a:t>Rex Wells, Asheville High School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endParaRPr lang="en-US" dirty="0"/>
          </a:p>
          <a:p>
            <a:pPr marL="457200" lvl="1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NCADA Leadership</a:t>
            </a:r>
          </a:p>
        </p:txBody>
      </p:sp>
      <p:pic>
        <p:nvPicPr>
          <p:cNvPr id="14339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73" y="1884129"/>
            <a:ext cx="2792413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5995987" y="4137585"/>
            <a:ext cx="2262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President Bobby Hill</a:t>
            </a:r>
          </a:p>
        </p:txBody>
      </p:sp>
    </p:spTree>
    <p:extLst>
      <p:ext uri="{BB962C8B-B14F-4D97-AF65-F5344CB8AC3E}">
        <p14:creationId xmlns:p14="http://schemas.microsoft.com/office/powerpoint/2010/main" val="164930079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2"/>
          <p:cNvSpPr>
            <a:spLocks noGrp="1"/>
          </p:cNvSpPr>
          <p:nvPr>
            <p:ph idx="1"/>
          </p:nvPr>
        </p:nvSpPr>
        <p:spPr>
          <a:xfrm>
            <a:off x="293688" y="1879927"/>
            <a:ext cx="8229600" cy="452596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700" dirty="0" smtClean="0"/>
              <a:t>NCADA Representative on NCHSAA Board of Directors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Rex Wells, Asheville High School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dirty="0" smtClean="0"/>
          </a:p>
          <a:p>
            <a:pPr eaLnBrk="1" hangingPunct="1">
              <a:lnSpc>
                <a:spcPct val="80000"/>
              </a:lnSpc>
            </a:pPr>
            <a:r>
              <a:rPr lang="en-US" sz="2700" dirty="0" smtClean="0"/>
              <a:t>NIAAA Credentials and NFHS Coach’s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700" dirty="0" smtClean="0"/>
              <a:t>	Education Committee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Angie Miller, Nash/Rocky Mount Schools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700" dirty="0" smtClean="0"/>
              <a:t>NIAAA Publications Committee and Blue Ribbon Panel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Rusty Lee, Page High School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700" dirty="0" smtClean="0"/>
              <a:t>National Coach’s Education Committee Chairman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Bobby Guthrie, Retired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700" dirty="0" smtClean="0"/>
              <a:t>NCADA Awards Committee Chairperson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Roger Dixon, Retired</a:t>
            </a: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endParaRPr lang="en-US" sz="2400" dirty="0" smtClean="0"/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NCADA Leadership</a:t>
            </a:r>
          </a:p>
        </p:txBody>
      </p:sp>
      <p:pic>
        <p:nvPicPr>
          <p:cNvPr id="15363" name="Picture 5" descr="Well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4804" y="2411412"/>
            <a:ext cx="1593056" cy="145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7818438" y="3016250"/>
            <a:ext cx="121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dirty="0"/>
              <a:t>Rex Wells</a:t>
            </a:r>
          </a:p>
        </p:txBody>
      </p:sp>
    </p:spTree>
    <p:extLst>
      <p:ext uri="{BB962C8B-B14F-4D97-AF65-F5344CB8AC3E}">
        <p14:creationId xmlns:p14="http://schemas.microsoft.com/office/powerpoint/2010/main" val="150414753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2"/>
          <p:cNvSpPr>
            <a:spLocks noGrp="1"/>
          </p:cNvSpPr>
          <p:nvPr>
            <p:ph idx="1"/>
          </p:nvPr>
        </p:nvSpPr>
        <p:spPr>
          <a:xfrm>
            <a:off x="457200" y="2522538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000" smtClean="0"/>
              <a:t>Bachelor’s Degree or Higher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Personal Data Form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2 or More Years Experience as AD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Currently Employed as AD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Take LTI 501, 502, 504 &amp; 506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Successful Completion of CAA Examination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Read NIAAA Code of Ethics</a:t>
            </a:r>
          </a:p>
          <a:p>
            <a:pPr eaLnBrk="1" hangingPunct="1">
              <a:lnSpc>
                <a:spcPct val="80000"/>
              </a:lnSpc>
            </a:pPr>
            <a:endParaRPr lang="en-US" sz="3000" smtClean="0"/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Certified Athletic Administrator Requirements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136650" y="1674813"/>
            <a:ext cx="7294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 sz="2000"/>
              <a:t>(Athletic Director Certification - Part of NCHSAA Strategic Plan)</a:t>
            </a:r>
          </a:p>
        </p:txBody>
      </p:sp>
    </p:spTree>
    <p:extLst>
      <p:ext uri="{BB962C8B-B14F-4D97-AF65-F5344CB8AC3E}">
        <p14:creationId xmlns:p14="http://schemas.microsoft.com/office/powerpoint/2010/main" val="389064933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 smtClean="0"/>
              <a:t>NCADA Toolbox</a:t>
            </a:r>
            <a:br>
              <a:rPr lang="en-US" sz="5300" b="1" dirty="0" smtClean="0"/>
            </a:br>
            <a:r>
              <a:rPr lang="en-US" sz="2800" dirty="0" smtClean="0"/>
              <a:t>www.ncadatoolbox.com</a:t>
            </a:r>
            <a:endParaRPr lang="en-US" sz="2800" dirty="0"/>
          </a:p>
        </p:txBody>
      </p:sp>
      <p:pic>
        <p:nvPicPr>
          <p:cNvPr id="8" name="Content Placeholder 7" descr="NCADA_1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52400" y="4800600"/>
            <a:ext cx="1873319" cy="1660307"/>
          </a:xfr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t="10508" b="6473"/>
          <a:stretch>
            <a:fillRect/>
          </a:stretch>
        </p:blipFill>
        <p:spPr bwMode="auto">
          <a:xfrm>
            <a:off x="381000" y="1828800"/>
            <a:ext cx="3733800" cy="232481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t="11458" r="36719" b="6250"/>
          <a:stretch>
            <a:fillRect/>
          </a:stretch>
        </p:blipFill>
        <p:spPr bwMode="auto">
          <a:xfrm>
            <a:off x="2516529" y="4800600"/>
            <a:ext cx="1522072" cy="14844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TextBox 11"/>
          <p:cNvSpPr txBox="1"/>
          <p:nvPr/>
        </p:nvSpPr>
        <p:spPr>
          <a:xfrm>
            <a:off x="4572000" y="1600200"/>
            <a:ext cx="41910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NCADA Toolbox Contents: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Legal Issues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Job Expectations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Organizations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Leadership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Operations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Finances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Media/Public Relations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Forms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Checklists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Admin. Apps/Technology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82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City/County Athletic Director’s Meeting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October 8</a:t>
            </a:r>
            <a:r>
              <a:rPr lang="en-US" sz="2600" baseline="30000" dirty="0" smtClean="0"/>
              <a:t>th</a:t>
            </a:r>
            <a:r>
              <a:rPr lang="en-US" sz="2600" dirty="0" smtClean="0"/>
              <a:t>, 2014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Durham, NC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45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Annual National Athletic Director’s Conference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December 13-16, 2014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National Harbor, Maryland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44th Annual NCADA State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dirty="0" smtClean="0"/>
              <a:t>	Conference – Wilmington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March 29-April 1, 2015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/>
              <a:t>Awards Banquet, HOF, </a:t>
            </a: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600" dirty="0" smtClean="0"/>
              <a:t>	LTI Classes</a:t>
            </a: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 smtClean="0"/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endParaRPr lang="en-US" sz="2600" dirty="0" smtClean="0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NCADA Key Dates to Remember</a:t>
            </a:r>
          </a:p>
        </p:txBody>
      </p:sp>
      <p:pic>
        <p:nvPicPr>
          <p:cNvPr id="17411" name="Picture 3" descr="Grove Park Inn Pictur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4708525"/>
            <a:ext cx="255428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1275" y="3767138"/>
            <a:ext cx="38766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330869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12700"/>
            <a:ext cx="7543800" cy="15875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WE Are the NCHSAA</a:t>
            </a:r>
            <a:endParaRPr lang="en-US" dirty="0"/>
          </a:p>
        </p:txBody>
      </p:sp>
      <p:pic>
        <p:nvPicPr>
          <p:cNvPr id="3" name="Picture 2" descr="NCHSAA Logo Transparent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1954696"/>
            <a:ext cx="2971800" cy="40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5525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2057400"/>
            <a:ext cx="4622800" cy="4343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Caleb </a:t>
            </a:r>
            <a:r>
              <a:rPr lang="en-US" dirty="0" err="1" smtClean="0"/>
              <a:t>Edkins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Junior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South View High </a:t>
            </a:r>
            <a:r>
              <a:rPr lang="en-US" dirty="0" smtClean="0"/>
              <a:t>School</a:t>
            </a:r>
          </a:p>
          <a:p>
            <a:pPr>
              <a:buNone/>
            </a:pPr>
            <a:r>
              <a:rPr lang="en-US" dirty="0" smtClean="0"/>
              <a:t>Soccer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saac4@</a:t>
            </a:r>
            <a:r>
              <a:rPr lang="en-US" dirty="0" smtClean="0">
                <a:hlinkClick r:id="rId3"/>
              </a:rPr>
              <a:t>nchsaa.org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Emily Yarborough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Junior</a:t>
            </a:r>
          </a:p>
          <a:p>
            <a:pPr>
              <a:buNone/>
            </a:pPr>
            <a:r>
              <a:rPr lang="en-US" dirty="0" smtClean="0"/>
              <a:t>Terry </a:t>
            </a:r>
            <a:r>
              <a:rPr lang="en-US" dirty="0" smtClean="0"/>
              <a:t>Sanford High </a:t>
            </a:r>
            <a:r>
              <a:rPr lang="en-US" dirty="0" smtClean="0"/>
              <a:t>School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Cross </a:t>
            </a:r>
            <a:r>
              <a:rPr lang="en-US" dirty="0" smtClean="0"/>
              <a:t>Country, Swimming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saac4@</a:t>
            </a:r>
            <a:r>
              <a:rPr lang="en-US" dirty="0" smtClean="0">
                <a:hlinkClick r:id="rId3"/>
              </a:rPr>
              <a:t>nchsaa.org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144034"/>
            <a:ext cx="7543800" cy="11391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Student-Athlete Advisory Council (SAAC) Report</a:t>
            </a:r>
            <a:endParaRPr lang="en-US" dirty="0"/>
          </a:p>
        </p:txBody>
      </p:sp>
      <p:pic>
        <p:nvPicPr>
          <p:cNvPr id="6" name="Picture 5" descr="SAAC logo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2148842"/>
            <a:ext cx="3543296" cy="332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1182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676401"/>
            <a:ext cx="7543800" cy="5181599"/>
          </a:xfrm>
        </p:spPr>
        <p:txBody>
          <a:bodyPr>
            <a:normAutofit/>
          </a:bodyPr>
          <a:lstStyle/>
          <a:p>
            <a:pPr>
              <a:buClrTx/>
              <a:buFont typeface="Wingdings" charset="2"/>
              <a:buChar char="§"/>
              <a:defRPr/>
            </a:pPr>
            <a:r>
              <a:rPr lang="en-US" sz="1900" dirty="0" smtClean="0"/>
              <a:t>A group of student-athletes (16) representing each NCHSAA region will serve as ambassadors for other student-athletes and for the NCHSAA when necessary</a:t>
            </a:r>
          </a:p>
          <a:p>
            <a:pPr>
              <a:buClrTx/>
              <a:buFont typeface="Wingdings" charset="2"/>
              <a:buChar char="§"/>
              <a:defRPr/>
            </a:pPr>
            <a:r>
              <a:rPr lang="en-US" sz="1900" dirty="0" smtClean="0"/>
              <a:t>Members will exemplify leadership and sportsmanlike conduct while carrying out the overall mission of the NCHSAA</a:t>
            </a:r>
          </a:p>
          <a:p>
            <a:pPr>
              <a:buClrTx/>
              <a:buFont typeface="Wingdings" charset="2"/>
              <a:buChar char="§"/>
              <a:defRPr/>
            </a:pPr>
            <a:r>
              <a:rPr lang="en-US" sz="1900" dirty="0" smtClean="0"/>
              <a:t>Some of the SAAC responsibilities</a:t>
            </a:r>
          </a:p>
          <a:p>
            <a:pPr lvl="1">
              <a:buClrTx/>
              <a:buFont typeface="Wingdings" charset="2"/>
              <a:buChar char="§"/>
              <a:defRPr/>
            </a:pPr>
            <a:r>
              <a:rPr lang="en-US" sz="1700" dirty="0" smtClean="0"/>
              <a:t>Required to lead and complete at least one service project within their respective regions</a:t>
            </a:r>
          </a:p>
          <a:p>
            <a:pPr lvl="1">
              <a:buClrTx/>
              <a:buFont typeface="Wingdings" charset="2"/>
              <a:buChar char="§"/>
              <a:defRPr/>
            </a:pPr>
            <a:r>
              <a:rPr lang="en-US" sz="1700" dirty="0" smtClean="0"/>
              <a:t>Attend and present at their Regional Meeting</a:t>
            </a:r>
          </a:p>
          <a:p>
            <a:pPr lvl="1">
              <a:buClrTx/>
              <a:buFont typeface="Wingdings" charset="2"/>
              <a:buChar char="§"/>
              <a:defRPr/>
            </a:pPr>
            <a:r>
              <a:rPr lang="en-US" sz="1700" dirty="0" smtClean="0"/>
              <a:t>Report to the Board of Directors at the winter and spring meetings</a:t>
            </a:r>
          </a:p>
          <a:p>
            <a:pPr lvl="1">
              <a:buClrTx/>
              <a:buFont typeface="Wingdings" charset="2"/>
              <a:buChar char="§"/>
              <a:defRPr/>
            </a:pPr>
            <a:r>
              <a:rPr lang="en-US" sz="1700" dirty="0" smtClean="0"/>
              <a:t>Volunteer at an NCHSAA state championship event</a:t>
            </a:r>
          </a:p>
          <a:p>
            <a:pPr lvl="1">
              <a:buClrTx/>
              <a:buFont typeface="Wingdings" charset="2"/>
              <a:buChar char="§"/>
              <a:defRPr/>
            </a:pPr>
            <a:r>
              <a:rPr lang="en-US" sz="1700" dirty="0" smtClean="0"/>
              <a:t>Collaborate on a project that will be the foundation for future councils</a:t>
            </a:r>
            <a:endParaRPr lang="en-US" sz="17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183316"/>
            <a:ext cx="7543800" cy="106061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NCHSAA Student-Athlete Advisory Council?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30967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Realignment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Davis Whitfield – Commissioner</a:t>
            </a:r>
            <a:endParaRPr lang="en-US" sz="2400" dirty="0"/>
          </a:p>
        </p:txBody>
      </p:sp>
      <p:pic>
        <p:nvPicPr>
          <p:cNvPr id="4" name="Picture 3" descr="NCHSAA Logo Transparen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23" y="5360673"/>
            <a:ext cx="1011174" cy="13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1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2013-2017 Realignment</a:t>
            </a:r>
          </a:p>
          <a:p>
            <a:pPr lvl="1"/>
            <a:r>
              <a:rPr lang="en-US" dirty="0" smtClean="0"/>
              <a:t>Process </a:t>
            </a:r>
          </a:p>
          <a:p>
            <a:pPr lvl="2"/>
            <a:r>
              <a:rPr lang="en-US" dirty="0" smtClean="0"/>
              <a:t>SAS</a:t>
            </a:r>
          </a:p>
          <a:p>
            <a:pPr lvl="2"/>
            <a:r>
              <a:rPr lang="en-US" dirty="0" smtClean="0"/>
              <a:t>Staff Model</a:t>
            </a:r>
          </a:p>
          <a:p>
            <a:pPr lvl="2"/>
            <a:r>
              <a:rPr lang="en-US" dirty="0" smtClean="0"/>
              <a:t>Decision</a:t>
            </a:r>
          </a:p>
          <a:p>
            <a:pPr lvl="1"/>
            <a:r>
              <a:rPr lang="en-US" dirty="0" smtClean="0"/>
              <a:t>2-Year Appeals</a:t>
            </a:r>
          </a:p>
          <a:p>
            <a:pPr lvl="2"/>
            <a:r>
              <a:rPr lang="en-US" dirty="0" smtClean="0"/>
              <a:t>December Board of Director’s Meeting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ppeals in writing  by November 1</a:t>
            </a:r>
            <a:r>
              <a:rPr lang="en-US" baseline="30000" dirty="0" smtClean="0"/>
              <a:t>st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7861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Process?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Changes to process?</a:t>
            </a:r>
          </a:p>
          <a:p>
            <a:r>
              <a:rPr lang="en-US" dirty="0" smtClean="0"/>
              <a:t>Suggestions</a:t>
            </a:r>
          </a:p>
          <a:p>
            <a:pPr lvl="1"/>
            <a:r>
              <a:rPr lang="en-US" dirty="0" smtClean="0"/>
              <a:t>Regional Model</a:t>
            </a:r>
          </a:p>
          <a:p>
            <a:pPr lvl="1"/>
            <a:r>
              <a:rPr lang="en-US" dirty="0"/>
              <a:t>SAS </a:t>
            </a:r>
            <a:r>
              <a:rPr lang="en-US" dirty="0" smtClean="0"/>
              <a:t>Model</a:t>
            </a:r>
          </a:p>
          <a:p>
            <a:pPr lvl="1"/>
            <a:r>
              <a:rPr lang="en-US" dirty="0"/>
              <a:t>Combination </a:t>
            </a:r>
            <a:r>
              <a:rPr lang="en-US" dirty="0" smtClean="0"/>
              <a:t>Model</a:t>
            </a:r>
          </a:p>
          <a:p>
            <a:pPr lvl="1"/>
            <a:r>
              <a:rPr lang="en-US" dirty="0" smtClean="0"/>
              <a:t>Staff Model</a:t>
            </a:r>
          </a:p>
          <a:p>
            <a:pPr lvl="1"/>
            <a:r>
              <a:rPr lang="en-US" dirty="0" smtClean="0"/>
              <a:t>Additional Committee Meetings?</a:t>
            </a:r>
          </a:p>
          <a:p>
            <a:r>
              <a:rPr lang="en-US" dirty="0" smtClean="0"/>
              <a:t>Committee Nominations</a:t>
            </a:r>
          </a:p>
          <a:p>
            <a:pPr lvl="1"/>
            <a:r>
              <a:rPr lang="en-US" dirty="0" smtClean="0"/>
              <a:t>Ballot</a:t>
            </a:r>
          </a:p>
          <a:p>
            <a:pPr marL="11887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384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Considerations - Classifications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3 Classifications</a:t>
            </a:r>
          </a:p>
          <a:p>
            <a:pPr lvl="1"/>
            <a:r>
              <a:rPr lang="en-US" sz="2800" dirty="0" smtClean="0"/>
              <a:t>0 - 797 – 1A</a:t>
            </a:r>
          </a:p>
          <a:p>
            <a:pPr lvl="1"/>
            <a:r>
              <a:rPr lang="en-US" sz="2800" dirty="0" smtClean="0"/>
              <a:t>799 - 1215 – 2A</a:t>
            </a:r>
          </a:p>
          <a:p>
            <a:pPr lvl="1"/>
            <a:r>
              <a:rPr lang="en-US" sz="2800" dirty="0" smtClean="0"/>
              <a:t>1221 - 2833 – 3A</a:t>
            </a:r>
          </a:p>
          <a:p>
            <a:pPr marL="457200" lvl="1" indent="0">
              <a:buNone/>
            </a:pPr>
            <a:endParaRPr lang="en-US" sz="2800" dirty="0"/>
          </a:p>
          <a:p>
            <a:r>
              <a:rPr lang="en-US" sz="3200" dirty="0" smtClean="0"/>
              <a:t>Divergence Increase</a:t>
            </a:r>
          </a:p>
          <a:p>
            <a:r>
              <a:rPr lang="en-US" sz="3200" dirty="0" smtClean="0"/>
              <a:t>64 Fewer Playoff Opportunities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4 </a:t>
            </a:r>
            <a:r>
              <a:rPr lang="en-US" sz="3200" dirty="0" smtClean="0"/>
              <a:t>Classifications</a:t>
            </a:r>
          </a:p>
          <a:p>
            <a:pPr lvl="1"/>
            <a:r>
              <a:rPr lang="en-US" sz="2800" dirty="0" smtClean="0"/>
              <a:t>0 - 686 – 1A</a:t>
            </a:r>
            <a:endParaRPr lang="en-US" sz="2800" dirty="0"/>
          </a:p>
          <a:p>
            <a:pPr lvl="1"/>
            <a:r>
              <a:rPr lang="en-US" sz="2800" dirty="0" smtClean="0"/>
              <a:t>687 - 989 – 2A</a:t>
            </a:r>
            <a:endParaRPr lang="en-US" sz="2800" dirty="0"/>
          </a:p>
          <a:p>
            <a:pPr lvl="1"/>
            <a:r>
              <a:rPr lang="en-US" sz="2800" dirty="0" smtClean="0"/>
              <a:t>996 - 1408 – 3A </a:t>
            </a:r>
            <a:endParaRPr lang="en-US" sz="2800" dirty="0"/>
          </a:p>
          <a:p>
            <a:pPr lvl="1"/>
            <a:r>
              <a:rPr lang="en-US" sz="2800" dirty="0" smtClean="0"/>
              <a:t>1415 - 2833 – 4A</a:t>
            </a:r>
          </a:p>
          <a:p>
            <a:pPr marL="457200" lvl="1" indent="0">
              <a:buNone/>
            </a:pPr>
            <a:endParaRPr lang="en-US" sz="2800" dirty="0"/>
          </a:p>
          <a:p>
            <a:r>
              <a:rPr lang="en-US" sz="3200" dirty="0"/>
              <a:t>5 Classifications</a:t>
            </a:r>
          </a:p>
          <a:p>
            <a:pPr lvl="1"/>
            <a:r>
              <a:rPr lang="en-US" sz="2800" dirty="0" smtClean="0"/>
              <a:t>Maps</a:t>
            </a:r>
          </a:p>
          <a:p>
            <a:pPr lvl="1"/>
            <a:r>
              <a:rPr lang="en-US" sz="2800" dirty="0" smtClean="0"/>
              <a:t>Travel </a:t>
            </a:r>
            <a:r>
              <a:rPr lang="en-US" sz="2800" dirty="0"/>
              <a:t>Increase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162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200" dirty="0"/>
              <a:t>Football Only Conferences</a:t>
            </a:r>
          </a:p>
          <a:p>
            <a:pPr lvl="2"/>
            <a:r>
              <a:rPr lang="en-US" sz="2800" dirty="0"/>
              <a:t>Every 2 Years</a:t>
            </a:r>
          </a:p>
          <a:p>
            <a:pPr lvl="1"/>
            <a:r>
              <a:rPr lang="en-US" sz="3200" dirty="0"/>
              <a:t>Non-Football </a:t>
            </a:r>
            <a:r>
              <a:rPr lang="en-US" sz="3200" dirty="0" err="1"/>
              <a:t>vs</a:t>
            </a:r>
            <a:r>
              <a:rPr lang="en-US" sz="3200" dirty="0"/>
              <a:t> Football</a:t>
            </a:r>
          </a:p>
          <a:p>
            <a:pPr lvl="2"/>
            <a:r>
              <a:rPr lang="en-US" sz="2800" dirty="0"/>
              <a:t>1A – 115</a:t>
            </a:r>
          </a:p>
          <a:p>
            <a:pPr lvl="2"/>
            <a:r>
              <a:rPr lang="en-US" sz="2800" dirty="0"/>
              <a:t>2A – 95</a:t>
            </a:r>
          </a:p>
          <a:p>
            <a:pPr lvl="2"/>
            <a:r>
              <a:rPr lang="en-US" sz="2800" dirty="0"/>
              <a:t>3A – 94</a:t>
            </a:r>
          </a:p>
          <a:p>
            <a:pPr lvl="2"/>
            <a:r>
              <a:rPr lang="en-US" sz="2800" dirty="0" smtClean="0"/>
              <a:t>4A </a:t>
            </a:r>
            <a:r>
              <a:rPr lang="en-US" sz="2800" dirty="0"/>
              <a:t>– 94</a:t>
            </a:r>
          </a:p>
          <a:p>
            <a:pPr lvl="1"/>
            <a:r>
              <a:rPr lang="en-US" sz="3200" dirty="0" smtClean="0"/>
              <a:t>Models </a:t>
            </a:r>
            <a:r>
              <a:rPr lang="en-US" sz="3200" dirty="0"/>
              <a:t>– </a:t>
            </a:r>
            <a:r>
              <a:rPr lang="en-US" sz="3200" dirty="0" smtClean="0"/>
              <a:t>Website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4982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20-30-30-20</a:t>
            </a:r>
            <a:endParaRPr lang="en-US" dirty="0"/>
          </a:p>
          <a:p>
            <a:pPr lvl="1"/>
            <a:r>
              <a:rPr lang="en-US" dirty="0"/>
              <a:t>0 - </a:t>
            </a:r>
            <a:r>
              <a:rPr lang="en-US" dirty="0" smtClean="0"/>
              <a:t>586 </a:t>
            </a:r>
            <a:r>
              <a:rPr lang="en-US" dirty="0"/>
              <a:t>– </a:t>
            </a:r>
            <a:r>
              <a:rPr lang="en-US" dirty="0" smtClean="0"/>
              <a:t>1A  (78 schools)</a:t>
            </a:r>
            <a:endParaRPr lang="en-US" dirty="0"/>
          </a:p>
          <a:p>
            <a:pPr lvl="1"/>
            <a:r>
              <a:rPr lang="en-US" dirty="0" smtClean="0"/>
              <a:t>587 </a:t>
            </a:r>
            <a:r>
              <a:rPr lang="en-US" dirty="0"/>
              <a:t>- </a:t>
            </a:r>
            <a:r>
              <a:rPr lang="en-US" dirty="0" smtClean="0"/>
              <a:t>999 </a:t>
            </a:r>
            <a:r>
              <a:rPr lang="en-US" dirty="0"/>
              <a:t>– </a:t>
            </a:r>
            <a:r>
              <a:rPr lang="en-US" dirty="0" smtClean="0"/>
              <a:t>2A  (117 schools)</a:t>
            </a:r>
            <a:endParaRPr lang="en-US" dirty="0"/>
          </a:p>
          <a:p>
            <a:pPr lvl="1"/>
            <a:r>
              <a:rPr lang="en-US" dirty="0" smtClean="0"/>
              <a:t>999 </a:t>
            </a:r>
            <a:r>
              <a:rPr lang="en-US" dirty="0"/>
              <a:t>- </a:t>
            </a:r>
            <a:r>
              <a:rPr lang="en-US" dirty="0" smtClean="0"/>
              <a:t>1520 </a:t>
            </a:r>
            <a:r>
              <a:rPr lang="en-US" dirty="0"/>
              <a:t>– 3A </a:t>
            </a:r>
            <a:r>
              <a:rPr lang="en-US" dirty="0" smtClean="0"/>
              <a:t> (117 schools)</a:t>
            </a:r>
            <a:endParaRPr lang="en-US" dirty="0"/>
          </a:p>
          <a:p>
            <a:pPr lvl="1"/>
            <a:r>
              <a:rPr lang="en-US" dirty="0" smtClean="0"/>
              <a:t>1522 </a:t>
            </a:r>
            <a:r>
              <a:rPr lang="en-US" dirty="0"/>
              <a:t>- </a:t>
            </a:r>
            <a:r>
              <a:rPr lang="en-US" dirty="0" smtClean="0"/>
              <a:t>2833 </a:t>
            </a:r>
            <a:r>
              <a:rPr lang="en-US" dirty="0"/>
              <a:t>– </a:t>
            </a:r>
            <a:r>
              <a:rPr lang="en-US" dirty="0" smtClean="0"/>
              <a:t>4A  (78 schools)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Models?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697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Realignment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Straw Polls</a:t>
            </a:r>
          </a:p>
          <a:p>
            <a:pPr lvl="1"/>
            <a:r>
              <a:rPr lang="en-US" dirty="0" smtClean="0"/>
              <a:t>Football Only</a:t>
            </a:r>
          </a:p>
          <a:p>
            <a:pPr lvl="2"/>
            <a:r>
              <a:rPr lang="en-US" dirty="0" smtClean="0"/>
              <a:t>2-Years</a:t>
            </a:r>
          </a:p>
          <a:p>
            <a:pPr lvl="1"/>
            <a:r>
              <a:rPr lang="en-US" dirty="0"/>
              <a:t>Non-Football Schools Out – Set – Add</a:t>
            </a:r>
          </a:p>
          <a:p>
            <a:pPr lvl="1"/>
            <a:r>
              <a:rPr lang="en-US" dirty="0" smtClean="0"/>
              <a:t>20-30-30-20</a:t>
            </a:r>
          </a:p>
          <a:p>
            <a:pPr lvl="1"/>
            <a:r>
              <a:rPr lang="en-US" dirty="0" smtClean="0"/>
              <a:t>3, 4, or 5 Classes</a:t>
            </a:r>
          </a:p>
          <a:p>
            <a:pPr lvl="1"/>
            <a:r>
              <a:rPr lang="en-US" dirty="0" smtClean="0"/>
              <a:t>Travel </a:t>
            </a:r>
            <a:r>
              <a:rPr lang="en-US" dirty="0" err="1"/>
              <a:t>vs</a:t>
            </a:r>
            <a:r>
              <a:rPr lang="en-US" dirty="0"/>
              <a:t> Small School in </a:t>
            </a:r>
            <a:r>
              <a:rPr lang="en-US" dirty="0" smtClean="0"/>
              <a:t>Split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82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Compliance &amp; Sports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Que Tucker – Deputy Commissioner</a:t>
            </a:r>
            <a:endParaRPr lang="en-US" sz="2400" dirty="0"/>
          </a:p>
        </p:txBody>
      </p:sp>
      <p:pic>
        <p:nvPicPr>
          <p:cNvPr id="4" name="Picture 3" descr="NCHSAA Logo Transparen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23" y="5360673"/>
            <a:ext cx="1011174" cy="13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dirty="0" smtClean="0"/>
              <a:t>Eligibility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charset="2"/>
              <a:buChar char="§"/>
            </a:pPr>
            <a:r>
              <a:rPr lang="en-US" dirty="0"/>
              <a:t>Power Point</a:t>
            </a:r>
          </a:p>
          <a:p>
            <a:pPr lvl="1">
              <a:buFont typeface="Wingdings" charset="2"/>
              <a:buChar char="§"/>
            </a:pPr>
            <a:r>
              <a:rPr lang="en-US" sz="2400" dirty="0"/>
              <a:t>Required </a:t>
            </a:r>
            <a:r>
              <a:rPr lang="en-US" sz="2400" dirty="0" smtClean="0"/>
              <a:t>Viewing </a:t>
            </a:r>
            <a:r>
              <a:rPr lang="en-US" sz="2400" dirty="0"/>
              <a:t>for </a:t>
            </a:r>
            <a:r>
              <a:rPr lang="en-US" sz="2400" dirty="0" smtClean="0"/>
              <a:t>All Coaches</a:t>
            </a:r>
            <a:endParaRPr lang="en-US" sz="2400" dirty="0"/>
          </a:p>
          <a:p>
            <a:pPr lvl="1">
              <a:buFont typeface="Wingdings" charset="2"/>
              <a:buChar char="§"/>
            </a:pPr>
            <a:r>
              <a:rPr lang="en-US" sz="2400" dirty="0" smtClean="0"/>
              <a:t>Led by Athletic Director</a:t>
            </a:r>
            <a:endParaRPr lang="en-US" sz="2400" dirty="0"/>
          </a:p>
          <a:p>
            <a:pPr lvl="1">
              <a:buFont typeface="Wingdings" charset="2"/>
              <a:buChar char="§"/>
            </a:pPr>
            <a:r>
              <a:rPr lang="en-US" sz="2400" dirty="0" smtClean="0"/>
              <a:t>Miscellaneous Discussion Opportunities: concussions/sudden </a:t>
            </a:r>
            <a:r>
              <a:rPr lang="en-US" sz="2400" dirty="0"/>
              <a:t>cardiac arrests/Sickle Cell Trait, etc</a:t>
            </a:r>
            <a:r>
              <a:rPr lang="en-US" sz="2400" dirty="0" smtClean="0"/>
              <a:t>.</a:t>
            </a:r>
          </a:p>
          <a:p>
            <a:pPr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100" dirty="0" smtClean="0"/>
              <a:t>Eligibility</a:t>
            </a:r>
            <a:endParaRPr lang="en-US" sz="4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Preseason Meeting</a:t>
            </a:r>
            <a:endParaRPr lang="en-US" sz="2000" dirty="0"/>
          </a:p>
          <a:p>
            <a:pPr lvl="1"/>
            <a:r>
              <a:rPr lang="en-US" sz="2400" dirty="0"/>
              <a:t>Required attendance by all parents</a:t>
            </a:r>
            <a:endParaRPr lang="en-US" sz="2000" dirty="0"/>
          </a:p>
          <a:p>
            <a:pPr lvl="1"/>
            <a:r>
              <a:rPr lang="en-US" dirty="0" smtClean="0"/>
              <a:t>Time </a:t>
            </a:r>
            <a:r>
              <a:rPr lang="en-US" dirty="0"/>
              <a:t>to get all required signatures--pledges, Gfeller-Waller information, etc</a:t>
            </a:r>
            <a:r>
              <a:rPr lang="en-US" dirty="0" smtClean="0"/>
              <a:t>.</a:t>
            </a:r>
          </a:p>
          <a:p>
            <a:pPr lvl="0"/>
            <a:r>
              <a:rPr lang="en-US" dirty="0"/>
              <a:t>Eligibility Checklist</a:t>
            </a:r>
          </a:p>
          <a:p>
            <a:pPr lvl="1"/>
            <a:r>
              <a:rPr lang="en-US" sz="2400" dirty="0" smtClean="0"/>
              <a:t>Helps ensure due diligence by school</a:t>
            </a:r>
          </a:p>
          <a:p>
            <a:r>
              <a:rPr lang="en-US" dirty="0" smtClean="0"/>
              <a:t>Hardships</a:t>
            </a:r>
          </a:p>
          <a:p>
            <a:pPr lvl="1"/>
            <a:r>
              <a:rPr lang="en-US" dirty="0" smtClean="0"/>
              <a:t>Will transition to Whitney Frye – General Counsel/Associate Commissioner</a:t>
            </a:r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678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Catastrophic Insurance Payment</a:t>
            </a:r>
          </a:p>
          <a:p>
            <a:pPr lvl="1"/>
            <a:r>
              <a:rPr lang="en-US" dirty="0" smtClean="0"/>
              <a:t>Due Date:  </a:t>
            </a:r>
            <a:r>
              <a:rPr lang="en-US" u="sng" dirty="0" smtClean="0"/>
              <a:t>October 1</a:t>
            </a:r>
          </a:p>
          <a:p>
            <a:pPr marL="457200" lvl="1" indent="0">
              <a:buNone/>
            </a:pPr>
            <a:endParaRPr lang="en-US" u="sng" dirty="0" smtClean="0"/>
          </a:p>
          <a:p>
            <a:r>
              <a:rPr lang="en-US" dirty="0" smtClean="0"/>
              <a:t> Membership Dues Payment</a:t>
            </a:r>
          </a:p>
          <a:p>
            <a:pPr lvl="1"/>
            <a:r>
              <a:rPr lang="en-US" dirty="0" smtClean="0"/>
              <a:t>Due Date: </a:t>
            </a:r>
            <a:r>
              <a:rPr lang="en-US" u="sng" dirty="0" smtClean="0"/>
              <a:t>November 1</a:t>
            </a:r>
          </a:p>
          <a:p>
            <a:pPr marL="457200" lvl="1" indent="0">
              <a:buNone/>
            </a:pPr>
            <a:endParaRPr lang="en-US" u="sng" dirty="0" smtClean="0"/>
          </a:p>
          <a:p>
            <a:r>
              <a:rPr lang="en-US" dirty="0" smtClean="0"/>
              <a:t>Late Payments &amp; Penalties</a:t>
            </a:r>
          </a:p>
          <a:p>
            <a:pPr lvl="1"/>
            <a:r>
              <a:rPr lang="en-US" dirty="0" smtClean="0"/>
              <a:t>$100 fine</a:t>
            </a:r>
          </a:p>
          <a:p>
            <a:pPr lvl="1"/>
            <a:r>
              <a:rPr lang="en-US" dirty="0" smtClean="0"/>
              <a:t>Teams ineligible for playoffs—either fall or winter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31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Attendance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3200" dirty="0"/>
              <a:t>85% </a:t>
            </a:r>
            <a:r>
              <a:rPr lang="en-US" sz="3200" dirty="0" smtClean="0"/>
              <a:t>rule—No longer exists at state level </a:t>
            </a:r>
          </a:p>
          <a:p>
            <a:pPr marL="118872" lvl="1" indent="0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en-US" sz="3200" dirty="0"/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3200" dirty="0"/>
              <a:t>Attendance now regulated by the LEA </a:t>
            </a:r>
            <a:endParaRPr lang="en-US" sz="3200" dirty="0" smtClean="0"/>
          </a:p>
          <a:p>
            <a:pPr marL="704088" lvl="2" indent="-320040">
              <a:spcBef>
                <a:spcPts val="0"/>
              </a:spcBef>
              <a:buClr>
                <a:schemeClr val="accent2"/>
              </a:buClr>
              <a:buSzPct val="80000"/>
              <a:buFont typeface="Wingdings 2"/>
              <a:buChar char=""/>
            </a:pPr>
            <a:r>
              <a:rPr lang="en-US" sz="2800" dirty="0" smtClean="0"/>
              <a:t>Must </a:t>
            </a:r>
            <a:r>
              <a:rPr lang="en-US" sz="2800" dirty="0"/>
              <a:t>meet local </a:t>
            </a:r>
            <a:r>
              <a:rPr lang="en-US" sz="2800" dirty="0" smtClean="0"/>
              <a:t>policy</a:t>
            </a:r>
          </a:p>
          <a:p>
            <a:pPr marL="923544" lvl="3" indent="-320040">
              <a:spcBef>
                <a:spcPts val="0"/>
              </a:spcBef>
              <a:buClr>
                <a:schemeClr val="accent2"/>
              </a:buClr>
              <a:buSzPct val="80000"/>
              <a:buFont typeface="Wingdings 2"/>
              <a:buChar char=""/>
            </a:pPr>
            <a:r>
              <a:rPr lang="en-US" sz="2400" dirty="0" smtClean="0"/>
              <a:t>Period </a:t>
            </a:r>
            <a:r>
              <a:rPr lang="en-US" sz="2400" dirty="0"/>
              <a:t>vs </a:t>
            </a:r>
            <a:r>
              <a:rPr lang="en-US" sz="2400" dirty="0" smtClean="0"/>
              <a:t>Daily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0013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600" dirty="0" smtClean="0"/>
              <a:t>Gfeller-Waller </a:t>
            </a:r>
            <a:r>
              <a:rPr lang="en-US" sz="4600" dirty="0"/>
              <a:t>Concussion </a:t>
            </a:r>
            <a:r>
              <a:rPr lang="en-US" sz="4600" dirty="0" smtClean="0"/>
              <a:t>Act</a:t>
            </a:r>
            <a:r>
              <a:rPr lang="en-US" sz="4600" dirty="0"/>
              <a:t/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10567"/>
            <a:ext cx="8229600" cy="4949544"/>
          </a:xfrm>
        </p:spPr>
        <p:txBody>
          <a:bodyPr>
            <a:normAutofit fontScale="25000" lnSpcReduction="20000"/>
          </a:bodyPr>
          <a:lstStyle/>
          <a:p>
            <a:r>
              <a:rPr lang="en-US" sz="12800" b="1" dirty="0" smtClean="0"/>
              <a:t>It’s the Law</a:t>
            </a:r>
            <a:r>
              <a:rPr lang="en-US" sz="12800" b="1" dirty="0"/>
              <a:t>!</a:t>
            </a:r>
            <a:endParaRPr lang="en-US" sz="12800" b="1" dirty="0" smtClean="0"/>
          </a:p>
          <a:p>
            <a:pPr lvl="1"/>
            <a:r>
              <a:rPr lang="en-US" sz="11200" u="sng" dirty="0"/>
              <a:t>C</a:t>
            </a:r>
            <a:r>
              <a:rPr lang="en-US" sz="11200" u="sng" dirty="0" smtClean="0"/>
              <a:t>oncussion </a:t>
            </a:r>
            <a:r>
              <a:rPr lang="en-US" sz="11200" u="sng" dirty="0"/>
              <a:t>signs and </a:t>
            </a:r>
            <a:r>
              <a:rPr lang="en-US" sz="11200" u="sng" dirty="0" smtClean="0"/>
              <a:t>symptoms</a:t>
            </a:r>
            <a:endParaRPr lang="en-US" sz="11200" dirty="0"/>
          </a:p>
          <a:p>
            <a:pPr lvl="2"/>
            <a:r>
              <a:rPr lang="en-US" sz="9600" dirty="0" smtClean="0"/>
              <a:t>Annual review prior </a:t>
            </a:r>
            <a:r>
              <a:rPr lang="en-US" sz="9600" dirty="0"/>
              <a:t>to participation</a:t>
            </a:r>
          </a:p>
          <a:p>
            <a:pPr lvl="2"/>
            <a:r>
              <a:rPr lang="en-US" sz="9600" dirty="0" smtClean="0"/>
              <a:t>Parents, athletes, coaches, nurses, athletic trainers must sign indicating “receipt of”</a:t>
            </a:r>
            <a:endParaRPr lang="en-US" sz="9600" dirty="0"/>
          </a:p>
          <a:p>
            <a:pPr lvl="1"/>
            <a:r>
              <a:rPr lang="en-US" sz="11200" u="sng" dirty="0" smtClean="0"/>
              <a:t>Return </a:t>
            </a:r>
            <a:r>
              <a:rPr lang="en-US" sz="11200" u="sng" dirty="0"/>
              <a:t>to Play (RTP) form</a:t>
            </a:r>
            <a:r>
              <a:rPr lang="en-US" sz="11200" dirty="0"/>
              <a:t> signed by a physician licensed to practice </a:t>
            </a:r>
            <a:r>
              <a:rPr lang="en-US" sz="11200" dirty="0" smtClean="0"/>
              <a:t>medicine</a:t>
            </a:r>
          </a:p>
          <a:p>
            <a:pPr lvl="1"/>
            <a:r>
              <a:rPr lang="en-US" sz="11200" b="1" dirty="0" smtClean="0"/>
              <a:t>When in doubt, sit them out”</a:t>
            </a:r>
            <a:endParaRPr lang="en-US" sz="11200" u="sng" dirty="0" smtClean="0"/>
          </a:p>
          <a:p>
            <a:pPr lvl="1"/>
            <a:r>
              <a:rPr lang="en-US" sz="11200" u="sng" dirty="0" smtClean="0"/>
              <a:t>Emergency </a:t>
            </a:r>
            <a:r>
              <a:rPr lang="en-US" sz="11200" u="sng" dirty="0"/>
              <a:t>Action Plan (</a:t>
            </a:r>
            <a:r>
              <a:rPr lang="en-US" sz="11200" u="sng" dirty="0" smtClean="0"/>
              <a:t>EAP)</a:t>
            </a:r>
          </a:p>
          <a:p>
            <a:pPr lvl="2"/>
            <a:r>
              <a:rPr lang="en-US" sz="9600" dirty="0" smtClean="0"/>
              <a:t>Must be on-file</a:t>
            </a:r>
          </a:p>
          <a:p>
            <a:pPr lvl="2"/>
            <a:r>
              <a:rPr lang="en-US" sz="9600" dirty="0" smtClean="0"/>
              <a:t>Must be posted</a:t>
            </a:r>
          </a:p>
          <a:p>
            <a:pPr lvl="2"/>
            <a:r>
              <a:rPr lang="en-US" sz="9600" dirty="0" smtClean="0"/>
              <a:t>Must be updated annually</a:t>
            </a:r>
          </a:p>
          <a:p>
            <a:pPr lvl="2"/>
            <a:endParaRPr lang="en-US" sz="9600" dirty="0" smtClean="0"/>
          </a:p>
          <a:p>
            <a:pPr lvl="2"/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410626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600" dirty="0" smtClean="0"/>
              <a:t>Gfeller-Waller Audits</a:t>
            </a:r>
            <a:r>
              <a:rPr lang="en-US" sz="4600" dirty="0"/>
              <a:t/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10567"/>
            <a:ext cx="8229600" cy="4949544"/>
          </a:xfrm>
        </p:spPr>
        <p:txBody>
          <a:bodyPr>
            <a:normAutofit/>
          </a:bodyPr>
          <a:lstStyle/>
          <a:p>
            <a:pPr lvl="1"/>
            <a:r>
              <a:rPr lang="en-US" sz="4600" dirty="0"/>
              <a:t>DPI</a:t>
            </a:r>
            <a:r>
              <a:rPr lang="en-US" sz="6500" dirty="0"/>
              <a:t> </a:t>
            </a:r>
            <a:endParaRPr lang="en-US" sz="6500" dirty="0" smtClean="0"/>
          </a:p>
          <a:p>
            <a:pPr lvl="1"/>
            <a:r>
              <a:rPr lang="en-US" sz="4600" dirty="0" smtClean="0"/>
              <a:t>Found </a:t>
            </a:r>
            <a:r>
              <a:rPr lang="en-US" sz="4600" dirty="0"/>
              <a:t>multiple instances of non-compliance</a:t>
            </a:r>
          </a:p>
          <a:p>
            <a:pPr lvl="1"/>
            <a:r>
              <a:rPr lang="en-US" sz="4500" dirty="0"/>
              <a:t>NCHSAA </a:t>
            </a:r>
            <a:r>
              <a:rPr lang="en-US" sz="4500" dirty="0" smtClean="0"/>
              <a:t>is </a:t>
            </a:r>
            <a:r>
              <a:rPr lang="en-US" sz="4500" dirty="0"/>
              <a:t>developing sanctions</a:t>
            </a:r>
          </a:p>
          <a:p>
            <a:pPr lvl="2"/>
            <a:endParaRPr lang="en-US" sz="9600" dirty="0" smtClean="0"/>
          </a:p>
          <a:p>
            <a:pPr lvl="2"/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41353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Clinic Attendance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Head</a:t>
            </a:r>
            <a:r>
              <a:rPr lang="en-US" dirty="0" smtClean="0"/>
              <a:t> </a:t>
            </a:r>
            <a:r>
              <a:rPr lang="en-US" dirty="0"/>
              <a:t>coaches in </a:t>
            </a:r>
            <a:r>
              <a:rPr lang="en-US" u="sng" dirty="0"/>
              <a:t>football, soccer, volleyball, basketball, wrestling, swimming, baseball, softball, and track &amp; field and lacrosse</a:t>
            </a:r>
            <a:r>
              <a:rPr lang="en-US" dirty="0"/>
              <a:t> must attend an NCHSAA approved State Rules Clinic. </a:t>
            </a:r>
            <a:endParaRPr lang="en-US" dirty="0" smtClean="0"/>
          </a:p>
          <a:p>
            <a:pPr lvl="1"/>
            <a:r>
              <a:rPr lang="en-US" b="1" u="sng" dirty="0"/>
              <a:t>Athletic directors cannot satisfy this requirement by attending a rules’ session in place of the head coach</a:t>
            </a:r>
            <a:endParaRPr lang="en-US" sz="2000" u="sng" dirty="0"/>
          </a:p>
          <a:p>
            <a:pPr lvl="1"/>
            <a:r>
              <a:rPr lang="en-US" dirty="0" smtClean="0"/>
              <a:t>Can satisfy at NCCA clinics in July </a:t>
            </a:r>
            <a:r>
              <a:rPr lang="en-US" b="1" dirty="0" smtClean="0"/>
              <a:t>OR</a:t>
            </a:r>
          </a:p>
          <a:p>
            <a:pPr lvl="1"/>
            <a:r>
              <a:rPr lang="en-US" dirty="0" smtClean="0"/>
              <a:t>Can satisfy at local game officials’ clinics</a:t>
            </a:r>
          </a:p>
          <a:p>
            <a:pPr lvl="1"/>
            <a:r>
              <a:rPr lang="en-US" dirty="0" smtClean="0"/>
              <a:t>Check NCHSAA website for dates/sites </a:t>
            </a:r>
          </a:p>
          <a:p>
            <a:pPr lvl="1"/>
            <a:r>
              <a:rPr lang="en-US" dirty="0" smtClean="0"/>
              <a:t>Must satisfy prior </a:t>
            </a:r>
            <a:r>
              <a:rPr lang="en-US" dirty="0"/>
              <a:t>to coaching in the first contest</a:t>
            </a:r>
          </a:p>
          <a:p>
            <a:pPr lvl="2"/>
            <a:r>
              <a:rPr lang="en-US" dirty="0"/>
              <a:t>Subject to $400 </a:t>
            </a:r>
            <a:r>
              <a:rPr lang="en-US" dirty="0" smtClean="0"/>
              <a:t>fine; additional </a:t>
            </a:r>
            <a:r>
              <a:rPr lang="en-US" dirty="0"/>
              <a:t>$500 fine if he/she actually coaches in the </a:t>
            </a:r>
            <a:r>
              <a:rPr lang="en-US" dirty="0" smtClean="0"/>
              <a:t>con</a:t>
            </a:r>
            <a:r>
              <a:rPr lang="en-US" sz="1900" dirty="0" smtClean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350390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100" dirty="0" smtClean="0"/>
              <a:t>Coaches’ Education</a:t>
            </a:r>
            <a:endParaRPr lang="en-US" sz="4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NFHS </a:t>
            </a:r>
            <a:r>
              <a:rPr lang="en-US" u="sng" dirty="0"/>
              <a:t>Fundamentals of Coaching</a:t>
            </a:r>
            <a:r>
              <a:rPr lang="en-US" dirty="0"/>
              <a:t> Course </a:t>
            </a:r>
            <a:endParaRPr lang="en-US" sz="2000" dirty="0"/>
          </a:p>
          <a:p>
            <a:pPr lvl="1"/>
            <a:r>
              <a:rPr lang="en-US" dirty="0" smtClean="0"/>
              <a:t>Currently:</a:t>
            </a:r>
          </a:p>
          <a:p>
            <a:pPr lvl="2"/>
            <a:r>
              <a:rPr lang="en-US" dirty="0" smtClean="0"/>
              <a:t> All </a:t>
            </a:r>
            <a:r>
              <a:rPr lang="en-US" b="1" u="sng" dirty="0"/>
              <a:t>non-faculty and newly hired coaches</a:t>
            </a:r>
            <a:r>
              <a:rPr lang="en-US" dirty="0"/>
              <a:t> must take the Fundamentals of Coaching Course; </a:t>
            </a:r>
            <a:r>
              <a:rPr lang="en-US" dirty="0" smtClean="0"/>
              <a:t>certificate </a:t>
            </a:r>
            <a:r>
              <a:rPr lang="en-US" dirty="0"/>
              <a:t>of completion </a:t>
            </a:r>
            <a:r>
              <a:rPr lang="en-US" dirty="0" smtClean="0"/>
              <a:t>filed</a:t>
            </a:r>
            <a:endParaRPr lang="en-US" dirty="0"/>
          </a:p>
          <a:p>
            <a:pPr lvl="2"/>
            <a:r>
              <a:rPr lang="en-US" dirty="0" smtClean="0"/>
              <a:t>Must be completed prior to first contest; </a:t>
            </a:r>
            <a:r>
              <a:rPr lang="en-US" dirty="0"/>
              <a:t>subject to a $500 fine; continuing to coach without completion </a:t>
            </a:r>
            <a:r>
              <a:rPr lang="en-US" dirty="0" smtClean="0"/>
              <a:t>= another </a:t>
            </a:r>
            <a:r>
              <a:rPr lang="en-US" dirty="0"/>
              <a:t>$500</a:t>
            </a:r>
          </a:p>
          <a:p>
            <a:pPr lvl="1"/>
            <a:r>
              <a:rPr lang="en-US" b="1" u="sng" dirty="0" smtClean="0"/>
              <a:t>By August 1, 2015:</a:t>
            </a:r>
          </a:p>
          <a:p>
            <a:pPr lvl="2"/>
            <a:r>
              <a:rPr lang="en-US" b="1" u="sng" dirty="0" smtClean="0"/>
              <a:t>All</a:t>
            </a:r>
            <a:r>
              <a:rPr lang="en-US" dirty="0" smtClean="0"/>
              <a:t> </a:t>
            </a:r>
            <a:r>
              <a:rPr lang="en-US" dirty="0"/>
              <a:t>coaches must have satisfied the requirement to take this </a:t>
            </a:r>
            <a:r>
              <a:rPr lang="en-US" dirty="0" smtClean="0"/>
              <a:t>course</a:t>
            </a:r>
            <a:r>
              <a:rPr lang="en-US" sz="1600" b="1" dirty="0" smtClean="0"/>
              <a:t>  </a:t>
            </a:r>
            <a:endParaRPr lang="en-US" sz="16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2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100" dirty="0" smtClean="0"/>
              <a:t>Coaches’ Education</a:t>
            </a:r>
            <a:endParaRPr lang="en-US" sz="4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Concussion Management Certification</a:t>
            </a:r>
            <a:endParaRPr lang="en-US" sz="2000" dirty="0"/>
          </a:p>
          <a:p>
            <a:pPr lvl="1"/>
            <a:r>
              <a:rPr lang="en-US" sz="2400" b="1" dirty="0"/>
              <a:t>Effective </a:t>
            </a:r>
            <a:r>
              <a:rPr lang="en-US" sz="2400" b="1" u="sng" dirty="0"/>
              <a:t>August 1, </a:t>
            </a:r>
            <a:r>
              <a:rPr lang="en-US" sz="2400" b="1" u="sng" dirty="0" smtClean="0"/>
              <a:t>2014</a:t>
            </a:r>
            <a:r>
              <a:rPr lang="en-US" sz="2400" b="1" dirty="0"/>
              <a:t>:</a:t>
            </a:r>
            <a:r>
              <a:rPr lang="en-US" sz="2400" dirty="0" smtClean="0"/>
              <a:t> </a:t>
            </a:r>
          </a:p>
          <a:p>
            <a:pPr lvl="2"/>
            <a:r>
              <a:rPr lang="en-US" sz="2000" u="sng" dirty="0" smtClean="0"/>
              <a:t>All</a:t>
            </a:r>
            <a:r>
              <a:rPr lang="en-US" sz="2000" dirty="0" smtClean="0"/>
              <a:t> athletic personnel required to take the </a:t>
            </a:r>
            <a:r>
              <a:rPr lang="en-US" sz="2000" dirty="0"/>
              <a:t>NFHS Concussion Course (free </a:t>
            </a:r>
            <a:r>
              <a:rPr lang="en-US" sz="2000" dirty="0" smtClean="0"/>
              <a:t>and on-line); </a:t>
            </a:r>
          </a:p>
          <a:p>
            <a:pPr lvl="2"/>
            <a:r>
              <a:rPr lang="en-US" sz="2000" dirty="0" smtClean="0"/>
              <a:t>An equivalent </a:t>
            </a:r>
            <a:r>
              <a:rPr lang="en-US" sz="2000" dirty="0"/>
              <a:t>course </a:t>
            </a:r>
            <a:r>
              <a:rPr lang="en-US" sz="2000" dirty="0" smtClean="0"/>
              <a:t>could be substituted</a:t>
            </a:r>
          </a:p>
          <a:p>
            <a:pPr lvl="1"/>
            <a:r>
              <a:rPr lang="en-US" sz="2400" b="1" dirty="0" smtClean="0"/>
              <a:t>Must be completed prior </a:t>
            </a:r>
            <a:r>
              <a:rPr lang="en-US" sz="2400" b="1" dirty="0"/>
              <a:t>to the first date of practice for that </a:t>
            </a:r>
            <a:r>
              <a:rPr lang="en-US" sz="2400" b="1" dirty="0" smtClean="0"/>
              <a:t>sport</a:t>
            </a:r>
            <a:endParaRPr lang="en-US" sz="2400" dirty="0" smtClean="0"/>
          </a:p>
          <a:p>
            <a:pPr lvl="2"/>
            <a:r>
              <a:rPr lang="en-US" sz="2000" dirty="0" smtClean="0"/>
              <a:t>Certificate </a:t>
            </a:r>
            <a:r>
              <a:rPr lang="en-US" sz="2000" dirty="0"/>
              <a:t>of completion must </a:t>
            </a:r>
            <a:r>
              <a:rPr lang="en-US" sz="2000" dirty="0" smtClean="0"/>
              <a:t>filed; </a:t>
            </a:r>
            <a:r>
              <a:rPr lang="en-US" sz="2000" dirty="0"/>
              <a:t>subject to $500 fine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8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100" dirty="0" smtClean="0"/>
              <a:t>Coaches’ Education</a:t>
            </a:r>
            <a:endParaRPr lang="en-US" sz="4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Accredited  Interscholastic Coach (AIC)</a:t>
            </a:r>
          </a:p>
          <a:p>
            <a:pPr lvl="1"/>
            <a:r>
              <a:rPr lang="en-US" sz="2400" dirty="0"/>
              <a:t>Requires completion of 4 courses:</a:t>
            </a:r>
          </a:p>
          <a:p>
            <a:pPr lvl="2"/>
            <a:r>
              <a:rPr lang="en-US" sz="2200" dirty="0"/>
              <a:t>Fundamentals of Coaching</a:t>
            </a:r>
          </a:p>
          <a:p>
            <a:pPr lvl="2"/>
            <a:r>
              <a:rPr lang="en-US" sz="2200" dirty="0"/>
              <a:t>1</a:t>
            </a:r>
            <a:r>
              <a:rPr lang="en-US" sz="2200" baseline="30000" dirty="0"/>
              <a:t>st</a:t>
            </a:r>
            <a:r>
              <a:rPr lang="en-US" sz="2200" dirty="0"/>
              <a:t> Aid, Health &amp; Safety for Coaches</a:t>
            </a:r>
          </a:p>
          <a:p>
            <a:pPr lvl="2"/>
            <a:r>
              <a:rPr lang="en-US" sz="2200" dirty="0"/>
              <a:t>Sport Specific Course or Teaching Sports Skills</a:t>
            </a:r>
          </a:p>
          <a:p>
            <a:pPr lvl="2"/>
            <a:r>
              <a:rPr lang="en-US" sz="2200" dirty="0"/>
              <a:t>Concussion in Sports (Free)</a:t>
            </a:r>
          </a:p>
        </p:txBody>
      </p:sp>
    </p:spTree>
    <p:extLst>
      <p:ext uri="{BB962C8B-B14F-4D97-AF65-F5344CB8AC3E}">
        <p14:creationId xmlns:p14="http://schemas.microsoft.com/office/powerpoint/2010/main" val="154811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100" dirty="0" smtClean="0"/>
              <a:t>Coaches’ Education</a:t>
            </a:r>
            <a:endParaRPr lang="en-US" sz="4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Certified Interscholastic Coach (CIC)</a:t>
            </a:r>
          </a:p>
          <a:p>
            <a:pPr lvl="1"/>
            <a:r>
              <a:rPr lang="en-US" sz="2400" dirty="0"/>
              <a:t>Completion of AIC requirements</a:t>
            </a:r>
          </a:p>
          <a:p>
            <a:pPr lvl="1"/>
            <a:r>
              <a:rPr lang="en-US" sz="2400" dirty="0"/>
              <a:t>Plus:</a:t>
            </a:r>
          </a:p>
          <a:p>
            <a:pPr lvl="2"/>
            <a:r>
              <a:rPr lang="en-US" sz="2200" dirty="0"/>
              <a:t>Teaching &amp; Modeling Behavior</a:t>
            </a:r>
          </a:p>
          <a:p>
            <a:pPr lvl="2"/>
            <a:r>
              <a:rPr lang="en-US" sz="2200" dirty="0"/>
              <a:t>Engaging Effectively with Parents</a:t>
            </a:r>
          </a:p>
          <a:p>
            <a:pPr lvl="2"/>
            <a:r>
              <a:rPr lang="en-US" sz="2200" dirty="0" smtClean="0"/>
              <a:t>Sportsmanship</a:t>
            </a:r>
          </a:p>
          <a:p>
            <a:pPr lvl="2"/>
            <a:r>
              <a:rPr lang="en-US" sz="2200" dirty="0"/>
              <a:t>Creating a Safe and Respectful Environment</a:t>
            </a:r>
          </a:p>
          <a:p>
            <a:pPr lvl="2"/>
            <a:r>
              <a:rPr lang="en-US" sz="2200" dirty="0"/>
              <a:t>Strength &amp; Conditioning</a:t>
            </a:r>
          </a:p>
          <a:p>
            <a:pPr lvl="2"/>
            <a:r>
              <a:rPr lang="en-US" sz="2200" dirty="0"/>
              <a:t>2 additional courses (User </a:t>
            </a:r>
            <a:r>
              <a:rPr lang="en-US" sz="2200" dirty="0" smtClean="0"/>
              <a:t>Choice)</a:t>
            </a:r>
            <a:endParaRPr lang="en-US" sz="2200" dirty="0"/>
          </a:p>
          <a:p>
            <a:pPr marL="118872" indent="0">
              <a:buNone/>
            </a:pPr>
            <a:endParaRPr lang="en-US" sz="3000" dirty="0"/>
          </a:p>
          <a:p>
            <a:pPr lvl="3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001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Athletic Directors’ Education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Certification through NIAAA (NIAAA.ORG)</a:t>
            </a:r>
          </a:p>
          <a:p>
            <a:pPr lvl="1"/>
            <a:r>
              <a:rPr lang="en-US" dirty="0" smtClean="0"/>
              <a:t>RAA</a:t>
            </a:r>
          </a:p>
          <a:p>
            <a:pPr lvl="2"/>
            <a:r>
              <a:rPr lang="en-US" dirty="0" smtClean="0"/>
              <a:t>LTC 501, LTC 502 + Additional Administrative Steps</a:t>
            </a:r>
          </a:p>
          <a:p>
            <a:pPr lvl="1"/>
            <a:r>
              <a:rPr lang="en-US" dirty="0" smtClean="0"/>
              <a:t>CAA</a:t>
            </a:r>
          </a:p>
          <a:p>
            <a:pPr lvl="2"/>
            <a:r>
              <a:rPr lang="en-US" dirty="0" smtClean="0"/>
              <a:t>LTC 501, LTC 502, LTC 504, LTC 506 + CAA Exam + Additional Administrative Steps</a:t>
            </a:r>
          </a:p>
          <a:p>
            <a:pPr lvl="1"/>
            <a:r>
              <a:rPr lang="en-US" dirty="0" smtClean="0"/>
              <a:t>CMAA</a:t>
            </a:r>
          </a:p>
          <a:p>
            <a:pPr lvl="2"/>
            <a:r>
              <a:rPr lang="en-US" dirty="0" smtClean="0"/>
              <a:t>Must be CAA</a:t>
            </a:r>
          </a:p>
          <a:p>
            <a:pPr lvl="2"/>
            <a:r>
              <a:rPr lang="en-US" dirty="0" smtClean="0"/>
              <a:t>LTC 501, LTC 502, LTC 504, LTC 506, LTC 508 + 6 LTC Electives + Additional Administrative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034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100" dirty="0" smtClean="0"/>
              <a:t>Sportsmanship</a:t>
            </a:r>
          </a:p>
        </p:txBody>
      </p:sp>
      <p:sp>
        <p:nvSpPr>
          <p:cNvPr id="1433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dirty="0" smtClean="0"/>
              <a:t>Teaching &amp; Modeling Behavior Course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Required for any coach ejected during a contest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Required for any coach who has player (s) ejected for fighting</a:t>
            </a:r>
          </a:p>
          <a:p>
            <a:pPr eaLnBrk="1" hangingPunct="1">
              <a:defRPr/>
            </a:pPr>
            <a:r>
              <a:rPr lang="en-US" altLang="en-US" dirty="0" smtClean="0"/>
              <a:t>NFHS Sportsmanship Course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Replaces the Star Sportsmanship Course for any ejected/disqualified player</a:t>
            </a:r>
          </a:p>
          <a:p>
            <a:pPr lvl="1" eaLnBrk="1" hangingPunct="1">
              <a:defRPr/>
            </a:pPr>
            <a:r>
              <a:rPr lang="en-US" altLang="en-US" sz="2400" dirty="0" smtClean="0"/>
              <a:t>Free, on-line course (nfhslearn.com)</a:t>
            </a:r>
          </a:p>
          <a:p>
            <a:pPr marL="342900" lvl="1" indent="-342900" eaLnBrk="1" hangingPunct="1">
              <a:buFont typeface="Arial" charset="0"/>
              <a:buChar char="•"/>
              <a:defRPr/>
            </a:pPr>
            <a:r>
              <a:rPr lang="en-US" altLang="en-US" sz="3200" dirty="0" smtClean="0"/>
              <a:t>All certificates must be sent to NCHSAA</a:t>
            </a:r>
          </a:p>
          <a:p>
            <a:pPr eaLnBrk="1" hangingPunct="1"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05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100" dirty="0" smtClean="0"/>
              <a:t>Sportsmanship</a:t>
            </a:r>
          </a:p>
        </p:txBody>
      </p:sp>
      <p:sp>
        <p:nvSpPr>
          <p:cNvPr id="1433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US" altLang="en-US" dirty="0" smtClean="0"/>
              <a:t>2013-2014 Ejection Breakdown (489 Total)</a:t>
            </a:r>
          </a:p>
          <a:p>
            <a:pPr lvl="1">
              <a:defRPr/>
            </a:pPr>
            <a:r>
              <a:rPr lang="en-US" altLang="en-US" dirty="0" smtClean="0"/>
              <a:t>Fighting - 145</a:t>
            </a:r>
          </a:p>
          <a:p>
            <a:pPr lvl="1">
              <a:defRPr/>
            </a:pPr>
            <a:r>
              <a:rPr lang="en-US" altLang="en-US" dirty="0" smtClean="0"/>
              <a:t>Profanity – 100</a:t>
            </a:r>
          </a:p>
          <a:p>
            <a:pPr lvl="1">
              <a:defRPr/>
            </a:pPr>
            <a:r>
              <a:rPr lang="en-US" altLang="en-US" dirty="0"/>
              <a:t>Flagrant </a:t>
            </a:r>
            <a:r>
              <a:rPr lang="en-US" altLang="en-US" dirty="0" smtClean="0"/>
              <a:t>Contact – 98</a:t>
            </a:r>
          </a:p>
          <a:p>
            <a:pPr lvl="1">
              <a:defRPr/>
            </a:pPr>
            <a:r>
              <a:rPr lang="en-US" altLang="en-US" dirty="0" smtClean="0"/>
              <a:t>Disrespectfully Addressing Official - 88</a:t>
            </a:r>
          </a:p>
          <a:p>
            <a:pPr lvl="1">
              <a:defRPr/>
            </a:pPr>
            <a:r>
              <a:rPr lang="en-US" altLang="en-US" dirty="0" smtClean="0"/>
              <a:t>Taunting/Baiting - 35</a:t>
            </a:r>
          </a:p>
          <a:p>
            <a:pPr>
              <a:defRPr/>
            </a:pPr>
            <a:r>
              <a:rPr lang="en-US" altLang="en-US" dirty="0" smtClean="0"/>
              <a:t>New for 2014-2015</a:t>
            </a:r>
          </a:p>
          <a:p>
            <a:pPr lvl="1">
              <a:defRPr/>
            </a:pPr>
            <a:r>
              <a:rPr lang="en-US" altLang="en-US" dirty="0" smtClean="0"/>
              <a:t>Official submits the ejection/disqualification notice</a:t>
            </a:r>
          </a:p>
          <a:p>
            <a:pPr lvl="1">
              <a:defRPr/>
            </a:pPr>
            <a:r>
              <a:rPr lang="en-US" altLang="en-US" dirty="0" smtClean="0"/>
              <a:t>NCHSAA sends ejection notification to principal and athletic director</a:t>
            </a:r>
          </a:p>
          <a:p>
            <a:pPr lvl="1">
              <a:defRPr/>
            </a:pPr>
            <a:r>
              <a:rPr lang="en-US" altLang="en-US" dirty="0" smtClean="0"/>
              <a:t>Once received, school sends c</a:t>
            </a:r>
            <a:r>
              <a:rPr lang="en-US" altLang="en-US" sz="2800" dirty="0" smtClean="0"/>
              <a:t>onfirmation--on-line—receipt to NCHSAA</a:t>
            </a:r>
          </a:p>
          <a:p>
            <a:pPr eaLnBrk="1" hangingPunct="1"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8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2014-2015 Playoffs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NCHSAA will use MaxPreps Records for seeding </a:t>
            </a:r>
          </a:p>
          <a:p>
            <a:r>
              <a:rPr lang="en-US" dirty="0" smtClean="0"/>
              <a:t>Seeding all 64-team bracketed sports</a:t>
            </a:r>
          </a:p>
          <a:p>
            <a:pPr lvl="1"/>
            <a:r>
              <a:rPr lang="en-US" dirty="0" smtClean="0"/>
              <a:t>Volleyball*</a:t>
            </a:r>
          </a:p>
          <a:p>
            <a:pPr lvl="1"/>
            <a:r>
              <a:rPr lang="en-US" dirty="0" smtClean="0"/>
              <a:t>Soccer</a:t>
            </a:r>
          </a:p>
          <a:p>
            <a:pPr lvl="1"/>
            <a:r>
              <a:rPr lang="en-US" dirty="0" smtClean="0"/>
              <a:t>Football</a:t>
            </a:r>
          </a:p>
          <a:p>
            <a:pPr lvl="1"/>
            <a:r>
              <a:rPr lang="en-US" dirty="0" smtClean="0"/>
              <a:t>Basketball</a:t>
            </a:r>
          </a:p>
          <a:p>
            <a:pPr lvl="1"/>
            <a:r>
              <a:rPr lang="en-US" dirty="0" smtClean="0"/>
              <a:t>Softball</a:t>
            </a:r>
          </a:p>
          <a:p>
            <a:pPr lvl="1"/>
            <a:r>
              <a:rPr lang="en-US" dirty="0" smtClean="0"/>
              <a:t>Baseball</a:t>
            </a:r>
          </a:p>
          <a:p>
            <a:r>
              <a:rPr lang="en-US" dirty="0" smtClean="0"/>
              <a:t>Eliminated POD system for 1A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802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Sports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Football</a:t>
            </a:r>
          </a:p>
          <a:p>
            <a:pPr lvl="1"/>
            <a:r>
              <a:rPr lang="en-US" dirty="0" smtClean="0"/>
              <a:t>Proposal:  10 Days – Unlimited Skill Development</a:t>
            </a:r>
          </a:p>
          <a:p>
            <a:pPr lvl="1"/>
            <a:r>
              <a:rPr lang="en-US" dirty="0" smtClean="0"/>
              <a:t>Clarified </a:t>
            </a:r>
            <a:r>
              <a:rPr lang="en-US" dirty="0"/>
              <a:t>8-Quarter </a:t>
            </a:r>
            <a:r>
              <a:rPr lang="en-US" dirty="0" smtClean="0"/>
              <a:t>Rule language</a:t>
            </a:r>
            <a:endParaRPr lang="en-US" dirty="0"/>
          </a:p>
          <a:p>
            <a:pPr lvl="1"/>
            <a:r>
              <a:rPr lang="en-US" dirty="0" smtClean="0"/>
              <a:t>Approved Mercy Rule </a:t>
            </a:r>
          </a:p>
          <a:p>
            <a:pPr lvl="2"/>
            <a:r>
              <a:rPr lang="en-US" dirty="0" smtClean="0"/>
              <a:t>42 point differential at half or anytime thereafter</a:t>
            </a:r>
          </a:p>
          <a:p>
            <a:pPr lvl="2"/>
            <a:r>
              <a:rPr lang="en-US" dirty="0" smtClean="0"/>
              <a:t>Running clock will be mandatory</a:t>
            </a:r>
          </a:p>
          <a:p>
            <a:pPr lvl="1"/>
            <a:r>
              <a:rPr lang="en-US" dirty="0" smtClean="0"/>
              <a:t>State Championships</a:t>
            </a:r>
          </a:p>
          <a:p>
            <a:pPr lvl="2"/>
            <a:r>
              <a:rPr lang="en-US" dirty="0"/>
              <a:t>December 12 &amp; </a:t>
            </a:r>
            <a:r>
              <a:rPr lang="en-US" dirty="0" smtClean="0"/>
              <a:t>13</a:t>
            </a:r>
          </a:p>
          <a:p>
            <a:pPr lvl="2"/>
            <a:r>
              <a:rPr lang="en-US" dirty="0" smtClean="0"/>
              <a:t>NC State University - 1A/1AA/3A/3AA</a:t>
            </a:r>
          </a:p>
          <a:p>
            <a:pPr lvl="2"/>
            <a:r>
              <a:rPr lang="en-US" dirty="0" smtClean="0"/>
              <a:t>Wake Forest University - 2A/2AA/4A/4AA</a:t>
            </a:r>
          </a:p>
        </p:txBody>
      </p:sp>
    </p:spTree>
    <p:extLst>
      <p:ext uri="{BB962C8B-B14F-4D97-AF65-F5344CB8AC3E}">
        <p14:creationId xmlns:p14="http://schemas.microsoft.com/office/powerpoint/2010/main" val="75944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Sports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Volleyball</a:t>
            </a:r>
          </a:p>
          <a:p>
            <a:pPr lvl="1"/>
            <a:r>
              <a:rPr lang="en-US" dirty="0" smtClean="0"/>
              <a:t>Approval of 23-match seasonal limitation</a:t>
            </a:r>
          </a:p>
          <a:p>
            <a:pPr lvl="2"/>
            <a:r>
              <a:rPr lang="en-US" dirty="0" smtClean="0"/>
              <a:t>Applies to team and individuals</a:t>
            </a:r>
          </a:p>
          <a:p>
            <a:pPr lvl="2"/>
            <a:r>
              <a:rPr lang="en-US" dirty="0" smtClean="0"/>
              <a:t>Daily, weekly limits still in effect for individuals</a:t>
            </a:r>
          </a:p>
          <a:p>
            <a:pPr lvl="1"/>
            <a:r>
              <a:rPr lang="en-US" dirty="0" smtClean="0"/>
              <a:t>State Championship</a:t>
            </a:r>
          </a:p>
          <a:p>
            <a:pPr lvl="2"/>
            <a:r>
              <a:rPr lang="en-US" dirty="0" smtClean="0"/>
              <a:t>Reynolds Coliseum in 2014</a:t>
            </a:r>
          </a:p>
          <a:p>
            <a:pPr lvl="2"/>
            <a:r>
              <a:rPr lang="en-US" dirty="0" smtClean="0"/>
              <a:t>2015 – TBD</a:t>
            </a:r>
          </a:p>
          <a:p>
            <a:r>
              <a:rPr lang="en-US" dirty="0" smtClean="0"/>
              <a:t>Cheerleading – November 15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lvl="1"/>
            <a:r>
              <a:rPr lang="en-US" dirty="0" smtClean="0"/>
              <a:t>Registration Fees &amp; Deadline</a:t>
            </a:r>
          </a:p>
        </p:txBody>
      </p:sp>
    </p:spTree>
    <p:extLst>
      <p:ext uri="{BB962C8B-B14F-4D97-AF65-F5344CB8AC3E}">
        <p14:creationId xmlns:p14="http://schemas.microsoft.com/office/powerpoint/2010/main" val="116648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0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Sports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Wrestling</a:t>
            </a:r>
          </a:p>
          <a:p>
            <a:pPr lvl="1"/>
            <a:r>
              <a:rPr lang="en-US" dirty="0" smtClean="0"/>
              <a:t>Added additional weekly match opportunity 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Responder/Athletic Trainer now required at </a:t>
            </a:r>
            <a:r>
              <a:rPr lang="en-US" u="sng" dirty="0"/>
              <a:t>all</a:t>
            </a:r>
            <a:r>
              <a:rPr lang="en-US" dirty="0"/>
              <a:t> wrestling matches</a:t>
            </a:r>
          </a:p>
          <a:p>
            <a:pPr lvl="1"/>
            <a:r>
              <a:rPr lang="en-US" dirty="0" smtClean="0"/>
              <a:t>Dual Team Wrestling Championships</a:t>
            </a:r>
          </a:p>
          <a:p>
            <a:pPr lvl="2"/>
            <a:r>
              <a:rPr lang="en-US" dirty="0" smtClean="0"/>
              <a:t>Neutral sites?</a:t>
            </a:r>
          </a:p>
        </p:txBody>
      </p:sp>
    </p:spTree>
    <p:extLst>
      <p:ext uri="{BB962C8B-B14F-4D97-AF65-F5344CB8AC3E}">
        <p14:creationId xmlns:p14="http://schemas.microsoft.com/office/powerpoint/2010/main" val="1865052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Sports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Basketball</a:t>
            </a:r>
          </a:p>
          <a:p>
            <a:pPr lvl="1"/>
            <a:r>
              <a:rPr lang="en-US" dirty="0" smtClean="0"/>
              <a:t>Approved Mercy </a:t>
            </a:r>
            <a:r>
              <a:rPr lang="en-US" dirty="0"/>
              <a:t>Rule – </a:t>
            </a:r>
            <a:endParaRPr lang="en-US" dirty="0" smtClean="0"/>
          </a:p>
          <a:p>
            <a:pPr lvl="2"/>
            <a:r>
              <a:rPr lang="en-US" dirty="0" smtClean="0"/>
              <a:t>40-point differential by halftime</a:t>
            </a:r>
          </a:p>
          <a:p>
            <a:pPr lvl="1"/>
            <a:r>
              <a:rPr lang="en-US" dirty="0" smtClean="0"/>
              <a:t>Eastern &amp; Western Regionals</a:t>
            </a:r>
          </a:p>
          <a:p>
            <a:pPr lvl="2"/>
            <a:r>
              <a:rPr lang="en-US" dirty="0" smtClean="0"/>
              <a:t>Fayetteville and Winston-Salem for 2015</a:t>
            </a:r>
          </a:p>
          <a:p>
            <a:pPr lvl="2"/>
            <a:r>
              <a:rPr lang="en-US" dirty="0" smtClean="0"/>
              <a:t>Format moving forward</a:t>
            </a:r>
          </a:p>
          <a:p>
            <a:r>
              <a:rPr lang="en-US" dirty="0" smtClean="0"/>
              <a:t>Baseball/Softball</a:t>
            </a:r>
          </a:p>
          <a:p>
            <a:pPr lvl="1"/>
            <a:r>
              <a:rPr lang="en-US" dirty="0" smtClean="0"/>
              <a:t>College sites being considered to address potential equity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348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charset="2"/>
              <a:buChar char="§"/>
            </a:pPr>
            <a:r>
              <a:rPr lang="en-US" dirty="0"/>
              <a:t>Legal Custodian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“A person or agency  awarded legal, court-ordered custody of a child</a:t>
            </a:r>
            <a:r>
              <a:rPr lang="en-US" dirty="0" smtClean="0"/>
              <a:t>”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NCHSAA does not recognize guardianship in most cases</a:t>
            </a:r>
            <a:endParaRPr lang="en-US" dirty="0"/>
          </a:p>
          <a:p>
            <a:r>
              <a:rPr lang="en-US" dirty="0" smtClean="0"/>
              <a:t>Middle School Students</a:t>
            </a:r>
          </a:p>
          <a:p>
            <a:pPr lvl="1"/>
            <a:r>
              <a:rPr lang="en-US" dirty="0" smtClean="0"/>
              <a:t>Not allowed to practice and/or play against high school students during open facility or skill development sessions during the school year</a:t>
            </a:r>
          </a:p>
          <a:p>
            <a:pPr lvl="1"/>
            <a:r>
              <a:rPr lang="en-US" dirty="0" smtClean="0"/>
              <a:t>Education regarding NCAA structure—grades, expectations, etc. </a:t>
            </a:r>
          </a:p>
          <a:p>
            <a:r>
              <a:rPr lang="en-US" dirty="0" smtClean="0"/>
              <a:t>Challenges: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Responder/Licensed Athletic Trainer Issues</a:t>
            </a:r>
          </a:p>
          <a:p>
            <a:pPr lvl="1"/>
            <a:r>
              <a:rPr lang="en-US" dirty="0" smtClean="0"/>
              <a:t>Health and Safety – national perspective</a:t>
            </a:r>
          </a:p>
          <a:p>
            <a:pPr lvl="1"/>
            <a:r>
              <a:rPr lang="en-US" dirty="0" smtClean="0"/>
              <a:t>Social Media—texting, tweeting, </a:t>
            </a:r>
            <a:r>
              <a:rPr lang="en-US" dirty="0" err="1" smtClean="0"/>
              <a:t>Instagrams</a:t>
            </a:r>
            <a:r>
              <a:rPr lang="en-US" dirty="0" smtClean="0"/>
              <a:t>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07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500" dirty="0" smtClean="0"/>
              <a:t>ACADEMICS:</a:t>
            </a:r>
          </a:p>
          <a:p>
            <a:pPr lvl="1"/>
            <a:r>
              <a:rPr lang="en-US" sz="3700" dirty="0" smtClean="0"/>
              <a:t>James </a:t>
            </a:r>
            <a:r>
              <a:rPr lang="en-US" sz="3700" dirty="0"/>
              <a:t>failed 2 of 4 courses on the block in the spring semester last school year--2013-2014.  Student took a course in summer school that was failed spring semester in 2012-2013 school year--he passed the course.  Is James eligible academically?</a:t>
            </a:r>
          </a:p>
          <a:p>
            <a:endParaRPr lang="en-US" dirty="0"/>
          </a:p>
          <a:p>
            <a:r>
              <a:rPr lang="en-US" sz="3500" dirty="0" smtClean="0"/>
              <a:t>8</a:t>
            </a:r>
            <a:r>
              <a:rPr lang="en-US" sz="3500" dirty="0"/>
              <a:t>-SEMESTER:</a:t>
            </a:r>
          </a:p>
          <a:p>
            <a:pPr lvl="1"/>
            <a:r>
              <a:rPr lang="en-US" sz="3400" dirty="0" err="1" smtClean="0"/>
              <a:t>Kenan</a:t>
            </a:r>
            <a:r>
              <a:rPr lang="en-US" sz="3400" dirty="0" smtClean="0"/>
              <a:t> </a:t>
            </a:r>
            <a:r>
              <a:rPr lang="en-US" sz="3400" dirty="0"/>
              <a:t>is in the 8th grade after 2 years in the 7th grade.  Because of the middle school rule, he is allowed to "play up" </a:t>
            </a:r>
            <a:r>
              <a:rPr lang="en-US" sz="3400"/>
              <a:t>in </a:t>
            </a:r>
            <a:r>
              <a:rPr lang="en-US" sz="3400" smtClean="0"/>
              <a:t>8th </a:t>
            </a:r>
            <a:r>
              <a:rPr lang="en-US" sz="3400" dirty="0"/>
              <a:t>grade. </a:t>
            </a:r>
            <a:r>
              <a:rPr lang="en-US" sz="3400" dirty="0" err="1"/>
              <a:t>Kenan</a:t>
            </a:r>
            <a:r>
              <a:rPr lang="en-US" sz="3400" dirty="0"/>
              <a:t> is now in 3rd year of 9-12 high school; was ineligible last semester; does not have enough credits to be promoted for this semester. Any eligibility remaining for </a:t>
            </a:r>
            <a:r>
              <a:rPr lang="en-US" sz="3400" dirty="0" err="1"/>
              <a:t>Kenan</a:t>
            </a:r>
            <a:r>
              <a:rPr lang="en-US" sz="3400" dirty="0"/>
              <a:t>?  If so, how much?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85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AGE </a:t>
            </a:r>
            <a:r>
              <a:rPr lang="en-US" dirty="0"/>
              <a:t>RULE:</a:t>
            </a:r>
          </a:p>
          <a:p>
            <a:pPr lvl="1"/>
            <a:r>
              <a:rPr lang="en-US" dirty="0" smtClean="0"/>
              <a:t>Student </a:t>
            </a:r>
            <a:r>
              <a:rPr lang="en-US" dirty="0"/>
              <a:t>played up as over-aged 8th grader in the 2010-2011 school year.  Is that student eligible this school year?</a:t>
            </a:r>
          </a:p>
          <a:p>
            <a:endParaRPr lang="en-US" dirty="0"/>
          </a:p>
          <a:p>
            <a:r>
              <a:rPr lang="en-US" dirty="0" smtClean="0"/>
              <a:t>RESIDENCE </a:t>
            </a:r>
            <a:r>
              <a:rPr lang="en-US" dirty="0"/>
              <a:t>RULE:</a:t>
            </a:r>
          </a:p>
          <a:p>
            <a:pPr lvl="1"/>
            <a:r>
              <a:rPr lang="en-US" dirty="0" smtClean="0"/>
              <a:t>Sally</a:t>
            </a:r>
            <a:r>
              <a:rPr lang="en-US" dirty="0"/>
              <a:t>--now 9th grader--and Susie--10 grader--are sisters, and were students in LEA where mom lived during fall semester of 2013-2014.  In January, both moved in with dad in another LEA.  What is the eligibility status for Sally?  For Susie?  What goes in residence column of master eligibility sheet?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431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NCHSAA Commissioner’s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Davis Whitfield – Commissioner, NCHSAA</a:t>
            </a:r>
            <a:endParaRPr lang="en-US" sz="2400" dirty="0"/>
          </a:p>
        </p:txBody>
      </p:sp>
      <p:pic>
        <p:nvPicPr>
          <p:cNvPr id="4" name="Picture 3" descr="NCHSAA Logo Transparen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23" y="5360673"/>
            <a:ext cx="1011174" cy="13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67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&amp;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u="sng" dirty="0"/>
              <a:t>M</a:t>
            </a:r>
            <a:r>
              <a:rPr lang="en-US" u="sng" dirty="0" smtClean="0"/>
              <a:t>ission</a:t>
            </a:r>
            <a:r>
              <a:rPr lang="en-US" dirty="0" smtClean="0"/>
              <a:t> of the NCHSAA is to provide governance and leadership for interscholastic athletic programs that support and enrich the educational experience of students</a:t>
            </a:r>
          </a:p>
          <a:p>
            <a:pPr marL="118872" indent="0">
              <a:buNone/>
            </a:pPr>
            <a:endParaRPr lang="en-US" dirty="0" smtClean="0"/>
          </a:p>
          <a:p>
            <a:r>
              <a:rPr lang="en-US" dirty="0"/>
              <a:t>The </a:t>
            </a:r>
            <a:r>
              <a:rPr lang="en-US" u="sng" dirty="0"/>
              <a:t>V</a:t>
            </a:r>
            <a:r>
              <a:rPr lang="en-US" u="sng" dirty="0" smtClean="0"/>
              <a:t>ision</a:t>
            </a:r>
            <a:r>
              <a:rPr lang="en-US" dirty="0" smtClean="0"/>
              <a:t> of the NCHSAA is to be </a:t>
            </a:r>
            <a:r>
              <a:rPr lang="en-US" dirty="0"/>
              <a:t>the national model for developing and inspiring greatness through interscholastic athletic experiences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878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2012-17 Strategic Plan - New Tag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4000" dirty="0" smtClean="0"/>
              <a:t>Inspiring Individuals, Encouraging Excellence Through Education-Based Athletics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92351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2012-2017 Strategic </a:t>
            </a:r>
            <a:r>
              <a:rPr lang="en-US" dirty="0" smtClean="0"/>
              <a:t>Plan - Core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Sportsmanship</a:t>
            </a:r>
          </a:p>
          <a:p>
            <a:r>
              <a:rPr lang="en-US" dirty="0" smtClean="0"/>
              <a:t>Integrity</a:t>
            </a:r>
          </a:p>
          <a:p>
            <a:r>
              <a:rPr lang="en-US" dirty="0" smtClean="0"/>
              <a:t>Fair Play</a:t>
            </a:r>
          </a:p>
          <a:p>
            <a:r>
              <a:rPr lang="en-US" dirty="0" smtClean="0"/>
              <a:t>Honesty</a:t>
            </a:r>
          </a:p>
          <a:p>
            <a:r>
              <a:rPr lang="en-US" dirty="0" smtClean="0"/>
              <a:t>Respect</a:t>
            </a:r>
          </a:p>
          <a:p>
            <a:r>
              <a:rPr lang="en-US" dirty="0" smtClean="0"/>
              <a:t>Equity</a:t>
            </a:r>
          </a:p>
          <a:p>
            <a:r>
              <a:rPr lang="en-US" dirty="0" smtClean="0"/>
              <a:t>Fair Competition</a:t>
            </a:r>
          </a:p>
          <a:p>
            <a:r>
              <a:rPr lang="en-US" dirty="0" smtClean="0"/>
              <a:t>Development of Student-Athletes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705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2012-2017 Strategic Plan -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Education </a:t>
            </a:r>
            <a:r>
              <a:rPr lang="en-US" dirty="0"/>
              <a:t>&amp; </a:t>
            </a:r>
            <a:r>
              <a:rPr lang="en-US" dirty="0" smtClean="0"/>
              <a:t>Development</a:t>
            </a:r>
          </a:p>
          <a:p>
            <a:pPr marL="118872" indent="0">
              <a:buNone/>
            </a:pPr>
            <a:endParaRPr lang="en-US" dirty="0"/>
          </a:p>
          <a:p>
            <a:r>
              <a:rPr lang="en-US" dirty="0"/>
              <a:t>Policy and </a:t>
            </a:r>
            <a:r>
              <a:rPr lang="en-US" dirty="0" smtClean="0"/>
              <a:t>Procedures</a:t>
            </a:r>
          </a:p>
          <a:p>
            <a:pPr marL="118872" indent="0">
              <a:buNone/>
            </a:pPr>
            <a:endParaRPr lang="en-US" dirty="0"/>
          </a:p>
          <a:p>
            <a:r>
              <a:rPr lang="en-US" dirty="0"/>
              <a:t>Communication and Public </a:t>
            </a:r>
            <a:r>
              <a:rPr lang="en-US" dirty="0" smtClean="0"/>
              <a:t>Relations</a:t>
            </a:r>
          </a:p>
          <a:p>
            <a:pPr marL="118872" indent="0">
              <a:buNone/>
            </a:pPr>
            <a:endParaRPr lang="en-US" dirty="0"/>
          </a:p>
          <a:p>
            <a:r>
              <a:rPr lang="en-US" dirty="0"/>
              <a:t>Safety and Well-Being of Student-</a:t>
            </a:r>
            <a:r>
              <a:rPr lang="en-US" dirty="0" smtClean="0"/>
              <a:t>Athletes</a:t>
            </a:r>
          </a:p>
          <a:p>
            <a:pPr marL="118872" indent="0">
              <a:buNone/>
            </a:pPr>
            <a:endParaRPr lang="en-US" dirty="0"/>
          </a:p>
          <a:p>
            <a:r>
              <a:rPr lang="en-US" dirty="0"/>
              <a:t>Budget, Funding, and Revenue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44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NCHSAA.ORG</a:t>
            </a:r>
            <a:endParaRPr lang="en-US" dirty="0"/>
          </a:p>
        </p:txBody>
      </p:sp>
      <p:pic>
        <p:nvPicPr>
          <p:cNvPr id="4" name="Content Placeholder 3" descr="Screen Shot 2014-08-25 at 9.52.57 AM.pn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r="63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2374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Building Renovation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222 Finley Golf Course Road</a:t>
            </a:r>
          </a:p>
          <a:p>
            <a:pPr lvl="1"/>
            <a:r>
              <a:rPr lang="en-US" dirty="0" smtClean="0"/>
              <a:t>Currently undergoing renovations</a:t>
            </a:r>
          </a:p>
          <a:p>
            <a:pPr lvl="1"/>
            <a:r>
              <a:rPr lang="en-US" dirty="0" smtClean="0"/>
              <a:t>Anticipated completion date – March, 2015</a:t>
            </a:r>
          </a:p>
          <a:p>
            <a:r>
              <a:rPr lang="en-US" dirty="0" smtClean="0"/>
              <a:t>216 Finley Golf Course Road</a:t>
            </a:r>
          </a:p>
          <a:p>
            <a:pPr lvl="1"/>
            <a:r>
              <a:rPr lang="en-US" dirty="0" smtClean="0"/>
              <a:t>Current Location</a:t>
            </a:r>
          </a:p>
          <a:p>
            <a:pPr lvl="1"/>
            <a:r>
              <a:rPr lang="en-US" dirty="0" smtClean="0"/>
              <a:t>Mailing Address Remains the same</a:t>
            </a:r>
          </a:p>
          <a:p>
            <a:pPr lvl="2"/>
            <a:r>
              <a:rPr lang="en-US" dirty="0" smtClean="0"/>
              <a:t>PO Box 3216</a:t>
            </a:r>
          </a:p>
          <a:p>
            <a:pPr lvl="2"/>
            <a:r>
              <a:rPr lang="en-US" dirty="0" smtClean="0"/>
              <a:t>Chapel Hill, NC 27515</a:t>
            </a:r>
          </a:p>
          <a:p>
            <a:r>
              <a:rPr lang="en-US" dirty="0" smtClean="0"/>
              <a:t>Support</a:t>
            </a:r>
          </a:p>
          <a:p>
            <a:pPr lvl="1"/>
            <a:r>
              <a:rPr lang="en-US" dirty="0" smtClean="0"/>
              <a:t>Our officials donated over $6,000 towards the building renovation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456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Handbook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Format for the 2014-2015 Season</a:t>
            </a:r>
          </a:p>
          <a:p>
            <a:r>
              <a:rPr lang="en-US" dirty="0"/>
              <a:t>4</a:t>
            </a:r>
            <a:r>
              <a:rPr lang="en-US" dirty="0" smtClean="0"/>
              <a:t> Sections</a:t>
            </a:r>
          </a:p>
          <a:p>
            <a:pPr lvl="1"/>
            <a:r>
              <a:rPr lang="en-US" dirty="0" smtClean="0"/>
              <a:t>Section 1 – </a:t>
            </a:r>
            <a:r>
              <a:rPr lang="en-US" u="sng" dirty="0" smtClean="0"/>
              <a:t>Student</a:t>
            </a:r>
            <a:r>
              <a:rPr lang="en-US" dirty="0" smtClean="0"/>
              <a:t> (Requirements for Interscholastic Athletic Participation)</a:t>
            </a:r>
          </a:p>
          <a:p>
            <a:pPr lvl="1"/>
            <a:r>
              <a:rPr lang="en-US" dirty="0" smtClean="0"/>
              <a:t>Section 2 – </a:t>
            </a:r>
            <a:r>
              <a:rPr lang="en-US" u="sng" dirty="0" smtClean="0"/>
              <a:t>School</a:t>
            </a:r>
            <a:r>
              <a:rPr lang="en-US" dirty="0" smtClean="0"/>
              <a:t> (Administration of Interscholastic Athletic Programs)</a:t>
            </a:r>
          </a:p>
          <a:p>
            <a:pPr lvl="1"/>
            <a:r>
              <a:rPr lang="en-US" dirty="0" smtClean="0"/>
              <a:t>Section 3 – </a:t>
            </a:r>
            <a:r>
              <a:rPr lang="en-US" u="sng" dirty="0" smtClean="0"/>
              <a:t>State</a:t>
            </a:r>
            <a:r>
              <a:rPr lang="en-US" dirty="0" smtClean="0"/>
              <a:t> (NCHSAA Administrative Responsibilities to Member Schools)</a:t>
            </a:r>
          </a:p>
          <a:p>
            <a:pPr lvl="1"/>
            <a:r>
              <a:rPr lang="en-US" dirty="0" smtClean="0"/>
              <a:t>Section 4 – Interscholastic Athletic Activities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88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important conduit for information</a:t>
            </a:r>
          </a:p>
          <a:p>
            <a:r>
              <a:rPr lang="en-US" dirty="0" smtClean="0"/>
              <a:t>Ensure information is up-to-date and complete</a:t>
            </a:r>
          </a:p>
          <a:p>
            <a:r>
              <a:rPr lang="en-US" dirty="0" smtClean="0"/>
              <a:t>CAA, CMAA, AIC, CIC</a:t>
            </a:r>
          </a:p>
          <a:p>
            <a:pPr lvl="1"/>
            <a:r>
              <a:rPr lang="en-US" dirty="0" smtClean="0"/>
              <a:t>Designate on School Information Sheet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73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Staff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458200" cy="462560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Carolyn </a:t>
            </a:r>
            <a:r>
              <a:rPr lang="en-US" dirty="0" err="1" smtClean="0"/>
              <a:t>Shannonhouse</a:t>
            </a:r>
            <a:endParaRPr lang="en-US" dirty="0"/>
          </a:p>
          <a:p>
            <a:pPr lvl="1"/>
            <a:r>
              <a:rPr lang="en-US" dirty="0" smtClean="0"/>
              <a:t>Retired after 28 years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Brad Alford</a:t>
            </a:r>
          </a:p>
          <a:p>
            <a:pPr lvl="1"/>
            <a:r>
              <a:rPr lang="en-US" dirty="0" smtClean="0"/>
              <a:t>Director of Sports &amp; Championships</a:t>
            </a:r>
          </a:p>
          <a:p>
            <a:pPr lvl="2"/>
            <a:r>
              <a:rPr lang="en-US" dirty="0" smtClean="0"/>
              <a:t>Golf, Soccer, Swimming, Baseball</a:t>
            </a:r>
          </a:p>
          <a:p>
            <a:r>
              <a:rPr lang="en-US" dirty="0" err="1" smtClean="0"/>
              <a:t>Chiquana</a:t>
            </a:r>
            <a:r>
              <a:rPr lang="en-US" dirty="0" smtClean="0"/>
              <a:t> </a:t>
            </a:r>
            <a:r>
              <a:rPr lang="en-US" dirty="0" err="1" smtClean="0"/>
              <a:t>Dancy</a:t>
            </a:r>
            <a:endParaRPr lang="en-US" dirty="0" smtClean="0"/>
          </a:p>
          <a:p>
            <a:pPr lvl="1"/>
            <a:r>
              <a:rPr lang="en-US" dirty="0" smtClean="0"/>
              <a:t>Director of Sports, Championships &amp; Student Services</a:t>
            </a:r>
          </a:p>
          <a:p>
            <a:pPr lvl="2"/>
            <a:r>
              <a:rPr lang="en-US" dirty="0" smtClean="0"/>
              <a:t>Cross-Country, Indoor Track, Softball, Track, Volleyball, W. Basketball</a:t>
            </a:r>
          </a:p>
          <a:p>
            <a:r>
              <a:rPr lang="en-US" dirty="0" smtClean="0"/>
              <a:t>Tra Waters</a:t>
            </a:r>
          </a:p>
          <a:p>
            <a:pPr lvl="1"/>
            <a:r>
              <a:rPr lang="en-US" dirty="0" smtClean="0"/>
              <a:t>Director of Sports &amp; Championships</a:t>
            </a:r>
          </a:p>
          <a:p>
            <a:pPr lvl="2"/>
            <a:r>
              <a:rPr lang="en-US" dirty="0" smtClean="0"/>
              <a:t>Football, Lacrosse, M. Basketball, Tennis, Wrestling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749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SzPct val="100000"/>
              <a:buFont typeface="Wingdings" charset="2"/>
              <a:buChar char="§"/>
            </a:pPr>
            <a:r>
              <a:rPr lang="en-US" dirty="0" smtClean="0"/>
              <a:t>Transfer Waiver Requests – 62</a:t>
            </a:r>
          </a:p>
          <a:p>
            <a:pPr marL="0" indent="0">
              <a:buSzPct val="100000"/>
              <a:buNone/>
            </a:pPr>
            <a:endParaRPr lang="en-US" dirty="0" smtClean="0"/>
          </a:p>
          <a:p>
            <a:pPr marL="457200" indent="-457200">
              <a:buSzPct val="100000"/>
              <a:buFont typeface="Wingdings" charset="2"/>
              <a:buChar char="§"/>
            </a:pPr>
            <a:r>
              <a:rPr lang="en-US" dirty="0" smtClean="0"/>
              <a:t>Approved – 37</a:t>
            </a:r>
          </a:p>
          <a:p>
            <a:pPr marL="0" indent="0">
              <a:buSzPct val="100000"/>
              <a:buNone/>
            </a:pPr>
            <a:endParaRPr lang="en-US" dirty="0" smtClean="0"/>
          </a:p>
          <a:p>
            <a:pPr marL="457200" indent="-457200">
              <a:buSzPct val="100000"/>
              <a:buFont typeface="Wingdings" charset="2"/>
              <a:buChar char="§"/>
            </a:pPr>
            <a:r>
              <a:rPr lang="en-US" dirty="0" smtClean="0"/>
              <a:t>Denied – 25</a:t>
            </a:r>
          </a:p>
          <a:p>
            <a:pPr marL="0" indent="0">
              <a:buSzPct val="100000"/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Transfer Requests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13863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SzPct val="100000"/>
              <a:buFont typeface="Wingdings" charset="2"/>
              <a:buChar char="§"/>
            </a:pPr>
            <a:r>
              <a:rPr lang="en-US" u="sng" dirty="0" smtClean="0"/>
              <a:t>Default Rule: </a:t>
            </a:r>
            <a:r>
              <a:rPr lang="en-US" dirty="0" smtClean="0"/>
              <a:t>A Student is ineligible for 365 days after transferring </a:t>
            </a:r>
          </a:p>
          <a:p>
            <a:pPr marL="457200" indent="-457200">
              <a:buSzPct val="100000"/>
              <a:buFont typeface="Wingdings" charset="2"/>
              <a:buChar char="§"/>
            </a:pPr>
            <a:r>
              <a:rPr lang="en-US" dirty="0" smtClean="0"/>
              <a:t>Waiver Request</a:t>
            </a:r>
          </a:p>
          <a:p>
            <a:pPr marL="749808" lvl="1" indent="-457200">
              <a:buSzPct val="100000"/>
              <a:buFont typeface="Wingdings" charset="2"/>
              <a:buChar char="§"/>
            </a:pPr>
            <a:r>
              <a:rPr lang="en-US" dirty="0" smtClean="0"/>
              <a:t>LEA to LEA</a:t>
            </a:r>
          </a:p>
          <a:p>
            <a:pPr marL="749808" lvl="1" indent="-457200">
              <a:buSzPct val="100000"/>
              <a:buFont typeface="Wingdings" charset="2"/>
              <a:buChar char="§"/>
            </a:pPr>
            <a:r>
              <a:rPr lang="en-US" dirty="0" smtClean="0"/>
              <a:t>Within LEA</a:t>
            </a:r>
          </a:p>
          <a:p>
            <a:pPr marL="457200" indent="-457200">
              <a:buSzPct val="100000"/>
              <a:buFont typeface="Wingdings" charset="2"/>
              <a:buChar char="§"/>
            </a:pPr>
            <a:r>
              <a:rPr lang="en-US" dirty="0" smtClean="0"/>
              <a:t>Waiver Requirements (NCHSAA)</a:t>
            </a:r>
          </a:p>
          <a:p>
            <a:pPr marL="749808" lvl="1" indent="-457200">
              <a:buSzPct val="100000"/>
              <a:buFont typeface="Wingdings" charset="2"/>
              <a:buChar char="§"/>
            </a:pPr>
            <a:r>
              <a:rPr lang="en-US" dirty="0" smtClean="0"/>
              <a:t>Can be Found on Website</a:t>
            </a:r>
          </a:p>
          <a:p>
            <a:pPr marL="749808" lvl="1" indent="-457200">
              <a:buSzPct val="100000"/>
              <a:buFont typeface="Wingdings" charset="2"/>
              <a:buChar char="§"/>
            </a:pPr>
            <a:r>
              <a:rPr lang="en-US" dirty="0" smtClean="0"/>
              <a:t>Release and Acceptance</a:t>
            </a:r>
          </a:p>
          <a:p>
            <a:pPr marL="749808" lvl="1" indent="-457200">
              <a:buSzPct val="100000"/>
              <a:buFont typeface="Wingdings" charset="2"/>
              <a:buChar char="§"/>
            </a:pPr>
            <a:r>
              <a:rPr lang="en-US" dirty="0" smtClean="0"/>
              <a:t>Transfer Criteria</a:t>
            </a:r>
          </a:p>
          <a:p>
            <a:pPr marL="749808" lvl="1" indent="-457200">
              <a:buSzPct val="100000"/>
              <a:buFont typeface="Wingdings" charset="2"/>
              <a:buChar char="§"/>
            </a:pPr>
            <a:r>
              <a:rPr lang="en-US" dirty="0" smtClean="0"/>
              <a:t>Statement of Information</a:t>
            </a:r>
          </a:p>
          <a:p>
            <a:pPr marL="457200" indent="-457200">
              <a:buSzPct val="100000"/>
              <a:buFont typeface="Wingdings" charset="2"/>
              <a:buChar char="§"/>
            </a:pPr>
            <a:r>
              <a:rPr lang="en-US" dirty="0" smtClean="0"/>
              <a:t>Caution</a:t>
            </a:r>
          </a:p>
          <a:p>
            <a:pPr marL="862584" lvl="1" indent="-457200">
              <a:buSzPct val="100000"/>
              <a:buFont typeface="Wingdings" charset="2"/>
              <a:buChar char="§"/>
            </a:pPr>
            <a:r>
              <a:rPr lang="en-US" dirty="0" smtClean="0"/>
              <a:t>Attend a school outside of LEA and return to </a:t>
            </a:r>
            <a:r>
              <a:rPr lang="en-US" u="sng" dirty="0" smtClean="0"/>
              <a:t>home school</a:t>
            </a:r>
            <a:r>
              <a:rPr lang="en-US" dirty="0" smtClean="0"/>
              <a:t>, would be ineligible for 365 days.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Transfer Criteria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9577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 Rule</a:t>
            </a:r>
            <a:endParaRPr lang="en-US" dirty="0"/>
          </a:p>
        </p:txBody>
      </p:sp>
      <p:pic>
        <p:nvPicPr>
          <p:cNvPr id="4" name="Picture 3" descr="Transfer Request Checklist Final - Transfer Request Checklist Final_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18" y="1512824"/>
            <a:ext cx="4580082" cy="59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71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 – Waiver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SzPct val="100000"/>
            </a:pPr>
            <a:r>
              <a:rPr lang="en-US" dirty="0" smtClean="0"/>
              <a:t>Basis</a:t>
            </a:r>
            <a:r>
              <a:rPr lang="en-US" dirty="0"/>
              <a:t>(</a:t>
            </a:r>
            <a:r>
              <a:rPr lang="en-US" dirty="0" err="1"/>
              <a:t>es</a:t>
            </a:r>
            <a:r>
              <a:rPr lang="en-US" dirty="0"/>
              <a:t>) for Request</a:t>
            </a:r>
          </a:p>
          <a:p>
            <a:pPr marL="813816" lvl="1" indent="-457200">
              <a:buSzPct val="100000"/>
              <a:buFont typeface="+mj-lt"/>
              <a:buAutoNum type="arabicPeriod"/>
            </a:pPr>
            <a:r>
              <a:rPr lang="en-US" dirty="0"/>
              <a:t>Special Curricular </a:t>
            </a:r>
            <a:r>
              <a:rPr lang="en-US" dirty="0" smtClean="0"/>
              <a:t>Needs – Course of Study</a:t>
            </a:r>
            <a:endParaRPr lang="en-US" dirty="0"/>
          </a:p>
          <a:p>
            <a:pPr marL="813816" lvl="1" indent="-457200">
              <a:buSzPct val="100000"/>
              <a:buFont typeface="+mj-lt"/>
              <a:buAutoNum type="arabicPeriod"/>
            </a:pPr>
            <a:r>
              <a:rPr lang="en-US" dirty="0"/>
              <a:t>Documented Medical Needs</a:t>
            </a:r>
          </a:p>
          <a:p>
            <a:pPr marL="813816" lvl="1" indent="-457200">
              <a:buFont typeface="+mj-lt"/>
              <a:buAutoNum type="arabicPeriod"/>
            </a:pPr>
            <a:r>
              <a:rPr lang="en-US" dirty="0"/>
              <a:t>Student’s parent/legal custodian is a permanently assigned employee of another school system</a:t>
            </a:r>
          </a:p>
          <a:p>
            <a:pPr marL="813816" lvl="1" indent="-457200">
              <a:buFont typeface="+mj-lt"/>
              <a:buAutoNum type="arabicPeriod"/>
            </a:pPr>
            <a:r>
              <a:rPr lang="en-US" dirty="0"/>
              <a:t>Family/student child care needs</a:t>
            </a:r>
          </a:p>
          <a:p>
            <a:pPr marL="813816" lvl="1" indent="-457200">
              <a:buFont typeface="+mj-lt"/>
              <a:buAutoNum type="arabicPeriod"/>
            </a:pPr>
            <a:r>
              <a:rPr lang="en-US" dirty="0"/>
              <a:t>Documented Safety Concerns</a:t>
            </a:r>
          </a:p>
          <a:p>
            <a:pPr marL="813816" lvl="1" indent="-457200">
              <a:buFont typeface="+mj-lt"/>
              <a:buAutoNum type="arabicPeriod"/>
            </a:pPr>
            <a:r>
              <a:rPr lang="en-US" dirty="0"/>
              <a:t>Federal or State Mandated Transfers</a:t>
            </a:r>
          </a:p>
          <a:p>
            <a:pPr marL="813816" lvl="1" indent="-457200">
              <a:buFont typeface="+mj-lt"/>
              <a:buAutoNum type="arabicPeriod"/>
            </a:pPr>
            <a:r>
              <a:rPr lang="en-US" dirty="0"/>
              <a:t>Other Serious or Continuing Hardship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2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 Rule</a:t>
            </a:r>
            <a:endParaRPr lang="en-US" dirty="0"/>
          </a:p>
        </p:txBody>
      </p:sp>
      <p:pic>
        <p:nvPicPr>
          <p:cNvPr id="5" name="Picture 4" descr="NCHSAA TRANSFER STATEMENT OF INFORMATION FORM (v2)-1 - NCHSAA TRANSFER STATEMENT OF INFORMATION FORM (v2)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928" y="1524000"/>
            <a:ext cx="4229654" cy="547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62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John Doe lives in LEA 1 but attends Tucker Parochial –a member school.  John’s family moves to a new home in LEA 1 and John then transfers to Whitfield High, his home school in LEA 1.  Does WHS have to submit a transfer waiver on John Doe’s behalf?</a:t>
            </a:r>
          </a:p>
          <a:p>
            <a:pPr marL="118872" indent="0">
              <a:buNone/>
            </a:pPr>
            <a:endParaRPr lang="en-US" dirty="0"/>
          </a:p>
          <a:p>
            <a:r>
              <a:rPr lang="en-US" dirty="0"/>
              <a:t>Jane Doe lives in LEA 1, but attends non-member Tucker High School.  Jane transfers from Tucker High School to Waters High School which is a member school in LEA 2 without a bona fide move.  Is Jane eligible at Waters High School?</a:t>
            </a:r>
          </a:p>
          <a:p>
            <a:pPr marL="356616" lvl="1" indent="0">
              <a:buSzPct val="100000"/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Transfer Case Scenarios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37311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18872" indent="0">
              <a:buNone/>
            </a:pPr>
            <a:r>
              <a:rPr lang="en-US" dirty="0"/>
              <a:t> </a:t>
            </a:r>
          </a:p>
          <a:p>
            <a:r>
              <a:rPr lang="en-US" dirty="0" smtClean="0"/>
              <a:t>James </a:t>
            </a:r>
            <a:r>
              <a:rPr lang="en-US" dirty="0"/>
              <a:t>Smith lives in LEA 1, but enters the 9</a:t>
            </a:r>
            <a:r>
              <a:rPr lang="en-US" baseline="30000" dirty="0"/>
              <a:t>th</a:t>
            </a:r>
            <a:r>
              <a:rPr lang="en-US" dirty="0"/>
              <a:t> grade at Frye high School, a member school in LEA 2.  Following his freshman year at Frye High School, John enrolls at his home school—Richards High—in LEA 1. </a:t>
            </a:r>
            <a:endParaRPr lang="en-US" dirty="0" smtClean="0"/>
          </a:p>
          <a:p>
            <a:pPr lvl="1"/>
            <a:r>
              <a:rPr lang="en-US" dirty="0" smtClean="0"/>
              <a:t>Is </a:t>
            </a:r>
            <a:r>
              <a:rPr lang="en-US" dirty="0"/>
              <a:t>James eligible at Frye High School in LEA 1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James eligible at Richards High when he transfers after his freshman year at Frye</a:t>
            </a:r>
            <a:r>
              <a:rPr lang="en-US" dirty="0" smtClean="0"/>
              <a:t>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Sally Smith attended her home school Shannon High School, in LEA 1 for her freshman year.  She transfers to a non-member school to start her sophomore year; however, after Christmas, Sally transfers to House High, a member school in LEA </a:t>
            </a:r>
            <a:r>
              <a:rPr lang="en-US" dirty="0" smtClean="0"/>
              <a:t>2.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Sally eligible at House High School in LEA 2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Sally transferred back to Shannon High from the non-member, would she be eligible?</a:t>
            </a:r>
          </a:p>
          <a:p>
            <a:pPr marL="381000" indent="-381000">
              <a:buSzPct val="100000"/>
            </a:pPr>
            <a:endParaRPr lang="en-US" dirty="0" smtClean="0"/>
          </a:p>
          <a:p>
            <a:pPr marL="737616" lvl="1" indent="-381000">
              <a:buSzPct val="100000"/>
            </a:pPr>
            <a:endParaRPr lang="en-US" dirty="0" smtClean="0"/>
          </a:p>
          <a:p>
            <a:pPr marL="737616" lvl="1" indent="-381000">
              <a:buSzPct val="100000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Transfer Case Scenarios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62903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92608" lvl="1" indent="0">
              <a:buSzPct val="100000"/>
              <a:buNone/>
            </a:pPr>
            <a:endParaRPr lang="en-US" dirty="0"/>
          </a:p>
          <a:p>
            <a:pPr marL="381000" indent="-381000">
              <a:buSzPct val="100000"/>
            </a:pPr>
            <a:r>
              <a:rPr lang="en-US" dirty="0" smtClean="0"/>
              <a:t>John Doe attends Pepper High School in LEA 1, a member school, but lives in Michael High School, LEA 2 district.  Transfers following Freshman year to Cindy High School in LEA 2 without a bona fide move.  Is John Eligible? </a:t>
            </a:r>
          </a:p>
          <a:p>
            <a:pPr marL="381000" indent="-381000">
              <a:buSzPct val="100000"/>
            </a:pPr>
            <a:endParaRPr lang="en-US" dirty="0" smtClean="0"/>
          </a:p>
          <a:p>
            <a:pPr marL="381000" indent="-381000">
              <a:buSzPct val="100000"/>
            </a:pPr>
            <a:r>
              <a:rPr lang="en-US" dirty="0" smtClean="0"/>
              <a:t>Jane Doe attends an early college and lives in LEA 1 (no athletics offered).  Jane Doe moves in with Dad still in LEA 1 and transfers to a member non-traditional school in LEA 2. Is Jane Doe Eligible?</a:t>
            </a:r>
          </a:p>
          <a:p>
            <a:pPr marL="737616" lvl="1" indent="-381000">
              <a:buSzPct val="100000"/>
            </a:pPr>
            <a:endParaRPr lang="en-US" dirty="0" smtClean="0"/>
          </a:p>
          <a:p>
            <a:pPr marL="737616" lvl="1" indent="-381000">
              <a:buSzPct val="100000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Transfer Case Scenarios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6742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Resources Returned to Our Membership </a:t>
            </a:r>
          </a:p>
          <a:p>
            <a:r>
              <a:rPr lang="en-US" dirty="0" smtClean="0"/>
              <a:t>Past:</a:t>
            </a:r>
          </a:p>
          <a:p>
            <a:pPr lvl="1"/>
            <a:r>
              <a:rPr lang="en-US" dirty="0" smtClean="0"/>
              <a:t>$1,500 Returned in 2011-12</a:t>
            </a:r>
          </a:p>
          <a:p>
            <a:pPr lvl="2"/>
            <a:r>
              <a:rPr lang="en-US" dirty="0" smtClean="0"/>
              <a:t>Total:  $563,000</a:t>
            </a:r>
          </a:p>
          <a:p>
            <a:pPr lvl="1"/>
            <a:r>
              <a:rPr lang="en-US" dirty="0" smtClean="0"/>
              <a:t>Almost $1,700 in 2012-13</a:t>
            </a:r>
          </a:p>
          <a:p>
            <a:pPr lvl="2"/>
            <a:r>
              <a:rPr lang="en-US" dirty="0" smtClean="0"/>
              <a:t>Total:  $667,000</a:t>
            </a:r>
          </a:p>
          <a:p>
            <a:r>
              <a:rPr lang="en-US" dirty="0" smtClean="0"/>
              <a:t>Present:</a:t>
            </a:r>
          </a:p>
          <a:p>
            <a:pPr lvl="1"/>
            <a:r>
              <a:rPr lang="en-US" dirty="0" smtClean="0"/>
              <a:t>Almost $1,700 in 2013-14</a:t>
            </a:r>
          </a:p>
          <a:p>
            <a:pPr lvl="1"/>
            <a:r>
              <a:rPr lang="en-US" dirty="0" smtClean="0"/>
              <a:t>Total:  $641,812</a:t>
            </a:r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Finances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17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NCHSAA Finances – How it Works…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11108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25% of $1 Surcharge of Playoff and Championship Tickets</a:t>
            </a:r>
          </a:p>
          <a:p>
            <a:r>
              <a:rPr lang="en-US" sz="2800" dirty="0"/>
              <a:t>50% of Interest and Dividends 	</a:t>
            </a:r>
          </a:p>
          <a:p>
            <a:r>
              <a:rPr lang="en-US" sz="2800" dirty="0"/>
              <a:t>50% of Excess Operating Budget</a:t>
            </a:r>
            <a:r>
              <a:rPr lang="en-US" dirty="0"/>
              <a:t>		</a:t>
            </a:r>
          </a:p>
          <a:p>
            <a:pPr lvl="1"/>
            <a:r>
              <a:rPr lang="en-US" sz="2600" dirty="0"/>
              <a:t>1 Share for Travel in Bracketed Sports		</a:t>
            </a:r>
          </a:p>
          <a:p>
            <a:pPr lvl="1"/>
            <a:r>
              <a:rPr lang="en-US" sz="2600" dirty="0"/>
              <a:t>½ Share for Home Game in Bracketed Sports</a:t>
            </a:r>
          </a:p>
          <a:p>
            <a:r>
              <a:rPr lang="en-US" sz="2800" dirty="0"/>
              <a:t>2013-14</a:t>
            </a:r>
          </a:p>
          <a:p>
            <a:pPr lvl="1"/>
            <a:r>
              <a:rPr lang="en-US" sz="2600" dirty="0"/>
              <a:t>$</a:t>
            </a:r>
            <a:r>
              <a:rPr lang="en-US" sz="2600" dirty="0" smtClean="0"/>
              <a:t>641,812</a:t>
            </a:r>
          </a:p>
          <a:p>
            <a:pPr marL="457200" lvl="1" indent="0">
              <a:buNone/>
            </a:pPr>
            <a:endParaRPr lang="en-US" sz="2600" dirty="0"/>
          </a:p>
          <a:p>
            <a:r>
              <a:rPr lang="en-US" sz="2800" dirty="0" smtClean="0"/>
              <a:t>Since 1993-94</a:t>
            </a:r>
          </a:p>
          <a:p>
            <a:pPr lvl="1"/>
            <a:r>
              <a:rPr lang="en-US" sz="2400" dirty="0" smtClean="0"/>
              <a:t>Over $8M </a:t>
            </a:r>
          </a:p>
          <a:p>
            <a:pPr lvl="1"/>
            <a:r>
              <a:rPr lang="en-US" sz="2400" dirty="0" smtClean="0"/>
              <a:t>Endowment Games</a:t>
            </a:r>
          </a:p>
          <a:p>
            <a:pPr lvl="1"/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945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6325128"/>
              </p:ext>
            </p:extLst>
          </p:nvPr>
        </p:nvGraphicFramePr>
        <p:xfrm>
          <a:off x="0" y="-20053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33370" y="2326442"/>
            <a:ext cx="1470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rgbClr val="E44016"/>
                </a:solidFill>
              </a:rPr>
              <a:t>$8,420,533.42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26421" y="3462419"/>
            <a:ext cx="157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rgbClr val="3366FF"/>
                </a:solidFill>
              </a:rPr>
              <a:t>$3,860,459.50</a:t>
            </a:r>
            <a:endParaRPr lang="en-US" sz="14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695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476829"/>
              </p:ext>
            </p:extLst>
          </p:nvPr>
        </p:nvGraphicFramePr>
        <p:xfrm>
          <a:off x="-13369" y="0"/>
          <a:ext cx="9143999" cy="6830751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5519854"/>
                <a:gridCol w="3624145"/>
              </a:tblGrid>
              <a:tr h="41624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Fund Usage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Summarized</a:t>
                      </a:r>
                      <a:r>
                        <a:rPr lang="en-US" sz="2400" baseline="0" dirty="0" smtClean="0"/>
                        <a:t> Amount</a:t>
                      </a:r>
                      <a:endParaRPr lang="en-US" sz="2400" dirty="0"/>
                    </a:p>
                  </a:txBody>
                  <a:tcPr/>
                </a:tc>
              </a:tr>
              <a:tr h="62935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Olympic Championship Event Expenses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$261,910</a:t>
                      </a:r>
                      <a:endParaRPr lang="en-US" sz="2000" dirty="0"/>
                    </a:p>
                  </a:txBody>
                  <a:tcPr/>
                </a:tc>
              </a:tr>
              <a:tr h="74924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Reimbursements to schools based on cat Insurance premiums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$670,000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Offset Financial hardship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$2000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Toby Webb Coach</a:t>
                      </a:r>
                      <a:r>
                        <a:rPr lang="en-US" sz="2000" baseline="0" dirty="0" smtClean="0"/>
                        <a:t> Awards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$34,000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Clary</a:t>
                      </a:r>
                      <a:r>
                        <a:rPr lang="en-US" sz="2000" baseline="0" dirty="0" smtClean="0"/>
                        <a:t> Medal Student Awards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$34,000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 </a:t>
                      </a:r>
                      <a:r>
                        <a:rPr lang="en-US" sz="2000" dirty="0" err="1" smtClean="0"/>
                        <a:t>Gainey</a:t>
                      </a:r>
                      <a:r>
                        <a:rPr lang="en-US" sz="2000" dirty="0" smtClean="0"/>
                        <a:t> Student Awards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$26,000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 </a:t>
                      </a:r>
                      <a:r>
                        <a:rPr lang="en-US" sz="2000" dirty="0" err="1" smtClean="0"/>
                        <a:t>Gainey</a:t>
                      </a:r>
                      <a:r>
                        <a:rPr lang="en-US" sz="2000" dirty="0" smtClean="0"/>
                        <a:t> Coach Awards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$10,000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AED Placement Project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$190,616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Charlie Adams Endowed</a:t>
                      </a:r>
                      <a:r>
                        <a:rPr lang="en-US" sz="2000" baseline="0" dirty="0" smtClean="0"/>
                        <a:t> Scholarships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$15,000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Jerry McGee Endowed Scholarships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$4000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Tony Cullen Memorial Scholarships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$2000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25% of $1 ticket surcharge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$507,906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50% of Endowment Fund interest</a:t>
                      </a:r>
                      <a:r>
                        <a:rPr lang="en-US" sz="2000" baseline="0" dirty="0" smtClean="0"/>
                        <a:t> earned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$650,618</a:t>
                      </a:r>
                      <a:endParaRPr lang="en-US" sz="2000" dirty="0"/>
                    </a:p>
                  </a:txBody>
                  <a:tcPr/>
                </a:tc>
              </a:tr>
              <a:tr h="416246"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Grand Total: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$2,408,050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06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Catastrophic Insurance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$0 - $25,000</a:t>
            </a:r>
          </a:p>
          <a:p>
            <a:pPr lvl="1"/>
            <a:r>
              <a:rPr lang="en-US" sz="2600" dirty="0" smtClean="0"/>
              <a:t>Need to have own coverage (School or Student)</a:t>
            </a:r>
          </a:p>
          <a:p>
            <a:pPr marL="457200" lvl="1" indent="0">
              <a:buNone/>
            </a:pPr>
            <a:endParaRPr lang="en-US" sz="2600" dirty="0" smtClean="0"/>
          </a:p>
          <a:p>
            <a:r>
              <a:rPr lang="en-US" dirty="0" smtClean="0"/>
              <a:t>$25,000 +</a:t>
            </a:r>
          </a:p>
          <a:p>
            <a:pPr lvl="1"/>
            <a:r>
              <a:rPr lang="en-US" sz="2600" dirty="0" smtClean="0"/>
              <a:t>Categorized as Catastrophic Injury</a:t>
            </a:r>
          </a:p>
          <a:p>
            <a:pPr lvl="1"/>
            <a:r>
              <a:rPr lang="en-US" sz="2600" dirty="0" smtClean="0"/>
              <a:t>New </a:t>
            </a:r>
            <a:r>
              <a:rPr lang="en-US" sz="2600" u="sng" dirty="0" smtClean="0"/>
              <a:t>$5,000,000 </a:t>
            </a:r>
            <a:r>
              <a:rPr lang="en-US" sz="2600" dirty="0" smtClean="0"/>
              <a:t>coverage for such injuries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48236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Expenses</a:t>
            </a:r>
          </a:p>
          <a:p>
            <a:pPr lvl="1"/>
            <a:r>
              <a:rPr lang="en-US" dirty="0" smtClean="0"/>
              <a:t>Salaries and Benefits			$  1,133,167</a:t>
            </a:r>
          </a:p>
          <a:p>
            <a:pPr lvl="1"/>
            <a:r>
              <a:rPr lang="en-US" dirty="0" smtClean="0"/>
              <a:t>Office Supplies/Expenses		$    206,500</a:t>
            </a:r>
          </a:p>
          <a:p>
            <a:pPr lvl="1"/>
            <a:r>
              <a:rPr lang="en-US" dirty="0" smtClean="0"/>
              <a:t>Utilities and Grounds			$      84,500</a:t>
            </a:r>
          </a:p>
          <a:p>
            <a:pPr lvl="1"/>
            <a:r>
              <a:rPr lang="en-US" dirty="0" smtClean="0"/>
              <a:t>Meeting Expenses			$    121,500</a:t>
            </a:r>
          </a:p>
          <a:p>
            <a:pPr lvl="1"/>
            <a:r>
              <a:rPr lang="en-US" dirty="0" smtClean="0"/>
              <a:t>Awards/Scholarships			$    161,000</a:t>
            </a:r>
          </a:p>
          <a:p>
            <a:pPr lvl="1"/>
            <a:r>
              <a:rPr lang="en-US" dirty="0" smtClean="0"/>
              <a:t>Championships/Gate Receipts		$  1,160,000</a:t>
            </a:r>
          </a:p>
          <a:p>
            <a:pPr lvl="1"/>
            <a:r>
              <a:rPr lang="en-US" dirty="0" smtClean="0"/>
              <a:t>Professional Services			$    192,000</a:t>
            </a:r>
          </a:p>
          <a:p>
            <a:pPr lvl="1"/>
            <a:r>
              <a:rPr lang="en-US" dirty="0" smtClean="0"/>
              <a:t>Travel and Printing			$    173,000</a:t>
            </a:r>
          </a:p>
          <a:p>
            <a:pPr lvl="1"/>
            <a:r>
              <a:rPr lang="en-US" dirty="0" smtClean="0"/>
              <a:t>Insurance				$    526,521</a:t>
            </a:r>
          </a:p>
          <a:p>
            <a:pPr lvl="1"/>
            <a:r>
              <a:rPr lang="en-US" dirty="0" smtClean="0"/>
              <a:t>Miscellaneous				</a:t>
            </a:r>
            <a:r>
              <a:rPr lang="en-US" u="sng" dirty="0" smtClean="0"/>
              <a:t>$    262,000</a:t>
            </a:r>
          </a:p>
          <a:p>
            <a:r>
              <a:rPr lang="en-US" dirty="0" smtClean="0"/>
              <a:t>Total Expenses				$4,020,188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2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Revenue</a:t>
            </a:r>
          </a:p>
          <a:p>
            <a:pPr lvl="1"/>
            <a:r>
              <a:rPr lang="en-US" dirty="0" smtClean="0"/>
              <a:t>Playoffs					$  1,309,000</a:t>
            </a:r>
          </a:p>
          <a:p>
            <a:pPr lvl="1"/>
            <a:r>
              <a:rPr lang="en-US" dirty="0" smtClean="0"/>
              <a:t>Corporate Sponsors			$  1,103,358</a:t>
            </a:r>
          </a:p>
          <a:p>
            <a:pPr lvl="1"/>
            <a:r>
              <a:rPr lang="en-US" dirty="0" smtClean="0"/>
              <a:t>Other Revenue			</a:t>
            </a:r>
            <a:r>
              <a:rPr lang="en-US" u="sng" dirty="0" smtClean="0"/>
              <a:t>$  1,608,500</a:t>
            </a:r>
          </a:p>
          <a:p>
            <a:pPr lvl="2"/>
            <a:r>
              <a:rPr lang="en-US" dirty="0" smtClean="0"/>
              <a:t>Endowment Games</a:t>
            </a:r>
          </a:p>
          <a:p>
            <a:pPr lvl="2"/>
            <a:r>
              <a:rPr lang="en-US" dirty="0" smtClean="0"/>
              <a:t>Officials Registration</a:t>
            </a:r>
          </a:p>
          <a:p>
            <a:pPr lvl="2"/>
            <a:r>
              <a:rPr lang="en-US" dirty="0" smtClean="0"/>
              <a:t>Membership Dues</a:t>
            </a:r>
          </a:p>
          <a:p>
            <a:pPr lvl="2"/>
            <a:r>
              <a:rPr lang="en-US" dirty="0" smtClean="0"/>
              <a:t>Fines &amp; Publications</a:t>
            </a:r>
          </a:p>
          <a:p>
            <a:pPr lvl="2"/>
            <a:r>
              <a:rPr lang="en-US" dirty="0" smtClean="0"/>
              <a:t>Special Events</a:t>
            </a:r>
          </a:p>
          <a:p>
            <a:pPr lvl="2"/>
            <a:r>
              <a:rPr lang="en-US" dirty="0" smtClean="0"/>
              <a:t>Insurance			</a:t>
            </a:r>
            <a:endParaRPr lang="en-US" u="sng" dirty="0" smtClean="0"/>
          </a:p>
          <a:p>
            <a:r>
              <a:rPr lang="en-US" dirty="0" smtClean="0"/>
              <a:t>Total Revenue				$  4,020,858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39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Sponsorship/Marketing/Scholarships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Warner Cable</a:t>
            </a:r>
          </a:p>
          <a:p>
            <a:pPr lvl="1"/>
            <a:r>
              <a:rPr lang="en-US" dirty="0" smtClean="0"/>
              <a:t>New Agreement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Scholarships</a:t>
            </a:r>
          </a:p>
          <a:p>
            <a:pPr lvl="1"/>
            <a:r>
              <a:rPr lang="en-US" dirty="0" smtClean="0"/>
              <a:t>Toby Webb Award</a:t>
            </a:r>
          </a:p>
          <a:p>
            <a:pPr lvl="2"/>
            <a:r>
              <a:rPr lang="en-US" dirty="0" smtClean="0"/>
              <a:t>Nominations…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28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bmul_20404_NCHSAA_Poste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5" name="Picture 4" descr="Submul_20404_NCHSAA_Lett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707">
            <a:off x="6305163" y="3897098"/>
            <a:ext cx="2084938" cy="26981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50290" y="1375699"/>
            <a:ext cx="3793709" cy="2246769"/>
          </a:xfrm>
          <a:prstGeom prst="rect">
            <a:avLst/>
          </a:prstGeom>
          <a:solidFill>
            <a:srgbClr val="E44016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•  10% discount </a:t>
            </a:r>
            <a:r>
              <a:rPr lang="en-US" sz="2000" dirty="0" smtClean="0">
                <a:solidFill>
                  <a:schemeClr val="bg1"/>
                </a:solidFill>
              </a:rPr>
              <a:t>off catering orders.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•  Kits will be sent to each head </a:t>
            </a: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  coach via NCHSAA office.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•  Healthy alternative for Sports </a:t>
            </a: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  Banquets, Awards events, away </a:t>
            </a: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  travel, other school functions.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8" name="Picture 7" descr="136819337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466" y="176357"/>
            <a:ext cx="2677103" cy="119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01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C 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98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usc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645" y="1701690"/>
            <a:ext cx="2701671" cy="14666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4657" y="541174"/>
            <a:ext cx="800299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•  NCHSAA EVENTS ARE INTENDED TO BE HELD AT FACILITIES </a:t>
            </a:r>
          </a:p>
          <a:p>
            <a:r>
              <a:rPr lang="en-US" sz="2000" b="1" dirty="0" smtClean="0"/>
              <a:t>	AND SITES MEETING THE RECOMMENDED MINIMUM LIGHTING 	STANDARDS AS OUTLINED IN THE </a:t>
            </a:r>
            <a:r>
              <a:rPr lang="en-US" sz="2000" b="1" u="sng" dirty="0" smtClean="0"/>
              <a:t>NCHSAA LIGHTING STANDARDS </a:t>
            </a:r>
            <a:r>
              <a:rPr lang="en-US" sz="2000" b="1" dirty="0" smtClean="0"/>
              <a:t>	MANUAL, AVAILABLE ON NCHSAA WEBSITE.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	-  INCLUDES CHECKLIST (PAGE 11).</a:t>
            </a:r>
          </a:p>
          <a:p>
            <a:endParaRPr lang="en-US" sz="2000" b="1" dirty="0"/>
          </a:p>
          <a:p>
            <a:r>
              <a:rPr lang="en-US" sz="2000" b="1" dirty="0" smtClean="0"/>
              <a:t>•  PROPER LIGHTING IS IMPORTANT TO THE SAFETY</a:t>
            </a:r>
          </a:p>
          <a:p>
            <a:r>
              <a:rPr lang="en-US" sz="2000" b="1" dirty="0" smtClean="0"/>
              <a:t>	AND WELL-BEING</a:t>
            </a:r>
            <a:r>
              <a:rPr lang="en-US" sz="2000" b="1" dirty="0"/>
              <a:t> </a:t>
            </a:r>
            <a:r>
              <a:rPr lang="en-US" sz="2000" b="1" dirty="0" smtClean="0"/>
              <a:t>OF THE STUDENT ATHLETES, PARENTS,</a:t>
            </a:r>
          </a:p>
          <a:p>
            <a:r>
              <a:rPr lang="en-US" sz="2000" b="1" dirty="0" smtClean="0"/>
              <a:t>	FANS AND COACHES.</a:t>
            </a:r>
          </a:p>
          <a:p>
            <a:endParaRPr lang="en-US" sz="2000" b="1" dirty="0"/>
          </a:p>
          <a:p>
            <a:r>
              <a:rPr lang="en-US" sz="2000" b="1" dirty="0" smtClean="0"/>
              <a:t>•  </a:t>
            </a:r>
            <a:r>
              <a:rPr lang="en-US" sz="2000" b="1" dirty="0" smtClean="0">
                <a:solidFill>
                  <a:srgbClr val="0000FF"/>
                </a:solidFill>
              </a:rPr>
              <a:t>DID YOU KNOW: </a:t>
            </a:r>
            <a:r>
              <a:rPr lang="en-US" sz="2000" b="1" dirty="0" smtClean="0"/>
              <a:t>OF 120 HIGH SCHOOLS TESTED –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-  28% MET IES FOOTCANDLE LEVELS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-  22% MET IES UNIFORMITY OR SMOOTHNESS STANDARD</a:t>
            </a:r>
          </a:p>
          <a:p>
            <a:endParaRPr lang="en-US" sz="2000" b="1" dirty="0"/>
          </a:p>
          <a:p>
            <a:r>
              <a:rPr lang="en-US" sz="2000" b="1" dirty="0" smtClean="0"/>
              <a:t>•  MUSCO, AN EVENT SPONSOR OF THE NCHSAA REGIONAL 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MEETINGS, CAN PROVIDE </a:t>
            </a:r>
            <a:r>
              <a:rPr lang="en-US" sz="2000" b="1" dirty="0" smtClean="0">
                <a:solidFill>
                  <a:srgbClr val="0000FF"/>
                </a:solidFill>
              </a:rPr>
              <a:t>FREE LIGHTING ANALYSES</a:t>
            </a:r>
          </a:p>
          <a:p>
            <a:endParaRPr lang="en-US" sz="2000" b="1" dirty="0">
              <a:solidFill>
                <a:srgbClr val="0000FF"/>
              </a:solidFill>
            </a:endParaRPr>
          </a:p>
          <a:p>
            <a:r>
              <a:rPr lang="en-US" sz="2000" b="1" i="1" dirty="0" smtClean="0"/>
              <a:t>LOCAL CONTACT: DINA NEELEY- </a:t>
            </a:r>
            <a:r>
              <a:rPr lang="en-US" sz="2000" b="1" i="1" dirty="0" smtClean="0">
                <a:hlinkClick r:id="rId4"/>
              </a:rPr>
              <a:t>dina.neeley@musco.com</a:t>
            </a:r>
            <a:endParaRPr lang="en-US" sz="2000" b="1" i="1" dirty="0" smtClean="0"/>
          </a:p>
          <a:p>
            <a:r>
              <a:rPr lang="en-US" sz="2000" b="1" i="1" dirty="0"/>
              <a:t>	</a:t>
            </a:r>
            <a:r>
              <a:rPr lang="en-US" sz="2000" b="1" i="1" dirty="0" smtClean="0"/>
              <a:t>			</a:t>
            </a:r>
            <a:r>
              <a:rPr lang="en-US" sz="2000" dirty="0"/>
              <a:t>866/748-8739 </a:t>
            </a:r>
            <a:r>
              <a:rPr lang="en-US" sz="2000" dirty="0" smtClean="0"/>
              <a:t>x6428 toll free </a:t>
            </a:r>
          </a:p>
          <a:p>
            <a:r>
              <a:rPr lang="fr-FR" sz="2000" dirty="0" smtClean="0"/>
              <a:t>				336</a:t>
            </a:r>
            <a:r>
              <a:rPr lang="fr-FR" sz="2000" dirty="0"/>
              <a:t>/414-1030 </a:t>
            </a:r>
            <a:r>
              <a:rPr lang="fr-FR" sz="2000" dirty="0" err="1"/>
              <a:t>cell</a:t>
            </a:r>
            <a:endParaRPr lang="en-US" sz="2000" b="1" dirty="0"/>
          </a:p>
        </p:txBody>
      </p:sp>
      <p:pic>
        <p:nvPicPr>
          <p:cNvPr id="13" name="Picture 12" descr="Outdoor-77.jpg"/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33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C:\Users\HamiltonMD\Desktop\SLIDE NCHSAA\BG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" t="23967" r="3876" b="16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8600" y="-76200"/>
            <a:ext cx="86106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smtClean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haroni" charset="0"/>
                <a:cs typeface="Aharoni" charset="0"/>
              </a:rPr>
              <a:t>North Carolina Army National Guard </a:t>
            </a:r>
            <a:r>
              <a:rPr lang="en-US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haroni" charset="0"/>
                <a:cs typeface="Aharoni" charset="0"/>
              </a:rPr>
              <a:t>your partners in education</a:t>
            </a:r>
            <a:endParaRPr lang="en-US" sz="2800" b="1">
              <a:solidFill>
                <a:schemeClr val="bg1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haroni" charset="0"/>
              <a:cs typeface="Aharoni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5943600"/>
            <a:ext cx="89916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r>
              <a:rPr lang="en-US" smtClean="0">
                <a:solidFill>
                  <a:schemeClr val="bg1"/>
                </a:solidFill>
              </a:rPr>
              <a:t>Ask us for more information on any of these </a:t>
            </a:r>
            <a:r>
              <a:rPr lang="en-US" b="1" smtClean="0">
                <a:solidFill>
                  <a:schemeClr val="bg1"/>
                </a:solidFill>
              </a:rPr>
              <a:t>FREE</a:t>
            </a:r>
            <a:r>
              <a:rPr lang="en-US" smtClean="0">
                <a:solidFill>
                  <a:schemeClr val="bg1"/>
                </a:solidFill>
              </a:rPr>
              <a:t> programs at </a:t>
            </a:r>
            <a:r>
              <a:rPr lang="en-US" b="1" smtClean="0">
                <a:solidFill>
                  <a:schemeClr val="bg1"/>
                </a:solidFill>
              </a:rPr>
              <a:t>855-NC-GUARD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11" descr="C:\Users\HamiltonMD\Desktop\SLIDE NCHSAA\Untitled-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9" b="13834"/>
          <a:stretch>
            <a:fillRect/>
          </a:stretch>
        </p:blipFill>
        <p:spPr bwMode="auto">
          <a:xfrm>
            <a:off x="762000" y="2795588"/>
            <a:ext cx="1474788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C:\Users\HamiltonMD\Desktop\SLIDE NCHSAA\log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t="32388" r="4546" b="40080"/>
          <a:stretch>
            <a:fillRect/>
          </a:stretch>
        </p:blipFill>
        <p:spPr bwMode="auto">
          <a:xfrm>
            <a:off x="0" y="46482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47800" y="4702175"/>
            <a:ext cx="289560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haroni" charset="0"/>
                <a:cs typeface="Aharoni" charset="0"/>
              </a:rPr>
              <a:t>NORTH CAROLINA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5562600"/>
            <a:ext cx="289560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haroni" charset="0"/>
                <a:cs typeface="Aharoni" charset="0"/>
              </a:rPr>
              <a:t>NationalGuard.com/NC</a:t>
            </a:r>
          </a:p>
        </p:txBody>
      </p:sp>
      <p:pic>
        <p:nvPicPr>
          <p:cNvPr id="9" name="Picture 13" descr="E:\logos\cd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47800"/>
            <a:ext cx="10175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E:\logos\SASVAB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4375"/>
          <a:stretch>
            <a:fillRect/>
          </a:stretch>
        </p:blipFill>
        <p:spPr bwMode="auto">
          <a:xfrm>
            <a:off x="3657600" y="2979738"/>
            <a:ext cx="19812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E:\logos\SCHOLAR-ATHLETE-LOGO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055938"/>
            <a:ext cx="19621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8" descr="C:\Users\HamiltonMD\Desktop\SLIDE NCHSAA\youcan2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14478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9" descr="C:\Users\HamiltonMD\Desktop\SLIDE NCHSAA\HEAR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 t="20671" r="43750" b="40285"/>
          <a:stretch>
            <a:fillRect/>
          </a:stretch>
        </p:blipFill>
        <p:spPr bwMode="auto">
          <a:xfrm>
            <a:off x="6781800" y="1371600"/>
            <a:ext cx="190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6200" y="2057400"/>
            <a:ext cx="3048000" cy="8302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The YOU CAN school Program is an award winning program that is delivered by certified presenters on a range of 35 separate topics.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8000" y="1981200"/>
            <a:ext cx="3048000" cy="646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Career Direction 2 is a comprehensive program designed to help  students make  appropriate  educational and career choices.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1981200"/>
            <a:ext cx="3048000" cy="8302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The HEAR Program is a anti-bullying presentation that was developed by Harvard Graduate School and the University of Nebraska-Lincoln.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" y="3697288"/>
            <a:ext cx="3048000" cy="6461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The HSPD Program is a football camp that is designed to teach leadership along with traditional football skills.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48000" y="3665538"/>
            <a:ext cx="3048000" cy="83026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The SASVAB is a battery of test that when combined with the interpretation is an excellent tool to determine aptitudes and road map the students future.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0" y="3657600"/>
            <a:ext cx="3048000" cy="8302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The Scholar Athlete program is a Guard  sponsored NCHSAA program that strives to recognize students for their performance on and off the field.</a:t>
            </a:r>
          </a:p>
        </p:txBody>
      </p:sp>
    </p:spTree>
    <p:extLst>
      <p:ext uri="{BB962C8B-B14F-4D97-AF65-F5344CB8AC3E}">
        <p14:creationId xmlns:p14="http://schemas.microsoft.com/office/powerpoint/2010/main" val="2443313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9-14 at 4.42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3" y="2627395"/>
            <a:ext cx="7308974" cy="225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4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Opportunities </a:t>
            </a:r>
            <a:r>
              <a:rPr lang="en-US" dirty="0"/>
              <a:t>for leadership development of students as well as adults.</a:t>
            </a:r>
          </a:p>
          <a:p>
            <a:pPr lvl="1" eaLnBrk="1" hangingPunct="1"/>
            <a:r>
              <a:rPr lang="en-US" dirty="0"/>
              <a:t>Conferences, seminars, retreats, etc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2015 Student Leadership Conference</a:t>
            </a:r>
          </a:p>
          <a:p>
            <a:pPr lvl="2"/>
            <a:r>
              <a:rPr lang="en-US" dirty="0" smtClean="0"/>
              <a:t>Spring of 2015</a:t>
            </a:r>
          </a:p>
          <a:p>
            <a:pPr lvl="1" eaLnBrk="1" hangingPunct="1"/>
            <a:r>
              <a:rPr lang="en-US" dirty="0" smtClean="0"/>
              <a:t>Student </a:t>
            </a:r>
            <a:r>
              <a:rPr lang="en-US" dirty="0"/>
              <a:t>Athlete Advisory </a:t>
            </a:r>
            <a:r>
              <a:rPr lang="en-US" dirty="0" smtClean="0"/>
              <a:t>Council (SAAC)</a:t>
            </a:r>
          </a:p>
          <a:p>
            <a:pPr lvl="2"/>
            <a:r>
              <a:rPr lang="en-US" dirty="0" smtClean="0"/>
              <a:t>Need to Increase # of Nominations!!!</a:t>
            </a:r>
          </a:p>
          <a:p>
            <a:pPr eaLnBrk="1" hangingPunct="1"/>
            <a:r>
              <a:rPr lang="en-US" dirty="0" smtClean="0"/>
              <a:t>Unified Program</a:t>
            </a:r>
          </a:p>
        </p:txBody>
      </p:sp>
      <p:sp>
        <p:nvSpPr>
          <p:cNvPr id="205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Student Services</a:t>
            </a:r>
          </a:p>
        </p:txBody>
      </p:sp>
    </p:spTree>
    <p:extLst>
      <p:ext uri="{BB962C8B-B14F-4D97-AF65-F5344CB8AC3E}">
        <p14:creationId xmlns:p14="http://schemas.microsoft.com/office/powerpoint/2010/main" val="70728599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Athletic Director’s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Athletic Director Checklist on website</a:t>
            </a:r>
          </a:p>
          <a:p>
            <a:r>
              <a:rPr lang="en-US" dirty="0"/>
              <a:t>Athletic Director in Multiple Roles</a:t>
            </a:r>
          </a:p>
          <a:p>
            <a:pPr lvl="1"/>
            <a:r>
              <a:rPr lang="en-US" dirty="0"/>
              <a:t>AD/Coach</a:t>
            </a:r>
          </a:p>
          <a:p>
            <a:pPr lvl="1"/>
            <a:r>
              <a:rPr lang="en-US" dirty="0"/>
              <a:t>AD/Teacher</a:t>
            </a:r>
          </a:p>
          <a:p>
            <a:pPr lvl="1"/>
            <a:r>
              <a:rPr lang="en-US" dirty="0"/>
              <a:t>AD/Coach/</a:t>
            </a:r>
            <a:r>
              <a:rPr lang="en-US" dirty="0" smtClean="0"/>
              <a:t>Teacher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Coach </a:t>
            </a:r>
            <a:r>
              <a:rPr lang="en-US" dirty="0"/>
              <a:t>Mentor </a:t>
            </a:r>
            <a:r>
              <a:rPr lang="en-US" dirty="0" smtClean="0"/>
              <a:t>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863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School Athletics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Importance of High Schools</a:t>
            </a:r>
          </a:p>
          <a:p>
            <a:pPr lvl="1"/>
            <a:r>
              <a:rPr lang="en-US" dirty="0" smtClean="0"/>
              <a:t>Limitation on out of season work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Co-Curricular</a:t>
            </a:r>
          </a:p>
          <a:p>
            <a:pPr lvl="1"/>
            <a:r>
              <a:rPr lang="en-US" dirty="0" smtClean="0"/>
              <a:t>Weight Lifting or Power Lifting</a:t>
            </a:r>
          </a:p>
          <a:p>
            <a:pPr lvl="1"/>
            <a:r>
              <a:rPr lang="en-US" dirty="0" smtClean="0"/>
              <a:t>All students can participate</a:t>
            </a:r>
          </a:p>
          <a:p>
            <a:pPr lvl="2"/>
            <a:r>
              <a:rPr lang="en-US" dirty="0" smtClean="0"/>
              <a:t>Increase Self-Esteem</a:t>
            </a:r>
          </a:p>
          <a:p>
            <a:pPr lvl="2"/>
            <a:r>
              <a:rPr lang="en-US" dirty="0" smtClean="0"/>
              <a:t>Increase Grades</a:t>
            </a:r>
          </a:p>
          <a:p>
            <a:pPr lvl="2"/>
            <a:r>
              <a:rPr lang="en-US" dirty="0" smtClean="0"/>
              <a:t>Improve Attendance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18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Miscellaneous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Television</a:t>
            </a:r>
          </a:p>
          <a:p>
            <a:pPr lvl="1"/>
            <a:r>
              <a:rPr lang="en-US" dirty="0"/>
              <a:t>Regular Season</a:t>
            </a:r>
          </a:p>
          <a:p>
            <a:pPr lvl="1"/>
            <a:r>
              <a:rPr lang="en-US" dirty="0"/>
              <a:t>Cable/</a:t>
            </a:r>
            <a:r>
              <a:rPr lang="en-US" dirty="0" smtClean="0"/>
              <a:t>ESPN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Annual Meeting</a:t>
            </a:r>
          </a:p>
          <a:p>
            <a:pPr lvl="1"/>
            <a:r>
              <a:rPr lang="en-US" dirty="0" smtClean="0"/>
              <a:t>Pros/Cons?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058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61556" y="1367822"/>
            <a:ext cx="8077200" cy="167335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Questions/Comments/Concerns?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 descr="NCHSAA Logo Transparen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923" y="5360673"/>
            <a:ext cx="1011174" cy="13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55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Realignment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Straw Polls</a:t>
            </a:r>
          </a:p>
          <a:p>
            <a:pPr lvl="1"/>
            <a:r>
              <a:rPr lang="en-US" dirty="0" smtClean="0"/>
              <a:t>Football Only</a:t>
            </a:r>
          </a:p>
          <a:p>
            <a:pPr lvl="2"/>
            <a:r>
              <a:rPr lang="en-US" dirty="0" smtClean="0"/>
              <a:t>2-Years</a:t>
            </a:r>
          </a:p>
          <a:p>
            <a:pPr lvl="1"/>
            <a:r>
              <a:rPr lang="en-US" dirty="0"/>
              <a:t>Non-Football Schools Out – Set – Add</a:t>
            </a:r>
          </a:p>
          <a:p>
            <a:pPr lvl="1"/>
            <a:r>
              <a:rPr lang="en-US" dirty="0" smtClean="0"/>
              <a:t>20-30-30-20</a:t>
            </a:r>
          </a:p>
          <a:p>
            <a:pPr lvl="1"/>
            <a:r>
              <a:rPr lang="en-US" dirty="0" smtClean="0"/>
              <a:t>3, 4, or 5 Classes</a:t>
            </a:r>
          </a:p>
          <a:p>
            <a:pPr lvl="1"/>
            <a:r>
              <a:rPr lang="en-US" dirty="0" smtClean="0"/>
              <a:t>Travel </a:t>
            </a:r>
            <a:r>
              <a:rPr lang="en-US" dirty="0" err="1"/>
              <a:t>vs</a:t>
            </a:r>
            <a:r>
              <a:rPr lang="en-US" dirty="0"/>
              <a:t> Small School in </a:t>
            </a:r>
            <a:r>
              <a:rPr lang="en-US" dirty="0" smtClean="0"/>
              <a:t>Split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26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 Services Awards</a:t>
            </a:r>
          </a:p>
          <a:p>
            <a:pPr lvl="1"/>
            <a:r>
              <a:rPr lang="en-US" dirty="0" smtClean="0"/>
              <a:t>2013-2014 Ejection-Free Schools</a:t>
            </a:r>
          </a:p>
          <a:p>
            <a:endParaRPr lang="en-US" dirty="0" smtClean="0"/>
          </a:p>
          <a:p>
            <a:r>
              <a:rPr lang="en-US" dirty="0" smtClean="0"/>
              <a:t>NCHSAA Special Awards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NCHSAA Awards</a:t>
            </a:r>
            <a:endParaRPr lang="en-US" dirty="0"/>
          </a:p>
        </p:txBody>
      </p:sp>
      <p:pic>
        <p:nvPicPr>
          <p:cNvPr id="5" name="Picture 4" descr="NCHSAA Logo Transparent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923" y="5360673"/>
            <a:ext cx="1011174" cy="13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0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VOLUNTEERS</a:t>
            </a:r>
          </a:p>
          <a:p>
            <a:pPr lvl="1"/>
            <a:r>
              <a:rPr lang="en-US" dirty="0" smtClean="0"/>
              <a:t>MARK PEPPER, REGGIE FIELDS, CHRIS QUALLY, TRIPP SATTERWHITE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TINA BRATCHER, CUMBERLAND COUNTY SCHOOLS</a:t>
            </a:r>
            <a:endParaRPr lang="en-US" dirty="0" smtClean="0"/>
          </a:p>
          <a:p>
            <a:pPr marL="118872" indent="0">
              <a:buNone/>
            </a:pPr>
            <a:endParaRPr lang="en-US" dirty="0" smtClean="0"/>
          </a:p>
          <a:p>
            <a:r>
              <a:rPr lang="en-US" dirty="0" smtClean="0"/>
              <a:t>PAUL HOGGARD, AD/FOOTBALL COACH, RICHMOND COUNTY SENIOR HIGH </a:t>
            </a:r>
            <a:r>
              <a:rPr lang="en-US" dirty="0" smtClean="0"/>
              <a:t>SCHOOL </a:t>
            </a:r>
          </a:p>
          <a:p>
            <a:pPr marL="118872" indent="0">
              <a:buNone/>
            </a:pPr>
            <a:endParaRPr lang="en-US" dirty="0" smtClean="0"/>
          </a:p>
          <a:p>
            <a:r>
              <a:rPr lang="en-US" dirty="0" smtClean="0"/>
              <a:t>CORPORATE SPONSORS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YOU!!!!</a:t>
            </a:r>
            <a:endParaRPr lang="en-US" dirty="0"/>
          </a:p>
        </p:txBody>
      </p:sp>
      <p:pic>
        <p:nvPicPr>
          <p:cNvPr id="5" name="Picture 4" descr="NCHSAA Logo Transparent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923" y="5360673"/>
            <a:ext cx="1011174" cy="13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8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00" y="368300"/>
            <a:ext cx="47371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77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61556" y="1367822"/>
            <a:ext cx="8077200" cy="1673352"/>
          </a:xfrm>
        </p:spPr>
        <p:txBody>
          <a:bodyPr/>
          <a:lstStyle/>
          <a:p>
            <a:pPr algn="ctr"/>
            <a:r>
              <a:rPr lang="en-US" dirty="0" smtClean="0"/>
              <a:t>Best Wishes for a Great 2014-2015 School Year</a:t>
            </a:r>
            <a:endParaRPr lang="en-US" dirty="0"/>
          </a:p>
        </p:txBody>
      </p:sp>
      <p:pic>
        <p:nvPicPr>
          <p:cNvPr id="6" name="Picture 5" descr="NCHSAA Logo Transparen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923" y="5360673"/>
            <a:ext cx="1011174" cy="13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4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2623</TotalTime>
  <Words>4545</Words>
  <Application>Microsoft Macintosh PowerPoint</Application>
  <PresentationFormat>On-screen Show (4:3)</PresentationFormat>
  <Paragraphs>993</Paragraphs>
  <Slides>120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1" baseType="lpstr">
      <vt:lpstr>Module</vt:lpstr>
      <vt:lpstr>North Carolina High School Athletic Association</vt:lpstr>
      <vt:lpstr>NCHSAA Board of Directors 2014-2015</vt:lpstr>
      <vt:lpstr>NCHSAA Staff</vt:lpstr>
      <vt:lpstr>PowerPoint Presentation</vt:lpstr>
      <vt:lpstr>I Want to Know…</vt:lpstr>
      <vt:lpstr>NCHSAA Awards and Nomination Forms</vt:lpstr>
      <vt:lpstr>NCHSAA Board of Directors</vt:lpstr>
      <vt:lpstr>NCHSAA Board of Directors</vt:lpstr>
      <vt:lpstr>NCHSAA Board of Directors</vt:lpstr>
      <vt:lpstr>NCHSAA Board of Directors </vt:lpstr>
      <vt:lpstr>NCHSAA Board of Directors </vt:lpstr>
      <vt:lpstr>NCHSAA Board of Directors</vt:lpstr>
      <vt:lpstr>NCHSAA Board of Directors</vt:lpstr>
      <vt:lpstr>NCHSAA Board of Directors</vt:lpstr>
      <vt:lpstr>NCHSAA Board of Directors</vt:lpstr>
      <vt:lpstr>NCHSAA Board of Directors</vt:lpstr>
      <vt:lpstr>Agenda Item Submission Form</vt:lpstr>
      <vt:lpstr>Continuing Education/Certification</vt:lpstr>
      <vt:lpstr>North Carolina Coaches Association</vt:lpstr>
      <vt:lpstr>PowerPoint Presentation</vt:lpstr>
      <vt:lpstr>Board of Directors 2014-2015</vt:lpstr>
      <vt:lpstr>NCCA Officers</vt:lpstr>
      <vt:lpstr>Superintendents!  </vt:lpstr>
      <vt:lpstr>Principals!  </vt:lpstr>
      <vt:lpstr>Athletic Directors!  </vt:lpstr>
      <vt:lpstr>2015 NCCA Coaching Clinic Dates  </vt:lpstr>
      <vt:lpstr>NCCA Clinic Preregistration</vt:lpstr>
      <vt:lpstr>NCCA Categories of Membership </vt:lpstr>
      <vt:lpstr>NCCA Categories of Membership </vt:lpstr>
      <vt:lpstr>PowerPoint Presentation</vt:lpstr>
      <vt:lpstr>www.nccoach.org</vt:lpstr>
      <vt:lpstr>www.twitter.com/nccoachesassn</vt:lpstr>
      <vt:lpstr>East-West All-Star Games  Congratulations to 2015 Coaches!  </vt:lpstr>
      <vt:lpstr> www.eastwestallstars.com </vt:lpstr>
      <vt:lpstr>www.facebook.com/eastwestallstars</vt:lpstr>
      <vt:lpstr>2015 East-West All-Star Games T-Shirt Design Contest!</vt:lpstr>
      <vt:lpstr>North Carolina/South Carolina Basketball March 28, 2015</vt:lpstr>
      <vt:lpstr>North Carolina Coaches Association</vt:lpstr>
      <vt:lpstr>North Carolina Athletic Director’s Association</vt:lpstr>
      <vt:lpstr>North Carolina Athletic Director’s Association</vt:lpstr>
      <vt:lpstr>NCADA Leadership</vt:lpstr>
      <vt:lpstr>NCADA Leadership</vt:lpstr>
      <vt:lpstr>Certified Athletic Administrator Requirements</vt:lpstr>
      <vt:lpstr>NCADA Toolbox www.ncadatoolbox.com</vt:lpstr>
      <vt:lpstr>NCADA Key Dates to Remember</vt:lpstr>
      <vt:lpstr>WE Are the NCHSAA</vt:lpstr>
      <vt:lpstr>Student-Athlete Advisory Council (SAAC) Report</vt:lpstr>
      <vt:lpstr>What is the NCHSAA Student-Athlete Advisory Council?</vt:lpstr>
      <vt:lpstr>Realignment</vt:lpstr>
      <vt:lpstr>Overview</vt:lpstr>
      <vt:lpstr>New Process?</vt:lpstr>
      <vt:lpstr>Other Considerations - Classifications</vt:lpstr>
      <vt:lpstr>Future Considerations</vt:lpstr>
      <vt:lpstr>Future Considerations</vt:lpstr>
      <vt:lpstr>Realignment Feedback</vt:lpstr>
      <vt:lpstr>Compliance &amp; Sports</vt:lpstr>
      <vt:lpstr> Eligibility  </vt:lpstr>
      <vt:lpstr>Eligibility</vt:lpstr>
      <vt:lpstr>Compliance</vt:lpstr>
      <vt:lpstr>Attendance Policy</vt:lpstr>
      <vt:lpstr> Gfeller-Waller Concussion Act </vt:lpstr>
      <vt:lpstr> Gfeller-Waller Audits </vt:lpstr>
      <vt:lpstr> Clinic Attendance</vt:lpstr>
      <vt:lpstr>Coaches’ Education</vt:lpstr>
      <vt:lpstr>Coaches’ Education</vt:lpstr>
      <vt:lpstr>Coaches’ Education</vt:lpstr>
      <vt:lpstr>Coaches’ Education</vt:lpstr>
      <vt:lpstr>Athletic Directors’ Education Program</vt:lpstr>
      <vt:lpstr>Sportsmanship</vt:lpstr>
      <vt:lpstr>Sportsmanship</vt:lpstr>
      <vt:lpstr>2014-2015 Playoffs</vt:lpstr>
      <vt:lpstr>Sports Information</vt:lpstr>
      <vt:lpstr>Sports Information</vt:lpstr>
      <vt:lpstr>PowerPoint Presentation</vt:lpstr>
      <vt:lpstr>Sports Information</vt:lpstr>
      <vt:lpstr>Sports Information</vt:lpstr>
      <vt:lpstr>General</vt:lpstr>
      <vt:lpstr>Case Studies</vt:lpstr>
      <vt:lpstr>Case Studies</vt:lpstr>
      <vt:lpstr>NCHSAA Commissioner’s Report</vt:lpstr>
      <vt:lpstr>Mission &amp; Vision</vt:lpstr>
      <vt:lpstr>2012-17 Strategic Plan - New Tag Line</vt:lpstr>
      <vt:lpstr>2012-2017 Strategic Plan - Core Values</vt:lpstr>
      <vt:lpstr>2012-2017 Strategic Plan - Priorities</vt:lpstr>
      <vt:lpstr>NCHSAA.ORG</vt:lpstr>
      <vt:lpstr>NCHSAA Building Renovation</vt:lpstr>
      <vt:lpstr>NCHSAA Handbook</vt:lpstr>
      <vt:lpstr>NCHSAA Directory</vt:lpstr>
      <vt:lpstr>NCHSAA Staff Changes</vt:lpstr>
      <vt:lpstr>Transfer Requests</vt:lpstr>
      <vt:lpstr>Transfer Criteria</vt:lpstr>
      <vt:lpstr>Transfer Rule</vt:lpstr>
      <vt:lpstr>Transfer – Waiver Criteria</vt:lpstr>
      <vt:lpstr>Transfer Rule</vt:lpstr>
      <vt:lpstr>Transfer Case Scenarios</vt:lpstr>
      <vt:lpstr>Transfer Case Scenarios</vt:lpstr>
      <vt:lpstr>Transfer Case Scenarios</vt:lpstr>
      <vt:lpstr>NCHSAA Finances</vt:lpstr>
      <vt:lpstr>NCHSAA Finances – How it Works…</vt:lpstr>
      <vt:lpstr>PowerPoint Presentation</vt:lpstr>
      <vt:lpstr>PowerPoint Presentation</vt:lpstr>
      <vt:lpstr>Catastrophic Insurance</vt:lpstr>
      <vt:lpstr>Budget Review</vt:lpstr>
      <vt:lpstr>Budget Review</vt:lpstr>
      <vt:lpstr>Sponsorship/Marketing/Scholarships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Student Services</vt:lpstr>
      <vt:lpstr>Athletic Director’s Information</vt:lpstr>
      <vt:lpstr>High School Athletics</vt:lpstr>
      <vt:lpstr>Miscellaneous</vt:lpstr>
      <vt:lpstr>Questions/Comments/Concerns?  </vt:lpstr>
      <vt:lpstr>Realignment Feedback</vt:lpstr>
      <vt:lpstr>NCHSAA Awards</vt:lpstr>
      <vt:lpstr>THANK YOU!!!!</vt:lpstr>
      <vt:lpstr>PowerPoint Presentation</vt:lpstr>
      <vt:lpstr>Best Wishes for a Great 2014-2015 School Year</vt:lpstr>
    </vt:vector>
  </TitlesOfParts>
  <Company>NCHSAA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 Carolina High School Athletic Association</dc:title>
  <dc:creator>Tra Waters</dc:creator>
  <cp:lastModifiedBy>Davis Whitfield</cp:lastModifiedBy>
  <cp:revision>149</cp:revision>
  <cp:lastPrinted>2014-09-19T16:37:06Z</cp:lastPrinted>
  <dcterms:created xsi:type="dcterms:W3CDTF">2014-08-25T12:53:37Z</dcterms:created>
  <dcterms:modified xsi:type="dcterms:W3CDTF">2014-09-19T16:43:33Z</dcterms:modified>
</cp:coreProperties>
</file>