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handoutMasterIdLst>
    <p:handoutMasterId r:id="rId80"/>
  </p:handoutMasterIdLst>
  <p:sldIdLst>
    <p:sldId id="256" r:id="rId2"/>
    <p:sldId id="258" r:id="rId3"/>
    <p:sldId id="257" r:id="rId4"/>
    <p:sldId id="280" r:id="rId5"/>
    <p:sldId id="279" r:id="rId6"/>
    <p:sldId id="281" r:id="rId7"/>
    <p:sldId id="278" r:id="rId8"/>
    <p:sldId id="274" r:id="rId9"/>
    <p:sldId id="273" r:id="rId10"/>
    <p:sldId id="372" r:id="rId11"/>
    <p:sldId id="333" r:id="rId12"/>
    <p:sldId id="334" r:id="rId13"/>
    <p:sldId id="373" r:id="rId14"/>
    <p:sldId id="335" r:id="rId15"/>
    <p:sldId id="336" r:id="rId16"/>
    <p:sldId id="270" r:id="rId17"/>
    <p:sldId id="332" r:id="rId18"/>
    <p:sldId id="337" r:id="rId19"/>
    <p:sldId id="338" r:id="rId20"/>
    <p:sldId id="304" r:id="rId21"/>
    <p:sldId id="341" r:id="rId22"/>
    <p:sldId id="342" r:id="rId23"/>
    <p:sldId id="269" r:id="rId24"/>
    <p:sldId id="343" r:id="rId25"/>
    <p:sldId id="308" r:id="rId26"/>
    <p:sldId id="268" r:id="rId27"/>
    <p:sldId id="344" r:id="rId28"/>
    <p:sldId id="300" r:id="rId29"/>
    <p:sldId id="374" r:id="rId30"/>
    <p:sldId id="267" r:id="rId31"/>
    <p:sldId id="301" r:id="rId32"/>
    <p:sldId id="346" r:id="rId33"/>
    <p:sldId id="266" r:id="rId34"/>
    <p:sldId id="305" r:id="rId35"/>
    <p:sldId id="265" r:id="rId36"/>
    <p:sldId id="306" r:id="rId37"/>
    <p:sldId id="345" r:id="rId38"/>
    <p:sldId id="307" r:id="rId39"/>
    <p:sldId id="371" r:id="rId40"/>
    <p:sldId id="309" r:id="rId41"/>
    <p:sldId id="264" r:id="rId42"/>
    <p:sldId id="350" r:id="rId43"/>
    <p:sldId id="349" r:id="rId44"/>
    <p:sldId id="348" r:id="rId45"/>
    <p:sldId id="347" r:id="rId46"/>
    <p:sldId id="355" r:id="rId47"/>
    <p:sldId id="354" r:id="rId48"/>
    <p:sldId id="359" r:id="rId49"/>
    <p:sldId id="353" r:id="rId50"/>
    <p:sldId id="358" r:id="rId51"/>
    <p:sldId id="357" r:id="rId52"/>
    <p:sldId id="356" r:id="rId53"/>
    <p:sldId id="352" r:id="rId54"/>
    <p:sldId id="351" r:id="rId55"/>
    <p:sldId id="360" r:id="rId56"/>
    <p:sldId id="363" r:id="rId57"/>
    <p:sldId id="362" r:id="rId58"/>
    <p:sldId id="361" r:id="rId59"/>
    <p:sldId id="364" r:id="rId60"/>
    <p:sldId id="367" r:id="rId61"/>
    <p:sldId id="366" r:id="rId62"/>
    <p:sldId id="365" r:id="rId63"/>
    <p:sldId id="370" r:id="rId64"/>
    <p:sldId id="324" r:id="rId65"/>
    <p:sldId id="325" r:id="rId66"/>
    <p:sldId id="326" r:id="rId67"/>
    <p:sldId id="327" r:id="rId68"/>
    <p:sldId id="330" r:id="rId69"/>
    <p:sldId id="329" r:id="rId70"/>
    <p:sldId id="331" r:id="rId71"/>
    <p:sldId id="328" r:id="rId72"/>
    <p:sldId id="319" r:id="rId73"/>
    <p:sldId id="375" r:id="rId74"/>
    <p:sldId id="320" r:id="rId75"/>
    <p:sldId id="321" r:id="rId76"/>
    <p:sldId id="322" r:id="rId77"/>
    <p:sldId id="323" r:id="rId7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798"/>
    <a:srgbClr val="F791A4"/>
    <a:srgbClr val="D21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1" autoAdjust="0"/>
    <p:restoredTop sz="89706" autoAdjust="0"/>
  </p:normalViewPr>
  <p:slideViewPr>
    <p:cSldViewPr snapToGrid="0">
      <p:cViewPr varScale="1">
        <p:scale>
          <a:sx n="98" d="100"/>
          <a:sy n="98" d="100"/>
        </p:scale>
        <p:origin x="-1284"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96110E0-F3D5-4E97-B900-65F66A5E1B52}" type="datetimeFigureOut">
              <a:rPr lang="en-US" smtClean="0"/>
              <a:t>6/12/2014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25CA6E-2920-4A9F-B508-AABF79BCA191}" type="slidenum">
              <a:rPr lang="en-US" smtClean="0"/>
              <a:t>‹#›</a:t>
            </a:fld>
            <a:endParaRPr lang="en-US"/>
          </a:p>
        </p:txBody>
      </p:sp>
    </p:spTree>
    <p:extLst>
      <p:ext uri="{BB962C8B-B14F-4D97-AF65-F5344CB8AC3E}">
        <p14:creationId xmlns:p14="http://schemas.microsoft.com/office/powerpoint/2010/main" val="73231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D911A86-9F91-4754-9E28-04018B08F0A1}" type="datetimeFigureOut">
              <a:rPr lang="en-US" smtClean="0"/>
              <a:t>6/12/2014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3F88AED-3665-4F1B-97B0-ADCB36D4623E}" type="slidenum">
              <a:rPr lang="en-US" smtClean="0"/>
              <a:t>‹#›</a:t>
            </a:fld>
            <a:endParaRPr lang="en-US"/>
          </a:p>
        </p:txBody>
      </p:sp>
    </p:spTree>
    <p:extLst>
      <p:ext uri="{BB962C8B-B14F-4D97-AF65-F5344CB8AC3E}">
        <p14:creationId xmlns:p14="http://schemas.microsoft.com/office/powerpoint/2010/main" val="4045809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www.aacca.org/safetycourse"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clarify that the dance term “lift” is defined the same</a:t>
            </a:r>
            <a:r>
              <a:rPr lang="en-US" baseline="0" dirty="0" smtClean="0"/>
              <a:t> as a </a:t>
            </a:r>
            <a:r>
              <a:rPr lang="en-US" baseline="0" dirty="0" smtClean="0"/>
              <a:t>stunt/partner stunt </a:t>
            </a:r>
            <a:r>
              <a:rPr lang="en-US" baseline="0" dirty="0" smtClean="0"/>
              <a:t>which is </a:t>
            </a:r>
            <a:r>
              <a:rPr lang="en-US" baseline="0" dirty="0" smtClean="0"/>
              <a:t>the terminology typically used </a:t>
            </a:r>
            <a:r>
              <a:rPr lang="en-US" baseline="0" dirty="0" smtClean="0"/>
              <a:t>in cheerleading. This will stipulate that all restrictions which apply to stunts/partner stunts also apply to lifts.</a:t>
            </a:r>
            <a:r>
              <a:rPr lang="en-US" dirty="0" smtClean="0"/>
              <a:t> </a:t>
            </a:r>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3</a:t>
            </a:fld>
            <a:endParaRPr lang="en-US"/>
          </a:p>
        </p:txBody>
      </p:sp>
    </p:spTree>
    <p:extLst>
      <p:ext uri="{BB962C8B-B14F-4D97-AF65-F5344CB8AC3E}">
        <p14:creationId xmlns:p14="http://schemas.microsoft.com/office/powerpoint/2010/main" val="3580407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new definition of a foldover stunt was added for clarification.</a:t>
            </a:r>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4</a:t>
            </a:fld>
            <a:endParaRPr lang="en-US"/>
          </a:p>
        </p:txBody>
      </p:sp>
    </p:spTree>
    <p:extLst>
      <p:ext uri="{BB962C8B-B14F-4D97-AF65-F5344CB8AC3E}">
        <p14:creationId xmlns:p14="http://schemas.microsoft.com/office/powerpoint/2010/main" val="3231627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revision more</a:t>
            </a:r>
            <a:r>
              <a:rPr lang="en-US" baseline="0" dirty="0" smtClean="0"/>
              <a:t> accurately describes a roll and specifies that it can be performed both on the performing surface and in a partner stunt.</a:t>
            </a:r>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a:t>
            </a:fld>
            <a:endParaRPr lang="en-US"/>
          </a:p>
        </p:txBody>
      </p:sp>
    </p:spTree>
    <p:extLst>
      <p:ext uri="{BB962C8B-B14F-4D97-AF65-F5344CB8AC3E}">
        <p14:creationId xmlns:p14="http://schemas.microsoft.com/office/powerpoint/2010/main" val="1158495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revised definition more</a:t>
            </a:r>
            <a:r>
              <a:rPr lang="en-US" baseline="0" dirty="0" smtClean="0"/>
              <a:t> accurately describes the elements of a suspended roll. </a:t>
            </a:r>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6</a:t>
            </a:fld>
            <a:endParaRPr lang="en-US"/>
          </a:p>
        </p:txBody>
      </p:sp>
    </p:spTree>
    <p:extLst>
      <p:ext uri="{BB962C8B-B14F-4D97-AF65-F5344CB8AC3E}">
        <p14:creationId xmlns:p14="http://schemas.microsoft.com/office/powerpoint/2010/main" val="3042232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revision now stipulates that, in order to be considered tumbling</a:t>
            </a:r>
            <a:r>
              <a:rPr lang="en-US" baseline="0" dirty="0" smtClean="0"/>
              <a:t> skills, they must begin and end on the performing surface.</a:t>
            </a:r>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7</a:t>
            </a:fld>
            <a:endParaRPr lang="en-US"/>
          </a:p>
        </p:txBody>
      </p:sp>
    </p:spTree>
    <p:extLst>
      <p:ext uri="{BB962C8B-B14F-4D97-AF65-F5344CB8AC3E}">
        <p14:creationId xmlns:p14="http://schemas.microsoft.com/office/powerpoint/2010/main" val="2722571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revision clarifies the use of supports, braces and soft casts and when padding is required for participation in stunts, pyramids and tosses. This rule is intended to minimize risk for all participants.</a:t>
            </a:r>
          </a:p>
        </p:txBody>
      </p:sp>
      <p:sp>
        <p:nvSpPr>
          <p:cNvPr id="4" name="Slide Number Placeholder 3"/>
          <p:cNvSpPr>
            <a:spLocks noGrp="1"/>
          </p:cNvSpPr>
          <p:nvPr>
            <p:ph type="sldNum" sz="quarter" idx="10"/>
          </p:nvPr>
        </p:nvSpPr>
        <p:spPr/>
        <p:txBody>
          <a:bodyPr/>
          <a:lstStyle/>
          <a:p>
            <a:fld id="{D3F88AED-3665-4F1B-97B0-ADCB36D4623E}" type="slidenum">
              <a:rPr lang="en-US" smtClean="0"/>
              <a:t>8</a:t>
            </a:fld>
            <a:endParaRPr lang="en-US"/>
          </a:p>
        </p:txBody>
      </p:sp>
    </p:spTree>
    <p:extLst>
      <p:ext uri="{BB962C8B-B14F-4D97-AF65-F5344CB8AC3E}">
        <p14:creationId xmlns:p14="http://schemas.microsoft.com/office/powerpoint/2010/main" val="418212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9</a:t>
            </a:fld>
            <a:endParaRPr lang="en-US"/>
          </a:p>
        </p:txBody>
      </p:sp>
    </p:spTree>
    <p:extLst>
      <p:ext uri="{BB962C8B-B14F-4D97-AF65-F5344CB8AC3E}">
        <p14:creationId xmlns:p14="http://schemas.microsoft.com/office/powerpoint/2010/main" val="3893487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Additional changes were made this year to reduce confusion, to address concern that correct technique for executing specific inversions are illegal and to allow greater creativity without adding undue risk to participants.  The rule revision adds the requirement that upper body contact be sufficient to control/stabilize the position of inverted top person.  The rule revision allows an inverted participant on the performing surface to be released to a loading position. Additionally, inversions that pass through but do not stop in an extended position are allowed. In a foldover stunt, such as a pancake, the top person may initiate the inversion without upper body contact.  Inversions can dismount to a cradle or an upright position on the performing surface.  An additional revision clarifies the use of new catchers during suspended rolls. Article 3 was deleted, incorporating Suspended Rolls into Article 2. This allows Suspended rolls to follow the same rules as other inverted partner stunts.  An addition to restrict an inverted top person from holding objects was added.</a:t>
            </a:r>
          </a:p>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10</a:t>
            </a:fld>
            <a:endParaRPr lang="en-US"/>
          </a:p>
        </p:txBody>
      </p:sp>
    </p:spTree>
    <p:extLst>
      <p:ext uri="{BB962C8B-B14F-4D97-AF65-F5344CB8AC3E}">
        <p14:creationId xmlns:p14="http://schemas.microsoft.com/office/powerpoint/2010/main" val="329955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13</a:t>
            </a:fld>
            <a:endParaRPr lang="en-US"/>
          </a:p>
        </p:txBody>
      </p:sp>
    </p:spTree>
    <p:extLst>
      <p:ext uri="{BB962C8B-B14F-4D97-AF65-F5344CB8AC3E}">
        <p14:creationId xmlns:p14="http://schemas.microsoft.com/office/powerpoint/2010/main" val="677756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16</a:t>
            </a:fld>
            <a:endParaRPr lang="en-US"/>
          </a:p>
        </p:txBody>
      </p:sp>
    </p:spTree>
    <p:extLst>
      <p:ext uri="{BB962C8B-B14F-4D97-AF65-F5344CB8AC3E}">
        <p14:creationId xmlns:p14="http://schemas.microsoft.com/office/powerpoint/2010/main" val="2183564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23</a:t>
            </a:fld>
            <a:endParaRPr lang="en-US"/>
          </a:p>
        </p:txBody>
      </p:sp>
    </p:spTree>
    <p:extLst>
      <p:ext uri="{BB962C8B-B14F-4D97-AF65-F5344CB8AC3E}">
        <p14:creationId xmlns:p14="http://schemas.microsoft.com/office/powerpoint/2010/main" val="3480298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26</a:t>
            </a:fld>
            <a:endParaRPr lang="en-US"/>
          </a:p>
        </p:txBody>
      </p:sp>
    </p:spTree>
    <p:extLst>
      <p:ext uri="{BB962C8B-B14F-4D97-AF65-F5344CB8AC3E}">
        <p14:creationId xmlns:p14="http://schemas.microsoft.com/office/powerpoint/2010/main" val="2462304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revision deletes the note for a helicopter as an exception to the release transitions rule as this stipulation is now covered elsewhere.</a:t>
            </a:r>
          </a:p>
        </p:txBody>
      </p:sp>
      <p:sp>
        <p:nvSpPr>
          <p:cNvPr id="4" name="Slide Number Placeholder 3"/>
          <p:cNvSpPr>
            <a:spLocks noGrp="1"/>
          </p:cNvSpPr>
          <p:nvPr>
            <p:ph type="sldNum" sz="quarter" idx="10"/>
          </p:nvPr>
        </p:nvSpPr>
        <p:spPr/>
        <p:txBody>
          <a:bodyPr/>
          <a:lstStyle/>
          <a:p>
            <a:fld id="{D3F88AED-3665-4F1B-97B0-ADCB36D4623E}" type="slidenum">
              <a:rPr lang="en-US" smtClean="0"/>
              <a:t>30</a:t>
            </a:fld>
            <a:endParaRPr lang="en-US"/>
          </a:p>
        </p:txBody>
      </p:sp>
    </p:spTree>
    <p:extLst>
      <p:ext uri="{BB962C8B-B14F-4D97-AF65-F5344CB8AC3E}">
        <p14:creationId xmlns:p14="http://schemas.microsoft.com/office/powerpoint/2010/main" val="2541747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deletes the log roll note because this information is now covered elsewhere.</a:t>
            </a:r>
          </a:p>
        </p:txBody>
      </p:sp>
      <p:sp>
        <p:nvSpPr>
          <p:cNvPr id="4" name="Slide Number Placeholder 3"/>
          <p:cNvSpPr>
            <a:spLocks noGrp="1"/>
          </p:cNvSpPr>
          <p:nvPr>
            <p:ph type="sldNum" sz="quarter" idx="10"/>
          </p:nvPr>
        </p:nvSpPr>
        <p:spPr/>
        <p:txBody>
          <a:bodyPr/>
          <a:lstStyle/>
          <a:p>
            <a:fld id="{D3F88AED-3665-4F1B-97B0-ADCB36D4623E}" type="slidenum">
              <a:rPr lang="en-US" smtClean="0"/>
              <a:t>31</a:t>
            </a:fld>
            <a:endParaRPr lang="en-US"/>
          </a:p>
        </p:txBody>
      </p:sp>
    </p:spTree>
    <p:extLst>
      <p:ext uri="{BB962C8B-B14F-4D97-AF65-F5344CB8AC3E}">
        <p14:creationId xmlns:p14="http://schemas.microsoft.com/office/powerpoint/2010/main" val="3254088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Revises and clarifies the intent of the note for log rolls as an exception to the release transition rule. The top persons in two log rolls cannot brace one another.  </a:t>
            </a:r>
          </a:p>
        </p:txBody>
      </p:sp>
      <p:sp>
        <p:nvSpPr>
          <p:cNvPr id="4" name="Slide Number Placeholder 3"/>
          <p:cNvSpPr>
            <a:spLocks noGrp="1"/>
          </p:cNvSpPr>
          <p:nvPr>
            <p:ph type="sldNum" sz="quarter" idx="10"/>
          </p:nvPr>
        </p:nvSpPr>
        <p:spPr/>
        <p:txBody>
          <a:bodyPr/>
          <a:lstStyle/>
          <a:p>
            <a:fld id="{D3F88AED-3665-4F1B-97B0-ADCB36D4623E}" type="slidenum">
              <a:rPr lang="en-US" smtClean="0"/>
              <a:t>32</a:t>
            </a:fld>
            <a:endParaRPr lang="en-US"/>
          </a:p>
        </p:txBody>
      </p:sp>
    </p:spTree>
    <p:extLst>
      <p:ext uri="{BB962C8B-B14F-4D97-AF65-F5344CB8AC3E}">
        <p14:creationId xmlns:p14="http://schemas.microsoft.com/office/powerpoint/2010/main" val="3254088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exception allows bases to make a ¼ turn to catch the cradle. </a:t>
            </a:r>
          </a:p>
        </p:txBody>
      </p:sp>
      <p:sp>
        <p:nvSpPr>
          <p:cNvPr id="4" name="Slide Number Placeholder 3"/>
          <p:cNvSpPr>
            <a:spLocks noGrp="1"/>
          </p:cNvSpPr>
          <p:nvPr>
            <p:ph type="sldNum" sz="quarter" idx="10"/>
          </p:nvPr>
        </p:nvSpPr>
        <p:spPr/>
        <p:txBody>
          <a:bodyPr/>
          <a:lstStyle/>
          <a:p>
            <a:fld id="{D3F88AED-3665-4F1B-97B0-ADCB36D4623E}" type="slidenum">
              <a:rPr lang="en-US" smtClean="0"/>
              <a:t>33</a:t>
            </a:fld>
            <a:endParaRPr lang="en-US"/>
          </a:p>
        </p:txBody>
      </p:sp>
    </p:spTree>
    <p:extLst>
      <p:ext uri="{BB962C8B-B14F-4D97-AF65-F5344CB8AC3E}">
        <p14:creationId xmlns:p14="http://schemas.microsoft.com/office/powerpoint/2010/main" val="3344886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revision allows 1¼ rotation in a cradle regardless of the direction the stunt is facing. 	</a:t>
            </a:r>
          </a:p>
        </p:txBody>
      </p:sp>
      <p:sp>
        <p:nvSpPr>
          <p:cNvPr id="4" name="Slide Number Placeholder 3"/>
          <p:cNvSpPr>
            <a:spLocks noGrp="1"/>
          </p:cNvSpPr>
          <p:nvPr>
            <p:ph type="sldNum" sz="quarter" idx="10"/>
          </p:nvPr>
        </p:nvSpPr>
        <p:spPr/>
        <p:txBody>
          <a:bodyPr/>
          <a:lstStyle/>
          <a:p>
            <a:fld id="{D3F88AED-3665-4F1B-97B0-ADCB36D4623E}" type="slidenum">
              <a:rPr lang="en-US" smtClean="0"/>
              <a:t>34</a:t>
            </a:fld>
            <a:endParaRPr lang="en-US"/>
          </a:p>
        </p:txBody>
      </p:sp>
    </p:spTree>
    <p:extLst>
      <p:ext uri="{BB962C8B-B14F-4D97-AF65-F5344CB8AC3E}">
        <p14:creationId xmlns:p14="http://schemas.microsoft.com/office/powerpoint/2010/main" val="3652323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This revision clarifies the use of new catchers during dismounts.</a:t>
            </a:r>
          </a:p>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35</a:t>
            </a:fld>
            <a:endParaRPr lang="en-US"/>
          </a:p>
        </p:txBody>
      </p:sp>
    </p:spTree>
    <p:extLst>
      <p:ext uri="{BB962C8B-B14F-4D97-AF65-F5344CB8AC3E}">
        <p14:creationId xmlns:p14="http://schemas.microsoft.com/office/powerpoint/2010/main" val="3909189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revision allows non-aerial tumbling over a person or prop on the performing surface. Allowing additional non-aerial tumbling provides opportunities for creativity without adding undue risk to participants.</a:t>
            </a:r>
          </a:p>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36</a:t>
            </a:fld>
            <a:endParaRPr lang="en-US"/>
          </a:p>
        </p:txBody>
      </p:sp>
    </p:spTree>
    <p:extLst>
      <p:ext uri="{BB962C8B-B14F-4D97-AF65-F5344CB8AC3E}">
        <p14:creationId xmlns:p14="http://schemas.microsoft.com/office/powerpoint/2010/main" val="82543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This revision deletes articles one and two that are now addressed in section 9 and article three is also deleted as twisting on the performance surface presents minimal risk to participants.</a:t>
            </a:r>
          </a:p>
          <a:p>
            <a:pPr defTabSz="931774"/>
            <a:endParaRPr lang="en-US" dirty="0"/>
          </a:p>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38</a:t>
            </a:fld>
            <a:endParaRPr lang="en-US"/>
          </a:p>
        </p:txBody>
      </p:sp>
    </p:spTree>
    <p:extLst>
      <p:ext uri="{BB962C8B-B14F-4D97-AF65-F5344CB8AC3E}">
        <p14:creationId xmlns:p14="http://schemas.microsoft.com/office/powerpoint/2010/main" val="1827677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41</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42</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43</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44</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45</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46</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47</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48</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49</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50</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51</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52</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53</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54</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55</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56</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57</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58</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59</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60</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61</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62</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F88AED-3665-4F1B-97B0-ADCB36D4623E}" type="slidenum">
              <a:rPr lang="en-US" smtClean="0"/>
              <a:t>63</a:t>
            </a:fld>
            <a:endParaRPr lang="en-US"/>
          </a:p>
        </p:txBody>
      </p:sp>
    </p:spTree>
    <p:extLst>
      <p:ext uri="{BB962C8B-B14F-4D97-AF65-F5344CB8AC3E}">
        <p14:creationId xmlns:p14="http://schemas.microsoft.com/office/powerpoint/2010/main" val="3172534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pitchFamily="34" charset="-128"/>
              </a:rPr>
              <a:t>Please refer to the NFHS website for additional information regarding the NFHS Learn Programs</a:t>
            </a:r>
          </a:p>
          <a:p>
            <a:r>
              <a:rPr lang="en-US" smtClean="0">
                <a:ea typeface="ＭＳ Ｐゴシック" pitchFamily="34" charset="-128"/>
              </a:rPr>
              <a:t>Additional safety courses can also be found online at  </a:t>
            </a:r>
            <a:r>
              <a:rPr lang="en-US" smtClean="0">
                <a:ea typeface="ＭＳ Ｐゴシック" pitchFamily="34" charset="-128"/>
                <a:hlinkClick r:id="rId3"/>
              </a:rPr>
              <a:t>http://www.aacca.org/safetycourse</a:t>
            </a:r>
            <a:endParaRPr lang="en-US" smtClean="0">
              <a:ea typeface="ＭＳ Ｐゴシック" pitchFamily="34" charset="-128"/>
            </a:endParaRPr>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900">
                <a:solidFill>
                  <a:schemeClr val="tx1"/>
                </a:solidFill>
                <a:latin typeface="Arial" charset="0"/>
                <a:ea typeface="ＭＳ Ｐゴシック" pitchFamily="34" charset="-128"/>
              </a:defRPr>
            </a:lvl1pPr>
            <a:lvl2pPr marL="757066" indent="-291179" eaLnBrk="0" hangingPunct="0">
              <a:defRPr sz="4900">
                <a:solidFill>
                  <a:schemeClr val="tx1"/>
                </a:solidFill>
                <a:latin typeface="Arial" charset="0"/>
                <a:ea typeface="ＭＳ Ｐゴシック" pitchFamily="34" charset="-128"/>
              </a:defRPr>
            </a:lvl2pPr>
            <a:lvl3pPr marL="1164717" indent="-232943" eaLnBrk="0" hangingPunct="0">
              <a:defRPr sz="4900">
                <a:solidFill>
                  <a:schemeClr val="tx1"/>
                </a:solidFill>
                <a:latin typeface="Arial" charset="0"/>
                <a:ea typeface="ＭＳ Ｐゴシック" pitchFamily="34" charset="-128"/>
              </a:defRPr>
            </a:lvl3pPr>
            <a:lvl4pPr marL="1630604" indent="-232943" eaLnBrk="0" hangingPunct="0">
              <a:defRPr sz="4900">
                <a:solidFill>
                  <a:schemeClr val="tx1"/>
                </a:solidFill>
                <a:latin typeface="Arial" charset="0"/>
                <a:ea typeface="ＭＳ Ｐゴシック" pitchFamily="34" charset="-128"/>
              </a:defRPr>
            </a:lvl4pPr>
            <a:lvl5pPr marL="2096491" indent="-232943" eaLnBrk="0" hangingPunct="0">
              <a:defRPr sz="4900">
                <a:solidFill>
                  <a:schemeClr val="tx1"/>
                </a:solidFill>
                <a:latin typeface="Arial" charset="0"/>
                <a:ea typeface="ＭＳ Ｐゴシック" pitchFamily="34" charset="-128"/>
              </a:defRPr>
            </a:lvl5pPr>
            <a:lvl6pPr marL="2562377" indent="-232943" eaLnBrk="0" fontAlgn="base" hangingPunct="0">
              <a:spcBef>
                <a:spcPct val="0"/>
              </a:spcBef>
              <a:spcAft>
                <a:spcPct val="0"/>
              </a:spcAft>
              <a:defRPr sz="4900">
                <a:solidFill>
                  <a:schemeClr val="tx1"/>
                </a:solidFill>
                <a:latin typeface="Arial" charset="0"/>
                <a:ea typeface="ＭＳ Ｐゴシック" pitchFamily="34" charset="-128"/>
              </a:defRPr>
            </a:lvl6pPr>
            <a:lvl7pPr marL="3028264" indent="-232943" eaLnBrk="0" fontAlgn="base" hangingPunct="0">
              <a:spcBef>
                <a:spcPct val="0"/>
              </a:spcBef>
              <a:spcAft>
                <a:spcPct val="0"/>
              </a:spcAft>
              <a:defRPr sz="4900">
                <a:solidFill>
                  <a:schemeClr val="tx1"/>
                </a:solidFill>
                <a:latin typeface="Arial" charset="0"/>
                <a:ea typeface="ＭＳ Ｐゴシック" pitchFamily="34" charset="-128"/>
              </a:defRPr>
            </a:lvl7pPr>
            <a:lvl8pPr marL="3494151" indent="-232943" eaLnBrk="0" fontAlgn="base" hangingPunct="0">
              <a:spcBef>
                <a:spcPct val="0"/>
              </a:spcBef>
              <a:spcAft>
                <a:spcPct val="0"/>
              </a:spcAft>
              <a:defRPr sz="4900">
                <a:solidFill>
                  <a:schemeClr val="tx1"/>
                </a:solidFill>
                <a:latin typeface="Arial" charset="0"/>
                <a:ea typeface="ＭＳ Ｐゴシック" pitchFamily="34" charset="-128"/>
              </a:defRPr>
            </a:lvl8pPr>
            <a:lvl9pPr marL="3960038" indent="-232943" eaLnBrk="0" fontAlgn="base" hangingPunct="0">
              <a:spcBef>
                <a:spcPct val="0"/>
              </a:spcBef>
              <a:spcAft>
                <a:spcPct val="0"/>
              </a:spcAft>
              <a:defRPr sz="4900">
                <a:solidFill>
                  <a:schemeClr val="tx1"/>
                </a:solidFill>
                <a:latin typeface="Arial" charset="0"/>
                <a:ea typeface="ＭＳ Ｐゴシック" pitchFamily="34" charset="-128"/>
              </a:defRPr>
            </a:lvl9pPr>
          </a:lstStyle>
          <a:p>
            <a:pPr eaLnBrk="1" hangingPunct="1"/>
            <a:fld id="{C1B7066E-AFA8-4AFE-BFDA-C628F83572CF}" type="slidenum">
              <a:rPr lang="en-US" sz="1200"/>
              <a:pPr eaLnBrk="1" hangingPunct="1"/>
              <a:t>72</a:t>
            </a:fld>
            <a:endParaRPr lang="en-US"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pitchFamily="34" charset="-128"/>
              </a:rPr>
              <a:t>Concussion awareness and education continue to be a major Point of Emphasis.  Please be familiar with the Return to Play Policy (RTP) and the NFHS suggested Guidelines for Management of Concussions.  </a:t>
            </a: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900">
                <a:solidFill>
                  <a:schemeClr val="tx1"/>
                </a:solidFill>
                <a:latin typeface="Arial" charset="0"/>
                <a:ea typeface="ＭＳ Ｐゴシック" pitchFamily="34" charset="-128"/>
              </a:defRPr>
            </a:lvl1pPr>
            <a:lvl2pPr marL="757066" indent="-291179" eaLnBrk="0" hangingPunct="0">
              <a:defRPr sz="4900">
                <a:solidFill>
                  <a:schemeClr val="tx1"/>
                </a:solidFill>
                <a:latin typeface="Arial" charset="0"/>
                <a:ea typeface="ＭＳ Ｐゴシック" pitchFamily="34" charset="-128"/>
              </a:defRPr>
            </a:lvl2pPr>
            <a:lvl3pPr marL="1164717" indent="-232943" eaLnBrk="0" hangingPunct="0">
              <a:defRPr sz="4900">
                <a:solidFill>
                  <a:schemeClr val="tx1"/>
                </a:solidFill>
                <a:latin typeface="Arial" charset="0"/>
                <a:ea typeface="ＭＳ Ｐゴシック" pitchFamily="34" charset="-128"/>
              </a:defRPr>
            </a:lvl3pPr>
            <a:lvl4pPr marL="1630604" indent="-232943" eaLnBrk="0" hangingPunct="0">
              <a:defRPr sz="4900">
                <a:solidFill>
                  <a:schemeClr val="tx1"/>
                </a:solidFill>
                <a:latin typeface="Arial" charset="0"/>
                <a:ea typeface="ＭＳ Ｐゴシック" pitchFamily="34" charset="-128"/>
              </a:defRPr>
            </a:lvl4pPr>
            <a:lvl5pPr marL="2096491" indent="-232943" eaLnBrk="0" hangingPunct="0">
              <a:defRPr sz="4900">
                <a:solidFill>
                  <a:schemeClr val="tx1"/>
                </a:solidFill>
                <a:latin typeface="Arial" charset="0"/>
                <a:ea typeface="ＭＳ Ｐゴシック" pitchFamily="34" charset="-128"/>
              </a:defRPr>
            </a:lvl5pPr>
            <a:lvl6pPr marL="2562377" indent="-232943" eaLnBrk="0" fontAlgn="base" hangingPunct="0">
              <a:spcBef>
                <a:spcPct val="0"/>
              </a:spcBef>
              <a:spcAft>
                <a:spcPct val="0"/>
              </a:spcAft>
              <a:defRPr sz="4900">
                <a:solidFill>
                  <a:schemeClr val="tx1"/>
                </a:solidFill>
                <a:latin typeface="Arial" charset="0"/>
                <a:ea typeface="ＭＳ Ｐゴシック" pitchFamily="34" charset="-128"/>
              </a:defRPr>
            </a:lvl6pPr>
            <a:lvl7pPr marL="3028264" indent="-232943" eaLnBrk="0" fontAlgn="base" hangingPunct="0">
              <a:spcBef>
                <a:spcPct val="0"/>
              </a:spcBef>
              <a:spcAft>
                <a:spcPct val="0"/>
              </a:spcAft>
              <a:defRPr sz="4900">
                <a:solidFill>
                  <a:schemeClr val="tx1"/>
                </a:solidFill>
                <a:latin typeface="Arial" charset="0"/>
                <a:ea typeface="ＭＳ Ｐゴシック" pitchFamily="34" charset="-128"/>
              </a:defRPr>
            </a:lvl7pPr>
            <a:lvl8pPr marL="3494151" indent="-232943" eaLnBrk="0" fontAlgn="base" hangingPunct="0">
              <a:spcBef>
                <a:spcPct val="0"/>
              </a:spcBef>
              <a:spcAft>
                <a:spcPct val="0"/>
              </a:spcAft>
              <a:defRPr sz="4900">
                <a:solidFill>
                  <a:schemeClr val="tx1"/>
                </a:solidFill>
                <a:latin typeface="Arial" charset="0"/>
                <a:ea typeface="ＭＳ Ｐゴシック" pitchFamily="34" charset="-128"/>
              </a:defRPr>
            </a:lvl8pPr>
            <a:lvl9pPr marL="3960038" indent="-232943" eaLnBrk="0" fontAlgn="base" hangingPunct="0">
              <a:spcBef>
                <a:spcPct val="0"/>
              </a:spcBef>
              <a:spcAft>
                <a:spcPct val="0"/>
              </a:spcAft>
              <a:defRPr sz="4900">
                <a:solidFill>
                  <a:schemeClr val="tx1"/>
                </a:solidFill>
                <a:latin typeface="Arial" charset="0"/>
                <a:ea typeface="ＭＳ Ｐゴシック" pitchFamily="34" charset="-128"/>
              </a:defRPr>
            </a:lvl9pPr>
          </a:lstStyle>
          <a:p>
            <a:pPr eaLnBrk="1" hangingPunct="1"/>
            <a:fld id="{132CBA02-B65D-4969-88E3-73AFFE1DDD75}" type="slidenum">
              <a:rPr lang="en-US" sz="1200"/>
              <a:pPr eaLnBrk="1" hangingPunct="1"/>
              <a:t>74</a:t>
            </a:fld>
            <a:endParaRPr 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pitchFamily="34" charset="-128"/>
              </a:rPr>
              <a:t>NFHSlearn.com also offers an excellent online video free of charge that covers the role of the Parent in Sports.  </a:t>
            </a: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900">
                <a:solidFill>
                  <a:schemeClr val="tx1"/>
                </a:solidFill>
                <a:latin typeface="Arial" charset="0"/>
                <a:ea typeface="ＭＳ Ｐゴシック" pitchFamily="34" charset="-128"/>
              </a:defRPr>
            </a:lvl1pPr>
            <a:lvl2pPr marL="757066" indent="-291179" eaLnBrk="0" hangingPunct="0">
              <a:defRPr sz="4900">
                <a:solidFill>
                  <a:schemeClr val="tx1"/>
                </a:solidFill>
                <a:latin typeface="Arial" charset="0"/>
                <a:ea typeface="ＭＳ Ｐゴシック" pitchFamily="34" charset="-128"/>
              </a:defRPr>
            </a:lvl2pPr>
            <a:lvl3pPr marL="1164717" indent="-232943" eaLnBrk="0" hangingPunct="0">
              <a:defRPr sz="4900">
                <a:solidFill>
                  <a:schemeClr val="tx1"/>
                </a:solidFill>
                <a:latin typeface="Arial" charset="0"/>
                <a:ea typeface="ＭＳ Ｐゴシック" pitchFamily="34" charset="-128"/>
              </a:defRPr>
            </a:lvl3pPr>
            <a:lvl4pPr marL="1630604" indent="-232943" eaLnBrk="0" hangingPunct="0">
              <a:defRPr sz="4900">
                <a:solidFill>
                  <a:schemeClr val="tx1"/>
                </a:solidFill>
                <a:latin typeface="Arial" charset="0"/>
                <a:ea typeface="ＭＳ Ｐゴシック" pitchFamily="34" charset="-128"/>
              </a:defRPr>
            </a:lvl4pPr>
            <a:lvl5pPr marL="2096491" indent="-232943" eaLnBrk="0" hangingPunct="0">
              <a:defRPr sz="4900">
                <a:solidFill>
                  <a:schemeClr val="tx1"/>
                </a:solidFill>
                <a:latin typeface="Arial" charset="0"/>
                <a:ea typeface="ＭＳ Ｐゴシック" pitchFamily="34" charset="-128"/>
              </a:defRPr>
            </a:lvl5pPr>
            <a:lvl6pPr marL="2562377" indent="-232943" eaLnBrk="0" fontAlgn="base" hangingPunct="0">
              <a:spcBef>
                <a:spcPct val="0"/>
              </a:spcBef>
              <a:spcAft>
                <a:spcPct val="0"/>
              </a:spcAft>
              <a:defRPr sz="4900">
                <a:solidFill>
                  <a:schemeClr val="tx1"/>
                </a:solidFill>
                <a:latin typeface="Arial" charset="0"/>
                <a:ea typeface="ＭＳ Ｐゴシック" pitchFamily="34" charset="-128"/>
              </a:defRPr>
            </a:lvl6pPr>
            <a:lvl7pPr marL="3028264" indent="-232943" eaLnBrk="0" fontAlgn="base" hangingPunct="0">
              <a:spcBef>
                <a:spcPct val="0"/>
              </a:spcBef>
              <a:spcAft>
                <a:spcPct val="0"/>
              </a:spcAft>
              <a:defRPr sz="4900">
                <a:solidFill>
                  <a:schemeClr val="tx1"/>
                </a:solidFill>
                <a:latin typeface="Arial" charset="0"/>
                <a:ea typeface="ＭＳ Ｐゴシック" pitchFamily="34" charset="-128"/>
              </a:defRPr>
            </a:lvl7pPr>
            <a:lvl8pPr marL="3494151" indent="-232943" eaLnBrk="0" fontAlgn="base" hangingPunct="0">
              <a:spcBef>
                <a:spcPct val="0"/>
              </a:spcBef>
              <a:spcAft>
                <a:spcPct val="0"/>
              </a:spcAft>
              <a:defRPr sz="4900">
                <a:solidFill>
                  <a:schemeClr val="tx1"/>
                </a:solidFill>
                <a:latin typeface="Arial" charset="0"/>
                <a:ea typeface="ＭＳ Ｐゴシック" pitchFamily="34" charset="-128"/>
              </a:defRPr>
            </a:lvl8pPr>
            <a:lvl9pPr marL="3960038" indent="-232943" eaLnBrk="0" fontAlgn="base" hangingPunct="0">
              <a:spcBef>
                <a:spcPct val="0"/>
              </a:spcBef>
              <a:spcAft>
                <a:spcPct val="0"/>
              </a:spcAft>
              <a:defRPr sz="4900">
                <a:solidFill>
                  <a:schemeClr val="tx1"/>
                </a:solidFill>
                <a:latin typeface="Arial" charset="0"/>
                <a:ea typeface="ＭＳ Ｐゴシック" pitchFamily="34" charset="-128"/>
              </a:defRPr>
            </a:lvl9pPr>
          </a:lstStyle>
          <a:p>
            <a:pPr eaLnBrk="1" hangingPunct="1"/>
            <a:fld id="{E27B6BF4-70C5-4D61-84BC-C1259CA6B92C}" type="slidenum">
              <a:rPr lang="en-US" sz="1200"/>
              <a:pPr eaLnBrk="1" hangingPunct="1"/>
              <a:t>75</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76200"/>
            <a:ext cx="9144000" cy="6934200"/>
          </a:xfrm>
          <a:prstGeom prst="rect">
            <a:avLst/>
          </a:prstGeom>
          <a:solidFill>
            <a:srgbClr val="D21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2130425"/>
            <a:ext cx="7772400" cy="1951124"/>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698269" y="4114800"/>
            <a:ext cx="7780713" cy="1524000"/>
          </a:xfrm>
        </p:spPr>
        <p:txBody>
          <a:bodyPr>
            <a:normAutofit/>
          </a:bodyPr>
          <a:lstStyle>
            <a:lvl1pPr marL="0" indent="0" algn="ctr">
              <a:buNone/>
              <a:defRPr sz="3000">
                <a:solidFill>
                  <a:srgbClr val="F791A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extBox 7"/>
          <p:cNvSpPr txBox="1"/>
          <p:nvPr userDrawn="1"/>
        </p:nvSpPr>
        <p:spPr>
          <a:xfrm>
            <a:off x="-872836" y="910245"/>
            <a:ext cx="45719" cy="369332"/>
          </a:xfrm>
          <a:prstGeom prst="rect">
            <a:avLst/>
          </a:prstGeom>
          <a:noFill/>
        </p:spPr>
        <p:txBody>
          <a:bodyPr wrap="square" rtlCol="0">
            <a:spAutoFit/>
          </a:bodyPr>
          <a:lstStyle/>
          <a:p>
            <a:endParaRPr lang="en-US" dirty="0"/>
          </a:p>
        </p:txBody>
      </p:sp>
      <p:sp>
        <p:nvSpPr>
          <p:cNvPr id="10" name="Text Box 14"/>
          <p:cNvSpPr txBox="1">
            <a:spLocks noChangeArrowheads="1"/>
          </p:cNvSpPr>
          <p:nvPr userDrawn="1"/>
        </p:nvSpPr>
        <p:spPr bwMode="auto">
          <a:xfrm>
            <a:off x="1947638" y="162696"/>
            <a:ext cx="50927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75000"/>
              </a:lnSpc>
              <a:spcBef>
                <a:spcPct val="20000"/>
              </a:spcBef>
              <a:buClr>
                <a:srgbClr val="003798"/>
              </a:buClr>
              <a:buFont typeface="Wingdings" pitchFamily="2" charset="2"/>
              <a:buNone/>
              <a:defRPr/>
            </a:pPr>
            <a:r>
              <a:rPr lang="en-US" sz="1400" dirty="0" smtClean="0">
                <a:solidFill>
                  <a:schemeClr val="bg1"/>
                </a:solidFill>
              </a:rPr>
              <a:t>National Federation of State</a:t>
            </a:r>
          </a:p>
          <a:p>
            <a:pPr algn="ctr" eaLnBrk="1" hangingPunct="1">
              <a:lnSpc>
                <a:spcPct val="75000"/>
              </a:lnSpc>
              <a:spcBef>
                <a:spcPct val="20000"/>
              </a:spcBef>
              <a:buClr>
                <a:srgbClr val="003798"/>
              </a:buClr>
              <a:buFont typeface="Wingdings" pitchFamily="2" charset="2"/>
              <a:buNone/>
              <a:defRPr/>
            </a:pPr>
            <a:r>
              <a:rPr lang="en-US" sz="1400" dirty="0" smtClean="0">
                <a:solidFill>
                  <a:schemeClr val="bg1"/>
                </a:solidFill>
              </a:rPr>
              <a:t>High School Associations</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83220" y="706230"/>
            <a:ext cx="621536" cy="907930"/>
          </a:xfrm>
          <a:prstGeom prst="rect">
            <a:avLst/>
          </a:prstGeom>
        </p:spPr>
      </p:pic>
      <p:sp>
        <p:nvSpPr>
          <p:cNvPr id="15" name="Text Box 12"/>
          <p:cNvSpPr txBox="1">
            <a:spLocks noChangeArrowheads="1"/>
          </p:cNvSpPr>
          <p:nvPr userDrawn="1"/>
        </p:nvSpPr>
        <p:spPr bwMode="auto">
          <a:xfrm>
            <a:off x="5110163" y="6273800"/>
            <a:ext cx="40338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2000" dirty="0" smtClean="0">
                <a:solidFill>
                  <a:schemeClr val="bg1"/>
                </a:solidFill>
              </a:rPr>
              <a:t>Take Part. </a:t>
            </a:r>
            <a:r>
              <a:rPr lang="en-US" sz="2000" dirty="0" smtClean="0">
                <a:solidFill>
                  <a:srgbClr val="F791A4"/>
                </a:solidFill>
              </a:rPr>
              <a:t>Get Set For Life.™</a:t>
            </a:r>
          </a:p>
        </p:txBody>
      </p:sp>
      <p:sp>
        <p:nvSpPr>
          <p:cNvPr id="16" name="Line 13"/>
          <p:cNvSpPr>
            <a:spLocks noChangeShapeType="1"/>
          </p:cNvSpPr>
          <p:nvPr userDrawn="1"/>
        </p:nvSpPr>
        <p:spPr bwMode="auto">
          <a:xfrm>
            <a:off x="5072063" y="6362700"/>
            <a:ext cx="0" cy="4953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4965198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0CEB755-4E9C-45F7-BDC6-99CCC6DE8121}" type="datetimeFigureOut">
              <a:rPr lang="en-US" smtClean="0"/>
              <a:t>6/12/2014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6EC384E-453F-451A-976A-8BA376CBAC1E}" type="slidenum">
              <a:rPr lang="en-US" smtClean="0"/>
              <a:t>‹#›</a:t>
            </a:fld>
            <a:endParaRPr lang="en-US"/>
          </a:p>
        </p:txBody>
      </p:sp>
    </p:spTree>
    <p:extLst>
      <p:ext uri="{BB962C8B-B14F-4D97-AF65-F5344CB8AC3E}">
        <p14:creationId xmlns:p14="http://schemas.microsoft.com/office/powerpoint/2010/main" val="8272342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0CEB755-4E9C-45F7-BDC6-99CCC6DE8121}" type="datetimeFigureOut">
              <a:rPr lang="en-US" smtClean="0"/>
              <a:t>6/12/2014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6EC384E-453F-451A-976A-8BA376CBAC1E}" type="slidenum">
              <a:rPr lang="en-US" smtClean="0"/>
              <a:t>‹#›</a:t>
            </a:fld>
            <a:endParaRPr lang="en-US"/>
          </a:p>
        </p:txBody>
      </p:sp>
    </p:spTree>
    <p:extLst>
      <p:ext uri="{BB962C8B-B14F-4D97-AF65-F5344CB8AC3E}">
        <p14:creationId xmlns:p14="http://schemas.microsoft.com/office/powerpoint/2010/main" val="40944320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0CEB755-4E9C-45F7-BDC6-99CCC6DE8121}" type="datetimeFigureOut">
              <a:rPr lang="en-US" smtClean="0"/>
              <a:t>6/12/2014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6EC384E-453F-451A-976A-8BA376CBAC1E}" type="slidenum">
              <a:rPr lang="en-US" smtClean="0"/>
              <a:t>‹#›</a:t>
            </a:fld>
            <a:endParaRPr lang="en-US"/>
          </a:p>
        </p:txBody>
      </p:sp>
    </p:spTree>
    <p:extLst>
      <p:ext uri="{BB962C8B-B14F-4D97-AF65-F5344CB8AC3E}">
        <p14:creationId xmlns:p14="http://schemas.microsoft.com/office/powerpoint/2010/main" val="1532354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0CEB755-4E9C-45F7-BDC6-99CCC6DE8121}" type="datetimeFigureOut">
              <a:rPr lang="en-US" smtClean="0"/>
              <a:t>6/12/2014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16EC384E-453F-451A-976A-8BA376CBAC1E}" type="slidenum">
              <a:rPr lang="en-US" smtClean="0"/>
              <a:t>‹#›</a:t>
            </a:fld>
            <a:endParaRPr lang="en-US"/>
          </a:p>
        </p:txBody>
      </p:sp>
    </p:spTree>
    <p:extLst>
      <p:ext uri="{BB962C8B-B14F-4D97-AF65-F5344CB8AC3E}">
        <p14:creationId xmlns:p14="http://schemas.microsoft.com/office/powerpoint/2010/main" val="42224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0CEB755-4E9C-45F7-BDC6-99CCC6DE8121}" type="datetimeFigureOut">
              <a:rPr lang="en-US" smtClean="0"/>
              <a:t>6/12/2014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16EC384E-453F-451A-976A-8BA376CBAC1E}" type="slidenum">
              <a:rPr lang="en-US" smtClean="0"/>
              <a:t>‹#›</a:t>
            </a:fld>
            <a:endParaRPr lang="en-US"/>
          </a:p>
        </p:txBody>
      </p:sp>
    </p:spTree>
    <p:extLst>
      <p:ext uri="{BB962C8B-B14F-4D97-AF65-F5344CB8AC3E}">
        <p14:creationId xmlns:p14="http://schemas.microsoft.com/office/powerpoint/2010/main" val="103535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0CEB755-4E9C-45F7-BDC6-99CCC6DE8121}" type="datetimeFigureOut">
              <a:rPr lang="en-US" smtClean="0"/>
              <a:t>6/12/2014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16EC384E-453F-451A-976A-8BA376CBAC1E}" type="slidenum">
              <a:rPr lang="en-US" smtClean="0"/>
              <a:t>‹#›</a:t>
            </a:fld>
            <a:endParaRPr lang="en-US"/>
          </a:p>
        </p:txBody>
      </p:sp>
    </p:spTree>
    <p:extLst>
      <p:ext uri="{BB962C8B-B14F-4D97-AF65-F5344CB8AC3E}">
        <p14:creationId xmlns:p14="http://schemas.microsoft.com/office/powerpoint/2010/main" val="1138336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0CEB755-4E9C-45F7-BDC6-99CCC6DE8121}" type="datetimeFigureOut">
              <a:rPr lang="en-US" smtClean="0"/>
              <a:t>6/12/2014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6EC384E-453F-451A-976A-8BA376CBAC1E}" type="slidenum">
              <a:rPr lang="en-US" smtClean="0"/>
              <a:t>‹#›</a:t>
            </a:fld>
            <a:endParaRPr lang="en-US"/>
          </a:p>
        </p:txBody>
      </p:sp>
    </p:spTree>
    <p:extLst>
      <p:ext uri="{BB962C8B-B14F-4D97-AF65-F5344CB8AC3E}">
        <p14:creationId xmlns:p14="http://schemas.microsoft.com/office/powerpoint/2010/main" val="3778146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0CEB755-4E9C-45F7-BDC6-99CCC6DE8121}" type="datetimeFigureOut">
              <a:rPr lang="en-US" smtClean="0"/>
              <a:t>6/12/2014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6EC384E-453F-451A-976A-8BA376CBAC1E}" type="slidenum">
              <a:rPr lang="en-US" smtClean="0"/>
              <a:t>‹#›</a:t>
            </a:fld>
            <a:endParaRPr lang="en-US"/>
          </a:p>
        </p:txBody>
      </p:sp>
    </p:spTree>
    <p:extLst>
      <p:ext uri="{BB962C8B-B14F-4D97-AF65-F5344CB8AC3E}">
        <p14:creationId xmlns:p14="http://schemas.microsoft.com/office/powerpoint/2010/main" val="88588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0CEB755-4E9C-45F7-BDC6-99CCC6DE8121}" type="datetimeFigureOut">
              <a:rPr lang="en-US" smtClean="0"/>
              <a:t>6/12/2014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6EC384E-453F-451A-976A-8BA376CBAC1E}" type="slidenum">
              <a:rPr lang="en-US" smtClean="0"/>
              <a:t>‹#›</a:t>
            </a:fld>
            <a:endParaRPr lang="en-US"/>
          </a:p>
        </p:txBody>
      </p:sp>
    </p:spTree>
    <p:extLst>
      <p:ext uri="{BB962C8B-B14F-4D97-AF65-F5344CB8AC3E}">
        <p14:creationId xmlns:p14="http://schemas.microsoft.com/office/powerpoint/2010/main" val="3895542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0CEB755-4E9C-45F7-BDC6-99CCC6DE8121}" type="datetimeFigureOut">
              <a:rPr lang="en-US" smtClean="0"/>
              <a:t>6/12/2014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6EC384E-453F-451A-976A-8BA376CBAC1E}" type="slidenum">
              <a:rPr lang="en-US" smtClean="0"/>
              <a:t>‹#›</a:t>
            </a:fld>
            <a:endParaRPr lang="en-US"/>
          </a:p>
        </p:txBody>
      </p:sp>
    </p:spTree>
    <p:extLst>
      <p:ext uri="{BB962C8B-B14F-4D97-AF65-F5344CB8AC3E}">
        <p14:creationId xmlns:p14="http://schemas.microsoft.com/office/powerpoint/2010/main" val="298891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76200"/>
            <a:ext cx="9144000" cy="1589116"/>
          </a:xfrm>
          <a:prstGeom prst="rect">
            <a:avLst/>
          </a:prstGeom>
          <a:solidFill>
            <a:srgbClr val="003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22921" y="274638"/>
            <a:ext cx="8704948"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5468" y="1600200"/>
            <a:ext cx="7780714" cy="502504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22921" y="5553645"/>
            <a:ext cx="501794" cy="733013"/>
          </a:xfrm>
          <a:prstGeom prst="rect">
            <a:avLst/>
          </a:prstGeom>
        </p:spPr>
      </p:pic>
      <p:sp>
        <p:nvSpPr>
          <p:cNvPr id="11" name="Rectangle 9"/>
          <p:cNvSpPr txBox="1">
            <a:spLocks noChangeArrowheads="1"/>
          </p:cNvSpPr>
          <p:nvPr userDrawn="1"/>
        </p:nvSpPr>
        <p:spPr>
          <a:xfrm>
            <a:off x="222250" y="6423025"/>
            <a:ext cx="833466" cy="268288"/>
          </a:xfrm>
          <a:prstGeom prst="rect">
            <a:avLst/>
          </a:prstGeo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dirty="0" smtClean="0">
                <a:solidFill>
                  <a:srgbClr val="003798"/>
                </a:solidFill>
                <a:latin typeface="Arial" pitchFamily="34" charset="0"/>
                <a:cs typeface="Arial" pitchFamily="34" charset="0"/>
              </a:rPr>
              <a:t>| </a:t>
            </a:r>
            <a:fld id="{E2FCFDD8-A7BA-40B9-A2A9-BBABB1C00FF8}" type="slidenum">
              <a:rPr lang="en-US" sz="1000" smtClean="0">
                <a:solidFill>
                  <a:srgbClr val="003798"/>
                </a:solidFill>
                <a:latin typeface="Arial" pitchFamily="34" charset="0"/>
                <a:cs typeface="Arial" pitchFamily="34" charset="0"/>
              </a:rPr>
              <a:pPr>
                <a:defRPr/>
              </a:pPr>
              <a:t>‹#›</a:t>
            </a:fld>
            <a:r>
              <a:rPr lang="en-US" sz="1000" dirty="0" smtClean="0">
                <a:solidFill>
                  <a:srgbClr val="003798"/>
                </a:solidFill>
                <a:latin typeface="Arial" pitchFamily="34" charset="0"/>
                <a:cs typeface="Arial" pitchFamily="34" charset="0"/>
              </a:rPr>
              <a:t> |</a:t>
            </a:r>
            <a:endParaRPr lang="en-US" sz="1000" dirty="0">
              <a:solidFill>
                <a:srgbClr val="003798"/>
              </a:solidFill>
              <a:latin typeface="Arial" pitchFamily="34" charset="0"/>
              <a:cs typeface="Arial" pitchFamily="34" charset="0"/>
            </a:endParaRPr>
          </a:p>
        </p:txBody>
      </p:sp>
    </p:spTree>
    <p:extLst>
      <p:ext uri="{BB962C8B-B14F-4D97-AF65-F5344CB8AC3E}">
        <p14:creationId xmlns:p14="http://schemas.microsoft.com/office/powerpoint/2010/main" val="2584218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3600" kern="1200">
          <a:solidFill>
            <a:schemeClr val="bg1"/>
          </a:solidFill>
          <a:latin typeface="Arial Black" pitchFamily="34" charset="0"/>
          <a:ea typeface="+mj-ea"/>
          <a:cs typeface="+mj-cs"/>
        </a:defRPr>
      </a:lvl1pPr>
    </p:titleStyle>
    <p:bodyStyle>
      <a:lvl1pPr marL="342900" indent="-342900" algn="l" defTabSz="914400" rtl="0" eaLnBrk="1" latinLnBrk="0" hangingPunct="1">
        <a:spcBef>
          <a:spcPct val="20000"/>
        </a:spcBef>
        <a:buClr>
          <a:srgbClr val="003798"/>
        </a:buClr>
        <a:buFont typeface="Wingdings" pitchFamily="2" charset="2"/>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rgbClr val="D21034"/>
        </a:buClr>
        <a:buFont typeface="Arial" pitchFamily="34" charset="0"/>
        <a:buChar char="•"/>
        <a:defRPr sz="26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rgbClr val="FFCE00"/>
        </a:buClr>
        <a:buFont typeface="Arial" pitchFamily="34" charset="0"/>
        <a:buChar char="•"/>
        <a:defRPr sz="22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nfhs.org/ebooks"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2014-15 </a:t>
            </a:r>
            <a:r>
              <a:rPr lang="en-US" dirty="0"/>
              <a:t>NFHS Spirit Rule Revisions</a:t>
            </a:r>
          </a:p>
        </p:txBody>
      </p:sp>
      <p:sp>
        <p:nvSpPr>
          <p:cNvPr id="3" name="Subtitle 2"/>
          <p:cNvSpPr>
            <a:spLocks noGrp="1"/>
          </p:cNvSpPr>
          <p:nvPr>
            <p:ph type="subTitle" idx="1"/>
          </p:nvPr>
        </p:nvSpPr>
        <p:spPr/>
        <p:txBody>
          <a:bodyPr>
            <a:normAutofit lnSpcReduction="10000"/>
          </a:bodyPr>
          <a:lstStyle/>
          <a:p>
            <a:pPr lvl="0" fontAlgn="base">
              <a:spcAft>
                <a:spcPct val="0"/>
              </a:spcAft>
            </a:pPr>
            <a:r>
              <a:rPr lang="en-US" kern="0" dirty="0">
                <a:latin typeface="Arial"/>
                <a:cs typeface="+mn-cs"/>
              </a:rPr>
              <a:t>Major Rules Changes</a:t>
            </a:r>
          </a:p>
          <a:p>
            <a:pPr lvl="0" fontAlgn="base">
              <a:spcAft>
                <a:spcPct val="0"/>
              </a:spcAft>
            </a:pPr>
            <a:r>
              <a:rPr lang="en-US" kern="0" dirty="0" smtClean="0">
                <a:latin typeface="Arial"/>
                <a:cs typeface="+mn-cs"/>
              </a:rPr>
              <a:t>Situations and Rulings</a:t>
            </a:r>
            <a:endParaRPr lang="en-US" kern="0" dirty="0">
              <a:latin typeface="Arial"/>
              <a:cs typeface="+mn-cs"/>
            </a:endParaRPr>
          </a:p>
          <a:p>
            <a:pPr lvl="0"/>
            <a:r>
              <a:rPr lang="en-US" kern="0" dirty="0">
                <a:latin typeface="Arial"/>
              </a:rPr>
              <a:t>Points of Emphasis</a:t>
            </a:r>
          </a:p>
          <a:p>
            <a:endParaRPr lang="en-US" dirty="0"/>
          </a:p>
        </p:txBody>
      </p:sp>
    </p:spTree>
    <p:extLst>
      <p:ext uri="{BB962C8B-B14F-4D97-AF65-F5344CB8AC3E}">
        <p14:creationId xmlns:p14="http://schemas.microsoft.com/office/powerpoint/2010/main" val="40851711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2014-15 </a:t>
            </a:r>
            <a:r>
              <a:rPr lang="en-US" dirty="0"/>
              <a:t>NFHS Spirit Rule Revisions</a:t>
            </a:r>
          </a:p>
        </p:txBody>
      </p:sp>
      <p:sp>
        <p:nvSpPr>
          <p:cNvPr id="3" name="Subtitle 2"/>
          <p:cNvSpPr>
            <a:spLocks noGrp="1"/>
          </p:cNvSpPr>
          <p:nvPr>
            <p:ph type="subTitle" idx="1"/>
          </p:nvPr>
        </p:nvSpPr>
        <p:spPr/>
        <p:txBody>
          <a:bodyPr>
            <a:normAutofit/>
          </a:bodyPr>
          <a:lstStyle/>
          <a:p>
            <a:pPr lvl="0" fontAlgn="base">
              <a:spcAft>
                <a:spcPct val="0"/>
              </a:spcAft>
            </a:pPr>
            <a:r>
              <a:rPr lang="en-US" kern="0" dirty="0">
                <a:latin typeface="Arial"/>
                <a:cs typeface="+mn-cs"/>
              </a:rPr>
              <a:t>Major Rules Changes</a:t>
            </a:r>
          </a:p>
          <a:p>
            <a:pPr lvl="0" fontAlgn="base">
              <a:spcAft>
                <a:spcPct val="0"/>
              </a:spcAft>
            </a:pPr>
            <a:endParaRPr lang="en-US" kern="0" dirty="0" smtClean="0">
              <a:latin typeface="Arial"/>
              <a:cs typeface="+mn-cs"/>
            </a:endParaRPr>
          </a:p>
          <a:p>
            <a:endParaRPr lang="en-US" dirty="0"/>
          </a:p>
        </p:txBody>
      </p:sp>
    </p:spTree>
    <p:extLst>
      <p:ext uri="{BB962C8B-B14F-4D97-AF65-F5344CB8AC3E}">
        <p14:creationId xmlns:p14="http://schemas.microsoft.com/office/powerpoint/2010/main" val="7706946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lstStyle/>
          <a:p>
            <a:pPr marL="0" marR="0" indent="0" algn="ctr">
              <a:lnSpc>
                <a:spcPct val="115000"/>
              </a:lnSpc>
              <a:spcBef>
                <a:spcPts val="0"/>
              </a:spcBef>
              <a:spcAft>
                <a:spcPts val="0"/>
              </a:spcAft>
              <a:buNone/>
            </a:pPr>
            <a:r>
              <a:rPr lang="en-US" b="1" dirty="0">
                <a:ea typeface="Calibri"/>
              </a:rPr>
              <a:t>Rule </a:t>
            </a:r>
            <a:r>
              <a:rPr lang="en-US" b="1" dirty="0" smtClean="0">
                <a:ea typeface="Calibri"/>
              </a:rPr>
              <a:t>1</a:t>
            </a:r>
          </a:p>
          <a:p>
            <a:pPr marL="0" marR="0" indent="0">
              <a:lnSpc>
                <a:spcPct val="115000"/>
              </a:lnSpc>
              <a:spcBef>
                <a:spcPts val="0"/>
              </a:spcBef>
              <a:spcAft>
                <a:spcPts val="0"/>
              </a:spcAft>
              <a:buNone/>
            </a:pPr>
            <a:r>
              <a:rPr lang="en-US" b="1" dirty="0" smtClean="0">
                <a:ea typeface="Calibri"/>
              </a:rPr>
              <a:t>Lift Defined Identical to Stunt/Partner Stunt – </a:t>
            </a:r>
          </a:p>
          <a:p>
            <a:pPr marL="0" marR="0" indent="0">
              <a:lnSpc>
                <a:spcPct val="115000"/>
              </a:lnSpc>
              <a:spcBef>
                <a:spcPts val="0"/>
              </a:spcBef>
              <a:spcAft>
                <a:spcPts val="0"/>
              </a:spcAft>
              <a:buNone/>
            </a:pPr>
            <a:r>
              <a:rPr lang="en-US" b="1" dirty="0" smtClean="0">
                <a:ea typeface="Calibri"/>
              </a:rPr>
              <a:t>Added to the Definitions Section: </a:t>
            </a:r>
          </a:p>
          <a:p>
            <a:r>
              <a:rPr lang="en-US" u="sng" dirty="0" smtClean="0"/>
              <a:t>Lift </a:t>
            </a:r>
            <a:r>
              <a:rPr lang="en-US" u="sng" dirty="0"/>
              <a:t>– See Stunt </a:t>
            </a:r>
            <a:endParaRPr lang="en-US" dirty="0"/>
          </a:p>
          <a:p>
            <a:r>
              <a:rPr lang="en-US" dirty="0"/>
              <a:t>Stunt/Partner Stunt</a:t>
            </a:r>
            <a:r>
              <a:rPr lang="en-US" u="sng" dirty="0"/>
              <a:t>/Lift – </a:t>
            </a:r>
            <a:endParaRPr lang="en-US" dirty="0"/>
          </a:p>
        </p:txBody>
      </p:sp>
    </p:spTree>
    <p:extLst>
      <p:ext uri="{BB962C8B-B14F-4D97-AF65-F5344CB8AC3E}">
        <p14:creationId xmlns:p14="http://schemas.microsoft.com/office/powerpoint/2010/main" val="2299926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lstStyle/>
          <a:p>
            <a:pPr marL="0" marR="0" indent="0" algn="ctr">
              <a:lnSpc>
                <a:spcPct val="115000"/>
              </a:lnSpc>
              <a:spcBef>
                <a:spcPts val="0"/>
              </a:spcBef>
              <a:spcAft>
                <a:spcPts val="0"/>
              </a:spcAft>
              <a:buNone/>
            </a:pPr>
            <a:r>
              <a:rPr lang="en-US" b="1" dirty="0">
                <a:ea typeface="Calibri"/>
              </a:rPr>
              <a:t>Rule </a:t>
            </a:r>
            <a:r>
              <a:rPr lang="en-US" b="1" dirty="0" smtClean="0">
                <a:ea typeface="Calibri"/>
              </a:rPr>
              <a:t>1</a:t>
            </a:r>
          </a:p>
          <a:p>
            <a:pPr marL="0" marR="0" indent="0" algn="ctr">
              <a:lnSpc>
                <a:spcPct val="115000"/>
              </a:lnSpc>
              <a:spcBef>
                <a:spcPts val="0"/>
              </a:spcBef>
              <a:spcAft>
                <a:spcPts val="0"/>
              </a:spcAft>
              <a:buNone/>
            </a:pPr>
            <a:r>
              <a:rPr lang="en-US" b="1" dirty="0" smtClean="0">
                <a:ea typeface="Calibri"/>
              </a:rPr>
              <a:t>New Definition </a:t>
            </a:r>
          </a:p>
          <a:p>
            <a:r>
              <a:rPr lang="en-US" b="1" u="sng" dirty="0" smtClean="0"/>
              <a:t>Foldover </a:t>
            </a:r>
            <a:r>
              <a:rPr lang="en-US" b="1" u="sng" dirty="0"/>
              <a:t>Stunt</a:t>
            </a:r>
            <a:r>
              <a:rPr lang="en-US" u="sng" dirty="0"/>
              <a:t> – An inverted stunt in which the top person bends at the waist and is caught on his/her back by multiple catchers while one or both of the top person’s ankles/feet remain in the grip of the base(s) (e.g. yo-yo, pancake, etc.).</a:t>
            </a:r>
            <a:endParaRPr lang="en-US" dirty="0"/>
          </a:p>
        </p:txBody>
      </p:sp>
    </p:spTree>
    <p:extLst>
      <p:ext uri="{BB962C8B-B14F-4D97-AF65-F5344CB8AC3E}">
        <p14:creationId xmlns:p14="http://schemas.microsoft.com/office/powerpoint/2010/main" val="6681863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lstStyle/>
          <a:p>
            <a:pPr marL="0" marR="0" indent="0" algn="ctr">
              <a:lnSpc>
                <a:spcPct val="115000"/>
              </a:lnSpc>
              <a:spcBef>
                <a:spcPts val="0"/>
              </a:spcBef>
              <a:spcAft>
                <a:spcPts val="0"/>
              </a:spcAft>
              <a:buNone/>
            </a:pPr>
            <a:r>
              <a:rPr lang="en-US" b="1" dirty="0">
                <a:ea typeface="Calibri"/>
              </a:rPr>
              <a:t>Rule </a:t>
            </a:r>
            <a:r>
              <a:rPr lang="en-US" b="1" dirty="0" smtClean="0">
                <a:ea typeface="Calibri"/>
              </a:rPr>
              <a:t>1</a:t>
            </a:r>
          </a:p>
          <a:p>
            <a:pPr marL="0" marR="0" indent="0" algn="ctr">
              <a:lnSpc>
                <a:spcPct val="115000"/>
              </a:lnSpc>
              <a:spcBef>
                <a:spcPts val="0"/>
              </a:spcBef>
              <a:spcAft>
                <a:spcPts val="0"/>
              </a:spcAft>
              <a:buNone/>
            </a:pPr>
            <a:r>
              <a:rPr lang="en-US" b="1" dirty="0" smtClean="0">
                <a:ea typeface="Calibri"/>
              </a:rPr>
              <a:t>Revised Definition</a:t>
            </a:r>
          </a:p>
          <a:p>
            <a:pPr marL="0" marR="0" indent="0" algn="ctr">
              <a:lnSpc>
                <a:spcPct val="115000"/>
              </a:lnSpc>
              <a:spcBef>
                <a:spcPts val="0"/>
              </a:spcBef>
              <a:spcAft>
                <a:spcPts val="0"/>
              </a:spcAft>
              <a:buNone/>
            </a:pPr>
            <a:endParaRPr lang="en-US" b="1" dirty="0" smtClean="0">
              <a:ea typeface="Calibri"/>
            </a:endParaRPr>
          </a:p>
          <a:p>
            <a:pPr marL="457200" indent="-457200">
              <a:lnSpc>
                <a:spcPct val="115000"/>
              </a:lnSpc>
              <a:spcBef>
                <a:spcPts val="0"/>
              </a:spcBef>
            </a:pPr>
            <a:r>
              <a:rPr lang="en-US" b="1" strike="sngStrike" dirty="0"/>
              <a:t>Forward/Backward</a:t>
            </a:r>
            <a:r>
              <a:rPr lang="en-US" dirty="0"/>
              <a:t> </a:t>
            </a:r>
            <a:r>
              <a:rPr lang="en-US" b="1" dirty="0"/>
              <a:t>Roll </a:t>
            </a:r>
            <a:r>
              <a:rPr lang="en-US" dirty="0"/>
              <a:t>– A </a:t>
            </a:r>
            <a:r>
              <a:rPr lang="en-US" strike="sngStrike" dirty="0"/>
              <a:t>foot</a:t>
            </a:r>
            <a:r>
              <a:rPr lang="en-US" dirty="0"/>
              <a:t> </a:t>
            </a:r>
            <a:r>
              <a:rPr lang="en-US" u="sng" dirty="0"/>
              <a:t>hip</a:t>
            </a:r>
            <a:r>
              <a:rPr lang="en-US" dirty="0"/>
              <a:t>-over-head rotation that is executed either on the performing surface </a:t>
            </a:r>
            <a:r>
              <a:rPr lang="en-US" u="sng" dirty="0"/>
              <a:t>or in a partner stunt in which the top person is in contact with a person on the ground.</a:t>
            </a:r>
            <a:endParaRPr lang="en-US" dirty="0"/>
          </a:p>
          <a:p>
            <a:pPr marL="914400" marR="0" indent="-914400">
              <a:lnSpc>
                <a:spcPct val="115000"/>
              </a:lnSpc>
              <a:spcBef>
                <a:spcPts val="0"/>
              </a:spcBef>
              <a:spcAft>
                <a:spcPts val="0"/>
              </a:spcAft>
            </a:pPr>
            <a:endParaRPr lang="en-US" dirty="0" smtClean="0">
              <a:ea typeface="Calibri"/>
            </a:endParaRPr>
          </a:p>
        </p:txBody>
      </p:sp>
    </p:spTree>
    <p:extLst>
      <p:ext uri="{BB962C8B-B14F-4D97-AF65-F5344CB8AC3E}">
        <p14:creationId xmlns:p14="http://schemas.microsoft.com/office/powerpoint/2010/main" val="22106770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lstStyle/>
          <a:p>
            <a:pPr marL="0" marR="0" indent="0" algn="ctr">
              <a:lnSpc>
                <a:spcPct val="115000"/>
              </a:lnSpc>
              <a:spcBef>
                <a:spcPts val="0"/>
              </a:spcBef>
              <a:spcAft>
                <a:spcPts val="0"/>
              </a:spcAft>
              <a:buNone/>
            </a:pPr>
            <a:r>
              <a:rPr lang="en-US" b="1" dirty="0">
                <a:ea typeface="Calibri"/>
              </a:rPr>
              <a:t>Rule </a:t>
            </a:r>
            <a:r>
              <a:rPr lang="en-US" b="1" dirty="0" smtClean="0">
                <a:ea typeface="Calibri"/>
              </a:rPr>
              <a:t>1</a:t>
            </a:r>
          </a:p>
          <a:p>
            <a:pPr marL="0" marR="0" indent="0" algn="ctr">
              <a:lnSpc>
                <a:spcPct val="115000"/>
              </a:lnSpc>
              <a:spcBef>
                <a:spcPts val="0"/>
              </a:spcBef>
              <a:spcAft>
                <a:spcPts val="0"/>
              </a:spcAft>
              <a:buNone/>
            </a:pPr>
            <a:r>
              <a:rPr lang="en-US" b="1" dirty="0" smtClean="0">
                <a:ea typeface="Calibri"/>
              </a:rPr>
              <a:t>Revised Definition </a:t>
            </a:r>
          </a:p>
          <a:p>
            <a:r>
              <a:rPr lang="en-US" b="1" dirty="0"/>
              <a:t>Suspended Roll</a:t>
            </a:r>
            <a:r>
              <a:rPr lang="en-US" b="1" strike="sngStrike" dirty="0"/>
              <a:t>/Flip</a:t>
            </a:r>
            <a:r>
              <a:rPr lang="en-US" dirty="0"/>
              <a:t> – A stunt in which </a:t>
            </a:r>
            <a:r>
              <a:rPr lang="en-US" strike="sngStrike" dirty="0"/>
              <a:t>a person is assisted by</a:t>
            </a:r>
            <a:r>
              <a:rPr lang="en-US" dirty="0"/>
              <a:t> </a:t>
            </a:r>
            <a:r>
              <a:rPr lang="en-US" u="sng" dirty="0"/>
              <a:t>upright</a:t>
            </a:r>
            <a:r>
              <a:rPr lang="en-US" dirty="0"/>
              <a:t> base(s) or post(s) hold a top person’s hand(s)/arm(s) while the top person performs continuous </a:t>
            </a:r>
            <a:r>
              <a:rPr lang="en-US" strike="sngStrike" dirty="0"/>
              <a:t>foot</a:t>
            </a:r>
            <a:r>
              <a:rPr lang="en-US" dirty="0"/>
              <a:t> </a:t>
            </a:r>
            <a:r>
              <a:rPr lang="en-US" u="sng" dirty="0"/>
              <a:t>hip</a:t>
            </a:r>
            <a:r>
              <a:rPr lang="en-US" dirty="0"/>
              <a:t>-over-head rotation.  </a:t>
            </a:r>
          </a:p>
          <a:p>
            <a:pPr marL="0" indent="0">
              <a:buNone/>
            </a:pPr>
            <a:endParaRPr lang="en-US" dirty="0" smtClean="0">
              <a:ea typeface="Calibri"/>
            </a:endParaRPr>
          </a:p>
        </p:txBody>
      </p:sp>
    </p:spTree>
    <p:extLst>
      <p:ext uri="{BB962C8B-B14F-4D97-AF65-F5344CB8AC3E}">
        <p14:creationId xmlns:p14="http://schemas.microsoft.com/office/powerpoint/2010/main" val="12107299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lstStyle/>
          <a:p>
            <a:pPr marL="0" lvl="0" indent="0" algn="ctr">
              <a:lnSpc>
                <a:spcPct val="115000"/>
              </a:lnSpc>
              <a:spcBef>
                <a:spcPts val="0"/>
              </a:spcBef>
              <a:buNone/>
            </a:pPr>
            <a:r>
              <a:rPr lang="en-US" b="1" dirty="0">
                <a:solidFill>
                  <a:prstClr val="black"/>
                </a:solidFill>
                <a:ea typeface="Calibri"/>
              </a:rPr>
              <a:t>Rule 1</a:t>
            </a:r>
          </a:p>
          <a:p>
            <a:pPr marL="0" lvl="0" indent="0" algn="ctr">
              <a:lnSpc>
                <a:spcPct val="115000"/>
              </a:lnSpc>
              <a:spcBef>
                <a:spcPts val="0"/>
              </a:spcBef>
              <a:buNone/>
            </a:pPr>
            <a:r>
              <a:rPr lang="en-US" b="1" dirty="0">
                <a:solidFill>
                  <a:prstClr val="black"/>
                </a:solidFill>
                <a:ea typeface="Calibri"/>
              </a:rPr>
              <a:t>Revised </a:t>
            </a:r>
            <a:r>
              <a:rPr lang="en-US" b="1" dirty="0" smtClean="0">
                <a:solidFill>
                  <a:prstClr val="black"/>
                </a:solidFill>
                <a:ea typeface="Calibri"/>
              </a:rPr>
              <a:t>Definition </a:t>
            </a:r>
          </a:p>
          <a:p>
            <a:r>
              <a:rPr lang="en-US" b="1" dirty="0"/>
              <a:t>Tumbling</a:t>
            </a:r>
            <a:r>
              <a:rPr lang="en-US" dirty="0"/>
              <a:t> – Gymnastic skills </a:t>
            </a:r>
            <a:r>
              <a:rPr lang="en-US" u="sng" dirty="0"/>
              <a:t>that begin and end on the performing surface</a:t>
            </a:r>
            <a:r>
              <a:rPr lang="en-US" dirty="0"/>
              <a:t>, including </a:t>
            </a:r>
            <a:r>
              <a:rPr lang="en-US" strike="sngStrike" dirty="0"/>
              <a:t>forward/backward</a:t>
            </a:r>
            <a:r>
              <a:rPr lang="en-US" dirty="0"/>
              <a:t> rolls, inverted extended skills (cartwheels, handstands, walkovers, </a:t>
            </a:r>
            <a:r>
              <a:rPr lang="en-US" strike="sngStrike" dirty="0"/>
              <a:t>aerials,</a:t>
            </a:r>
            <a:r>
              <a:rPr lang="en-US" dirty="0"/>
              <a:t> handsprings, etc.), </a:t>
            </a:r>
            <a:r>
              <a:rPr lang="en-US" u="sng" dirty="0"/>
              <a:t>aerials</a:t>
            </a:r>
            <a:r>
              <a:rPr lang="en-US" dirty="0"/>
              <a:t>, twists and flips.  </a:t>
            </a:r>
            <a:r>
              <a:rPr lang="en-US" i="1" dirty="0"/>
              <a:t>NOTE: Jumps, leaps and </a:t>
            </a:r>
            <a:r>
              <a:rPr lang="en-US" i="1" strike="sngStrike" dirty="0"/>
              <a:t>log</a:t>
            </a:r>
            <a:r>
              <a:rPr lang="en-US" i="1" dirty="0"/>
              <a:t> side rolls on the performing surface are not considered to be tumbling.</a:t>
            </a:r>
            <a:endParaRPr lang="en-US" dirty="0"/>
          </a:p>
        </p:txBody>
      </p:sp>
    </p:spTree>
    <p:extLst>
      <p:ext uri="{BB962C8B-B14F-4D97-AF65-F5344CB8AC3E}">
        <p14:creationId xmlns:p14="http://schemas.microsoft.com/office/powerpoint/2010/main" val="22355686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77500" lnSpcReduction="20000"/>
          </a:bodyPr>
          <a:lstStyle/>
          <a:p>
            <a:pPr marL="0" lvl="0" indent="0" algn="ctr">
              <a:lnSpc>
                <a:spcPct val="115000"/>
              </a:lnSpc>
              <a:spcBef>
                <a:spcPts val="0"/>
              </a:spcBef>
              <a:buNone/>
            </a:pPr>
            <a:r>
              <a:rPr lang="en-US" b="1" dirty="0" smtClean="0">
                <a:solidFill>
                  <a:prstClr val="black"/>
                </a:solidFill>
                <a:ea typeface="Calibri"/>
              </a:rPr>
              <a:t>Rule 2-3-8</a:t>
            </a:r>
          </a:p>
          <a:p>
            <a:pPr marL="0" lvl="0" indent="0" algn="ctr">
              <a:lnSpc>
                <a:spcPct val="115000"/>
              </a:lnSpc>
              <a:spcBef>
                <a:spcPts val="0"/>
              </a:spcBef>
              <a:buNone/>
            </a:pPr>
            <a:r>
              <a:rPr lang="en-US" b="1" dirty="0" smtClean="0">
                <a:solidFill>
                  <a:prstClr val="black"/>
                </a:solidFill>
                <a:ea typeface="Calibri"/>
              </a:rPr>
              <a:t> </a:t>
            </a:r>
          </a:p>
          <a:p>
            <a:r>
              <a:rPr lang="en-US" dirty="0" smtClean="0"/>
              <a:t>ART</a:t>
            </a:r>
            <a:r>
              <a:rPr lang="en-US" dirty="0"/>
              <a:t>. 8 . . . Supports, braces, </a:t>
            </a:r>
            <a:r>
              <a:rPr lang="en-US" u="sng" dirty="0"/>
              <a:t>soft casts</a:t>
            </a:r>
            <a:r>
              <a:rPr lang="en-US" dirty="0"/>
              <a:t>, etc., </a:t>
            </a:r>
            <a:r>
              <a:rPr lang="en-US" strike="sngStrike" dirty="0"/>
              <a:t>which</a:t>
            </a:r>
            <a:r>
              <a:rPr lang="en-US" dirty="0"/>
              <a:t> </a:t>
            </a:r>
            <a:r>
              <a:rPr lang="en-US" dirty="0" smtClean="0"/>
              <a:t>that are </a:t>
            </a:r>
            <a:r>
              <a:rPr lang="en-US" strike="sngStrike" dirty="0"/>
              <a:t>hard and unyielding or have rough edges or surfaces must be padded with a closed-cell, slow-recovery foam padding no less than one-half inch thick. Padded knee, ankle and wrist braces</a:t>
            </a:r>
            <a:r>
              <a:rPr lang="en-US" dirty="0"/>
              <a:t> unaltered from the manufacturer’s original design/production do not require any additional padding. </a:t>
            </a:r>
            <a:r>
              <a:rPr lang="en-US" u="sng" dirty="0"/>
              <a:t>Supports/braces that have been altered from the manufacturer’s original design/production must be padded with a closed-cell, slow-recovery foam padding no less than one-half inch thick if the participant is involved in partner stunts, pyramids or tosses.</a:t>
            </a:r>
            <a:r>
              <a:rPr lang="en-US" dirty="0"/>
              <a:t> A participant wearing a </a:t>
            </a:r>
            <a:r>
              <a:rPr lang="en-US" u="sng" dirty="0"/>
              <a:t>plaster</a:t>
            </a:r>
            <a:r>
              <a:rPr lang="en-US" dirty="0"/>
              <a:t> cast </a:t>
            </a:r>
            <a:r>
              <a:rPr lang="en-US" strike="sngStrike" dirty="0"/>
              <a:t>(excluding a properly covered air cast)</a:t>
            </a:r>
            <a:r>
              <a:rPr lang="en-US" dirty="0"/>
              <a:t> </a:t>
            </a:r>
            <a:r>
              <a:rPr lang="en-US" u="sng" dirty="0"/>
              <a:t>or a walking boot</a:t>
            </a:r>
            <a:r>
              <a:rPr lang="en-US" dirty="0"/>
              <a:t> must not be involved in partner stunts, pyramids </a:t>
            </a:r>
            <a:r>
              <a:rPr lang="en-US" u="sng" dirty="0"/>
              <a:t>or</a:t>
            </a:r>
            <a:r>
              <a:rPr lang="en-US" dirty="0"/>
              <a:t> tosses </a:t>
            </a:r>
            <a:r>
              <a:rPr lang="en-US" strike="sngStrike" dirty="0"/>
              <a:t>or tumbling</a:t>
            </a:r>
            <a:r>
              <a:rPr lang="en-US" dirty="0"/>
              <a:t>.</a:t>
            </a:r>
          </a:p>
        </p:txBody>
      </p:sp>
    </p:spTree>
    <p:extLst>
      <p:ext uri="{BB962C8B-B14F-4D97-AF65-F5344CB8AC3E}">
        <p14:creationId xmlns:p14="http://schemas.microsoft.com/office/powerpoint/2010/main" val="20070406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92500" lnSpcReduction="10000"/>
          </a:bodyPr>
          <a:lstStyle/>
          <a:p>
            <a:pPr marL="0" lvl="0" indent="0" algn="ctr">
              <a:lnSpc>
                <a:spcPct val="115000"/>
              </a:lnSpc>
              <a:spcBef>
                <a:spcPts val="0"/>
              </a:spcBef>
              <a:buNone/>
            </a:pPr>
            <a:r>
              <a:rPr lang="en-US" b="1" dirty="0">
                <a:solidFill>
                  <a:prstClr val="black"/>
                </a:solidFill>
                <a:ea typeface="Calibri"/>
              </a:rPr>
              <a:t>Rule </a:t>
            </a:r>
            <a:r>
              <a:rPr lang="en-US" b="1" dirty="0" smtClean="0">
                <a:solidFill>
                  <a:prstClr val="black"/>
                </a:solidFill>
                <a:ea typeface="Calibri"/>
              </a:rPr>
              <a:t>2-3-8</a:t>
            </a:r>
          </a:p>
          <a:p>
            <a:pPr marL="0" lvl="0" indent="0" algn="ctr">
              <a:lnSpc>
                <a:spcPct val="115000"/>
              </a:lnSpc>
              <a:spcBef>
                <a:spcPts val="0"/>
              </a:spcBef>
              <a:buNone/>
            </a:pPr>
            <a:r>
              <a:rPr lang="en-US" b="1" dirty="0" smtClean="0">
                <a:solidFill>
                  <a:prstClr val="black"/>
                </a:solidFill>
                <a:ea typeface="Calibri"/>
              </a:rPr>
              <a:t>Actual Revised Wording</a:t>
            </a:r>
            <a:endParaRPr lang="en-US" b="1" dirty="0">
              <a:solidFill>
                <a:prstClr val="black"/>
              </a:solidFill>
              <a:ea typeface="Calibri"/>
            </a:endParaRPr>
          </a:p>
          <a:p>
            <a:r>
              <a:rPr lang="en-US" b="1" dirty="0"/>
              <a:t>ART. 8</a:t>
            </a:r>
            <a:r>
              <a:rPr lang="en-US" dirty="0"/>
              <a:t> . . . Supports, braces, soft casts, etc. </a:t>
            </a:r>
            <a:r>
              <a:rPr lang="en-US" dirty="0" smtClean="0"/>
              <a:t>that are </a:t>
            </a:r>
            <a:r>
              <a:rPr lang="en-US" dirty="0"/>
              <a:t>unaltered from the manufacturer’s original design/production do not require any additional padding.  Supports/braces that have been altered from the manufacturer’s original design/production must be padded with a closed-cell, slow-recovery foam padding no less than one-half inch thick if the participant is involved in partner stunts, pyramids or tosses.  A participant wearing a plaster cast or a walking boot must not be involved in partner stunts, pyramids or tosses.</a:t>
            </a:r>
          </a:p>
        </p:txBody>
      </p:sp>
    </p:spTree>
    <p:extLst>
      <p:ext uri="{BB962C8B-B14F-4D97-AF65-F5344CB8AC3E}">
        <p14:creationId xmlns:p14="http://schemas.microsoft.com/office/powerpoint/2010/main" val="799051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77500" lnSpcReduction="20000"/>
          </a:bodyPr>
          <a:lstStyle/>
          <a:p>
            <a:pPr marL="0" lvl="0" indent="0" algn="ctr">
              <a:lnSpc>
                <a:spcPct val="115000"/>
              </a:lnSpc>
              <a:spcBef>
                <a:spcPts val="0"/>
              </a:spcBef>
              <a:buNone/>
            </a:pPr>
            <a:r>
              <a:rPr lang="en-US" sz="3700" b="1" dirty="0">
                <a:solidFill>
                  <a:prstClr val="black"/>
                </a:solidFill>
                <a:ea typeface="Calibri"/>
              </a:rPr>
              <a:t>Rule </a:t>
            </a:r>
            <a:r>
              <a:rPr lang="en-US" sz="3700" b="1" dirty="0" smtClean="0">
                <a:solidFill>
                  <a:prstClr val="black"/>
                </a:solidFill>
                <a:ea typeface="Calibri"/>
              </a:rPr>
              <a:t>2-5-2a</a:t>
            </a:r>
            <a:endParaRPr lang="en-US" sz="3700" b="1" dirty="0">
              <a:solidFill>
                <a:prstClr val="black"/>
              </a:solidFill>
              <a:ea typeface="Calibri"/>
            </a:endParaRPr>
          </a:p>
          <a:p>
            <a:pPr marL="0" indent="0">
              <a:buNone/>
            </a:pPr>
            <a:r>
              <a:rPr lang="en-US" dirty="0"/>
              <a:t>ART. 2 . . </a:t>
            </a:r>
            <a:r>
              <a:rPr lang="en-US" dirty="0" smtClean="0"/>
              <a:t>.In specific situations, a </a:t>
            </a:r>
            <a:r>
              <a:rPr lang="en-US" dirty="0"/>
              <a:t>top person may be inverted in partner </a:t>
            </a:r>
            <a:r>
              <a:rPr lang="en-US" dirty="0" smtClean="0"/>
              <a:t>stunts/pyramids.</a:t>
            </a:r>
            <a:r>
              <a:rPr lang="en-US" dirty="0"/>
              <a:t> </a:t>
            </a:r>
          </a:p>
          <a:p>
            <a:pPr marL="457200" indent="0">
              <a:buNone/>
            </a:pPr>
            <a:r>
              <a:rPr lang="en-US" dirty="0" smtClean="0"/>
              <a:t>a. In </a:t>
            </a:r>
            <a:r>
              <a:rPr lang="en-US" dirty="0"/>
              <a:t>all inverted partner </a:t>
            </a:r>
            <a:r>
              <a:rPr lang="en-US" dirty="0" smtClean="0"/>
              <a:t>stunts:</a:t>
            </a:r>
            <a:endParaRPr lang="en-US" dirty="0"/>
          </a:p>
          <a:p>
            <a:pPr marL="1147763" indent="-233363">
              <a:buNone/>
            </a:pPr>
            <a:r>
              <a:rPr lang="en-US" dirty="0" smtClean="0"/>
              <a:t>1. At </a:t>
            </a:r>
            <a:r>
              <a:rPr lang="en-US" dirty="0"/>
              <a:t>least one base </a:t>
            </a:r>
            <a:r>
              <a:rPr lang="en-US" u="sng" dirty="0"/>
              <a:t>or spotter</a:t>
            </a:r>
            <a:r>
              <a:rPr lang="en-US" dirty="0"/>
              <a:t> must be in a position to </a:t>
            </a:r>
            <a:r>
              <a:rPr lang="en-US" dirty="0" smtClean="0"/>
              <a:t>protect </a:t>
            </a:r>
            <a:r>
              <a:rPr lang="en-US" dirty="0"/>
              <a:t>the </a:t>
            </a:r>
            <a:r>
              <a:rPr lang="en-US" dirty="0" smtClean="0"/>
              <a:t>head/neck of </a:t>
            </a:r>
            <a:r>
              <a:rPr lang="en-US" dirty="0"/>
              <a:t>the top </a:t>
            </a:r>
            <a:r>
              <a:rPr lang="en-US" dirty="0" smtClean="0"/>
              <a:t>person.</a:t>
            </a:r>
            <a:endParaRPr lang="en-US" dirty="0"/>
          </a:p>
          <a:p>
            <a:pPr marL="1147763" indent="-233363">
              <a:buNone/>
            </a:pPr>
            <a:r>
              <a:rPr lang="en-US" dirty="0" smtClean="0"/>
              <a:t>2. The </a:t>
            </a:r>
            <a:r>
              <a:rPr lang="en-US" dirty="0"/>
              <a:t>base or spotter maintains contact with the top person’s upper </a:t>
            </a:r>
            <a:r>
              <a:rPr lang="en-US" dirty="0" smtClean="0"/>
              <a:t>body</a:t>
            </a:r>
            <a:r>
              <a:rPr lang="en-US" dirty="0"/>
              <a:t> </a:t>
            </a:r>
            <a:r>
              <a:rPr lang="en-US" i="1" dirty="0"/>
              <a:t>(waist and above, including arms/hands)</a:t>
            </a:r>
            <a:r>
              <a:rPr lang="en-US" dirty="0"/>
              <a:t> until the top person is no </a:t>
            </a:r>
            <a:r>
              <a:rPr lang="en-US" dirty="0" smtClean="0"/>
              <a:t>longer </a:t>
            </a:r>
            <a:r>
              <a:rPr lang="en-US" dirty="0"/>
              <a:t>inverted or his/her hands are on the performing surface.</a:t>
            </a:r>
            <a:r>
              <a:rPr lang="en-US" u="sng" dirty="0"/>
              <a:t> The </a:t>
            </a:r>
            <a:r>
              <a:rPr lang="en-US" u="sng" dirty="0" smtClean="0"/>
              <a:t>contact</a:t>
            </a:r>
            <a:r>
              <a:rPr lang="en-US" u="sng" dirty="0"/>
              <a:t> </a:t>
            </a:r>
            <a:r>
              <a:rPr lang="en-US" u="sng" dirty="0" smtClean="0"/>
              <a:t>must </a:t>
            </a:r>
            <a:r>
              <a:rPr lang="en-US" u="sng" dirty="0"/>
              <a:t>be sufficient to stabilize/control the top person’s position.</a:t>
            </a:r>
            <a:endParaRPr lang="en-US" dirty="0"/>
          </a:p>
          <a:p>
            <a:pPr marL="0" indent="0">
              <a:buNone/>
            </a:pPr>
            <a:r>
              <a:rPr lang="en-US" b="1" dirty="0"/>
              <a:t>Exception:  </a:t>
            </a:r>
            <a:r>
              <a:rPr lang="en-US" u="sng" dirty="0"/>
              <a:t>A top person in an inverted position on the performing surface can be released to a loading position below shoulder height.</a:t>
            </a:r>
            <a:endParaRPr lang="en-US" dirty="0"/>
          </a:p>
          <a:p>
            <a:pPr marL="0" indent="0">
              <a:buNone/>
            </a:pPr>
            <a:r>
              <a:rPr lang="en-US" i="1" dirty="0"/>
              <a:t> </a:t>
            </a:r>
            <a:endParaRPr lang="en-US" dirty="0"/>
          </a:p>
          <a:p>
            <a:endParaRPr lang="en-US" dirty="0"/>
          </a:p>
        </p:txBody>
      </p:sp>
    </p:spTree>
    <p:extLst>
      <p:ext uri="{BB962C8B-B14F-4D97-AF65-F5344CB8AC3E}">
        <p14:creationId xmlns:p14="http://schemas.microsoft.com/office/powerpoint/2010/main" val="19162140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b="1" dirty="0" smtClean="0"/>
              <a:t>Rule 2-5-2a</a:t>
            </a:r>
          </a:p>
          <a:p>
            <a:pPr marL="0" indent="0">
              <a:buNone/>
            </a:pPr>
            <a:r>
              <a:rPr lang="en-US" dirty="0" smtClean="0"/>
              <a:t>		  1                                    2 </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a:t> </a:t>
            </a:r>
            <a:r>
              <a:rPr lang="en-US" dirty="0" smtClean="0"/>
              <a:t>                           </a:t>
            </a:r>
          </a:p>
          <a:p>
            <a:pPr marL="0" indent="0">
              <a:buNone/>
            </a:pPr>
            <a:r>
              <a:rPr lang="en-US" dirty="0"/>
              <a:t> </a:t>
            </a:r>
            <a:endParaRPr lang="en-US" dirty="0" smtClean="0"/>
          </a:p>
          <a:p>
            <a:pPr marL="0" indent="0">
              <a:buNone/>
            </a:pPr>
            <a:r>
              <a:rPr lang="en-US" dirty="0"/>
              <a:t>	</a:t>
            </a:r>
            <a:r>
              <a:rPr lang="en-US" dirty="0" smtClean="0"/>
              <a:t>		</a:t>
            </a:r>
            <a:r>
              <a:rPr lang="en-US" dirty="0"/>
              <a:t> </a:t>
            </a:r>
            <a:r>
              <a:rPr lang="en-US" dirty="0" smtClean="0"/>
              <a:t>       </a:t>
            </a:r>
            <a:r>
              <a:rPr lang="en-US" b="1" dirty="0" smtClean="0"/>
              <a:t>Legal</a:t>
            </a:r>
            <a:endParaRPr lang="en-US" b="1"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955" y="2640542"/>
            <a:ext cx="2714625" cy="321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8487" y="2640542"/>
            <a:ext cx="2714625" cy="321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79941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a:bodyPr>
          <a:lstStyle/>
          <a:p>
            <a:pPr marL="0" indent="0" algn="ctr">
              <a:buNone/>
            </a:pPr>
            <a:r>
              <a:rPr lang="en-US" b="1" dirty="0" smtClean="0"/>
              <a:t>Rule 2-5-2a</a:t>
            </a:r>
          </a:p>
          <a:p>
            <a:pPr marL="0" indent="0">
              <a:buNone/>
            </a:pPr>
            <a:r>
              <a:rPr lang="en-US" dirty="0" smtClean="0"/>
              <a:t>           1                         2                         3</a:t>
            </a:r>
          </a:p>
          <a:p>
            <a:endParaRPr lang="en-US" dirty="0"/>
          </a:p>
          <a:p>
            <a:endParaRPr lang="en-US" dirty="0" smtClean="0"/>
          </a:p>
          <a:p>
            <a:endParaRPr lang="en-US" dirty="0"/>
          </a:p>
          <a:p>
            <a:endParaRPr lang="en-US" dirty="0" smtClean="0"/>
          </a:p>
          <a:p>
            <a:endParaRPr lang="en-US" dirty="0"/>
          </a:p>
          <a:p>
            <a:endParaRPr lang="en-US" dirty="0" smtClean="0"/>
          </a:p>
          <a:p>
            <a:pPr marL="3200400" lvl="7" indent="0">
              <a:buNone/>
            </a:pPr>
            <a:r>
              <a:rPr lang="en-US" dirty="0" smtClean="0"/>
              <a:t>      </a:t>
            </a:r>
            <a:r>
              <a:rPr lang="en-US" b="1" dirty="0" smtClean="0"/>
              <a:t>Legal</a:t>
            </a:r>
            <a:endParaRPr lang="en-US"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5113" y="2790825"/>
            <a:ext cx="1857375" cy="280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8246" y="2790825"/>
            <a:ext cx="1857375" cy="280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5668" y="2790825"/>
            <a:ext cx="1857375" cy="280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3310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lnSpcReduction="10000"/>
          </a:bodyPr>
          <a:lstStyle/>
          <a:p>
            <a:pPr marL="0" lvl="0" indent="0" algn="ctr">
              <a:lnSpc>
                <a:spcPct val="115000"/>
              </a:lnSpc>
              <a:spcBef>
                <a:spcPts val="0"/>
              </a:spcBef>
              <a:buNone/>
            </a:pPr>
            <a:r>
              <a:rPr lang="en-US" b="1" dirty="0">
                <a:solidFill>
                  <a:prstClr val="black"/>
                </a:solidFill>
                <a:ea typeface="Calibri"/>
              </a:rPr>
              <a:t>Rule </a:t>
            </a:r>
            <a:r>
              <a:rPr lang="en-US" b="1" dirty="0" smtClean="0">
                <a:solidFill>
                  <a:prstClr val="black"/>
                </a:solidFill>
                <a:ea typeface="Calibri"/>
              </a:rPr>
              <a:t>2-5-2b &amp; c</a:t>
            </a:r>
            <a:endParaRPr lang="en-US" b="1" dirty="0">
              <a:solidFill>
                <a:prstClr val="black"/>
              </a:solidFill>
              <a:ea typeface="Calibri"/>
            </a:endParaRPr>
          </a:p>
          <a:p>
            <a:pPr marL="457200" indent="0">
              <a:buNone/>
            </a:pPr>
            <a:r>
              <a:rPr lang="en-US" dirty="0"/>
              <a:t>b. Inverted partner stunts must </a:t>
            </a:r>
            <a:r>
              <a:rPr lang="en-US" u="sng" dirty="0"/>
              <a:t>begin and end</a:t>
            </a:r>
            <a:r>
              <a:rPr lang="en-US" dirty="0"/>
              <a:t> below an extended position.  An inverted top person is allowed</a:t>
            </a:r>
            <a:r>
              <a:rPr lang="en-US" u="sng" dirty="0"/>
              <a:t> to pass through an extended position, but must not pause or stop while extended.</a:t>
            </a:r>
            <a:endParaRPr lang="en-US" dirty="0"/>
          </a:p>
          <a:p>
            <a:endParaRPr lang="en-US" sz="1300" dirty="0"/>
          </a:p>
          <a:p>
            <a:pPr marL="457200" indent="0">
              <a:buNone/>
            </a:pPr>
            <a:r>
              <a:rPr lang="en-US" dirty="0"/>
              <a:t>c. </a:t>
            </a:r>
            <a:r>
              <a:rPr lang="en-US" dirty="0" smtClean="0"/>
              <a:t>A spotter is required if the base of support is </a:t>
            </a:r>
            <a:r>
              <a:rPr lang="en-US" dirty="0"/>
              <a:t>at or above shoulder </a:t>
            </a:r>
            <a:r>
              <a:rPr lang="en-US" dirty="0" smtClean="0"/>
              <a:t>level. </a:t>
            </a:r>
            <a:r>
              <a:rPr lang="en-US" b="1" u="sng" dirty="0" smtClean="0"/>
              <a:t>Exception</a:t>
            </a:r>
            <a:r>
              <a:rPr lang="en-US" b="1" u="sng" dirty="0"/>
              <a:t>:</a:t>
            </a:r>
            <a:r>
              <a:rPr lang="en-US" u="sng" dirty="0"/>
              <a:t>  Double base suspended rolls do not require </a:t>
            </a:r>
            <a:r>
              <a:rPr lang="en-US" u="sng" dirty="0" smtClean="0"/>
              <a:t>a </a:t>
            </a:r>
            <a:r>
              <a:rPr lang="en-US" u="sng" dirty="0"/>
              <a:t>spotter.</a:t>
            </a:r>
            <a:endParaRPr lang="en-US" dirty="0"/>
          </a:p>
          <a:p>
            <a:pPr marL="0" indent="0">
              <a:buNone/>
            </a:pPr>
            <a:r>
              <a:rPr lang="en-US" dirty="0"/>
              <a:t> </a:t>
            </a:r>
          </a:p>
          <a:p>
            <a:endParaRPr lang="en-US" dirty="0"/>
          </a:p>
        </p:txBody>
      </p:sp>
    </p:spTree>
    <p:extLst>
      <p:ext uri="{BB962C8B-B14F-4D97-AF65-F5344CB8AC3E}">
        <p14:creationId xmlns:p14="http://schemas.microsoft.com/office/powerpoint/2010/main" val="18401373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92500" lnSpcReduction="10000"/>
          </a:bodyPr>
          <a:lstStyle/>
          <a:p>
            <a:pPr marL="0" indent="0" algn="ctr">
              <a:buNone/>
            </a:pPr>
            <a:r>
              <a:rPr lang="en-US" b="1" dirty="0" smtClean="0"/>
              <a:t>Rule 2-5-2b</a:t>
            </a:r>
          </a:p>
          <a:p>
            <a:pPr marL="0" indent="0">
              <a:buNone/>
            </a:pPr>
            <a:r>
              <a:rPr lang="en-US" b="1" dirty="0" smtClean="0"/>
              <a:t>	     1                          2                        3</a:t>
            </a:r>
            <a:endParaRPr lang="en-US" b="1" dirty="0"/>
          </a:p>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endParaRPr lang="en-US" b="1" dirty="0"/>
          </a:p>
          <a:p>
            <a:pPr marL="0" indent="0" algn="ctr">
              <a:buNone/>
            </a:pPr>
            <a:r>
              <a:rPr lang="en-US" b="1" dirty="0" smtClean="0"/>
              <a:t>Legal</a:t>
            </a:r>
            <a:endParaRPr lang="en-US" b="1" dirty="0"/>
          </a:p>
        </p:txBody>
      </p:sp>
      <p:pic>
        <p:nvPicPr>
          <p:cNvPr id="1029" name="Picture 5" descr="N:\2014 Spirt Rules Pictures\Page 46 Bottom\17 handstan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7333" y="2601206"/>
            <a:ext cx="1988893" cy="31411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2014 Spirt Rules Pictures\Page 46 Bottom\18 handstand-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849" y="2601206"/>
            <a:ext cx="2084627" cy="314111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N:\2014 Spirt Rules Pictures\Page 46 Bottom\19 handstand-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2258" y="2601205"/>
            <a:ext cx="2084628" cy="3141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48957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a:bodyPr>
          <a:lstStyle/>
          <a:p>
            <a:pPr marL="0" indent="0" algn="ctr">
              <a:buNone/>
            </a:pPr>
            <a:r>
              <a:rPr lang="en-US" b="1" dirty="0" smtClean="0"/>
              <a:t>Rule 2-5-2c</a:t>
            </a:r>
          </a:p>
          <a:p>
            <a:pPr marL="0" indent="0" algn="ctr">
              <a:buNone/>
            </a:pPr>
            <a:endParaRPr lang="en-US" b="1" dirty="0"/>
          </a:p>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endParaRPr lang="en-US" b="1" dirty="0"/>
          </a:p>
          <a:p>
            <a:pPr marL="0" indent="0" algn="ctr">
              <a:buNone/>
            </a:pPr>
            <a:r>
              <a:rPr lang="en-US" b="1" dirty="0" smtClean="0"/>
              <a:t>Legal</a:t>
            </a:r>
            <a:endParaRPr lang="en-US" b="1"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202" y="2071992"/>
            <a:ext cx="2201004" cy="3570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2681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55000" lnSpcReduction="20000"/>
          </a:bodyPr>
          <a:lstStyle/>
          <a:p>
            <a:pPr marL="0" indent="0" algn="ctr">
              <a:buNone/>
            </a:pPr>
            <a:r>
              <a:rPr lang="en-US" sz="4700" b="1" dirty="0" smtClean="0"/>
              <a:t>Rule 2-5-2d</a:t>
            </a:r>
          </a:p>
          <a:p>
            <a:pPr marL="401638" indent="0">
              <a:buNone/>
            </a:pPr>
            <a:r>
              <a:rPr lang="en-US" sz="3800" dirty="0" smtClean="0"/>
              <a:t>d. If the inverted top person is moving downward (downward inversion):</a:t>
            </a:r>
          </a:p>
          <a:p>
            <a:pPr marL="1082675" indent="-400050">
              <a:buNone/>
            </a:pPr>
            <a:r>
              <a:rPr lang="en-US" sz="3800" dirty="0"/>
              <a:t> </a:t>
            </a:r>
            <a:r>
              <a:rPr lang="en-US" sz="3800" dirty="0" smtClean="0"/>
              <a:t>1</a:t>
            </a:r>
            <a:r>
              <a:rPr lang="en-US" sz="3800" dirty="0"/>
              <a:t>. </a:t>
            </a:r>
            <a:r>
              <a:rPr lang="en-US" sz="3800" u="sng" dirty="0" smtClean="0"/>
              <a:t>At </a:t>
            </a:r>
            <a:r>
              <a:rPr lang="en-US" sz="3800" u="sng" dirty="0"/>
              <a:t>least two people on the performing surface</a:t>
            </a:r>
            <a:r>
              <a:rPr lang="en-US" sz="3800" dirty="0"/>
              <a:t> must be in a position </a:t>
            </a:r>
            <a:r>
              <a:rPr lang="en-US" sz="3800" dirty="0" smtClean="0"/>
              <a:t>to protect </a:t>
            </a:r>
            <a:r>
              <a:rPr lang="en-US" sz="3800" dirty="0"/>
              <a:t>the head/neck </a:t>
            </a:r>
            <a:r>
              <a:rPr lang="en-US" sz="3800" dirty="0" smtClean="0"/>
              <a:t>of </a:t>
            </a:r>
            <a:r>
              <a:rPr lang="en-US" sz="3800" dirty="0"/>
              <a:t>the top </a:t>
            </a:r>
            <a:r>
              <a:rPr lang="en-US" sz="3800" dirty="0" smtClean="0"/>
              <a:t>person.</a:t>
            </a:r>
          </a:p>
          <a:p>
            <a:pPr marL="1082675" indent="-400050">
              <a:buNone/>
            </a:pPr>
            <a:r>
              <a:rPr lang="en-US" sz="3800" dirty="0" smtClean="0"/>
              <a:t> </a:t>
            </a:r>
            <a:r>
              <a:rPr lang="en-US" sz="3800" dirty="0"/>
              <a:t>2. The bases/spotters maintain contact with the </a:t>
            </a:r>
            <a:r>
              <a:rPr lang="en-US" sz="3800" dirty="0" smtClean="0"/>
              <a:t>top person’s upper </a:t>
            </a:r>
            <a:r>
              <a:rPr lang="en-US" sz="3800" dirty="0"/>
              <a:t>body </a:t>
            </a:r>
            <a:r>
              <a:rPr lang="en-US" sz="3800" i="1" dirty="0"/>
              <a:t>(waist and above, including arms/hands)</a:t>
            </a:r>
            <a:r>
              <a:rPr lang="en-US" sz="3800" dirty="0"/>
              <a:t> until the top person is </a:t>
            </a:r>
            <a:r>
              <a:rPr lang="en-US" sz="3800" dirty="0" smtClean="0"/>
              <a:t>no longer </a:t>
            </a:r>
            <a:r>
              <a:rPr lang="en-US" sz="3800" dirty="0"/>
              <a:t>inverted or his/her hands are on the performing surface. </a:t>
            </a:r>
            <a:r>
              <a:rPr lang="en-US" sz="3800" u="sng" dirty="0"/>
              <a:t>The </a:t>
            </a:r>
            <a:r>
              <a:rPr lang="en-US" sz="3800" u="sng" dirty="0" smtClean="0"/>
              <a:t>contact must </a:t>
            </a:r>
            <a:r>
              <a:rPr lang="en-US" sz="3800" u="sng" dirty="0"/>
              <a:t>be sufficient to stabilize/control the top person’s position.</a:t>
            </a:r>
            <a:r>
              <a:rPr lang="en-US" sz="3800" dirty="0"/>
              <a:t> </a:t>
            </a:r>
            <a:endParaRPr lang="en-US" sz="3800" dirty="0" smtClean="0"/>
          </a:p>
          <a:p>
            <a:pPr marL="1082675" indent="-400050">
              <a:buNone/>
            </a:pPr>
            <a:r>
              <a:rPr lang="en-US" sz="3800" b="1" dirty="0" smtClean="0"/>
              <a:t>	</a:t>
            </a:r>
            <a:r>
              <a:rPr lang="en-US" sz="3800" b="1" u="sng" dirty="0" smtClean="0"/>
              <a:t>Exception</a:t>
            </a:r>
            <a:r>
              <a:rPr lang="en-US" sz="3800" u="sng" dirty="0"/>
              <a:t>: In a foldover stunt, the top person may </a:t>
            </a:r>
            <a:r>
              <a:rPr lang="en-US" sz="3800" u="sng" dirty="0" smtClean="0"/>
              <a:t>initiate </a:t>
            </a:r>
            <a:r>
              <a:rPr lang="en-US" sz="3800" u="sng" dirty="0"/>
              <a:t>the inversion without upper body contact.</a:t>
            </a:r>
            <a:endParaRPr lang="en-US" sz="3800" dirty="0"/>
          </a:p>
          <a:p>
            <a:pPr marL="1082675" indent="-400050">
              <a:buNone/>
            </a:pPr>
            <a:r>
              <a:rPr lang="en-US" sz="3800" dirty="0"/>
              <a:t>3.  </a:t>
            </a:r>
            <a:r>
              <a:rPr lang="en-US" sz="3800" u="sng" dirty="0"/>
              <a:t>The top person must not go directly to an inverted position on the performance surface from a prep position or higher</a:t>
            </a:r>
            <a:r>
              <a:rPr lang="en-US" sz="3800" u="sng" dirty="0" smtClean="0"/>
              <a:t>.</a:t>
            </a:r>
            <a:endParaRPr lang="en-US" sz="3800" u="sng" dirty="0"/>
          </a:p>
        </p:txBody>
      </p:sp>
    </p:spTree>
    <p:extLst>
      <p:ext uri="{BB962C8B-B14F-4D97-AF65-F5344CB8AC3E}">
        <p14:creationId xmlns:p14="http://schemas.microsoft.com/office/powerpoint/2010/main" val="1518461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a:xfrm>
            <a:off x="1155468" y="1600199"/>
            <a:ext cx="7780714" cy="5193903"/>
          </a:xfrm>
        </p:spPr>
        <p:txBody>
          <a:bodyPr>
            <a:normAutofit/>
          </a:bodyPr>
          <a:lstStyle/>
          <a:p>
            <a:pPr marL="0" indent="0">
              <a:lnSpc>
                <a:spcPct val="120000"/>
              </a:lnSpc>
              <a:buNone/>
            </a:pPr>
            <a:r>
              <a:rPr lang="en-US" b="1" dirty="0" smtClean="0"/>
              <a:t>                   1        Rule 2-5-2d       2</a:t>
            </a:r>
          </a:p>
          <a:p>
            <a:pPr marL="0" indent="0">
              <a:lnSpc>
                <a:spcPct val="110000"/>
              </a:lnSpc>
              <a:buNone/>
            </a:pPr>
            <a:endParaRPr lang="en-US" dirty="0" smtClean="0"/>
          </a:p>
          <a:p>
            <a:pPr>
              <a:lnSpc>
                <a:spcPct val="110000"/>
              </a:lnSpc>
            </a:pPr>
            <a:endParaRPr lang="en-US" dirty="0"/>
          </a:p>
          <a:p>
            <a:pPr>
              <a:lnSpc>
                <a:spcPct val="110000"/>
              </a:lnSpc>
            </a:pPr>
            <a:endParaRPr lang="en-US" dirty="0" smtClean="0"/>
          </a:p>
          <a:p>
            <a:pPr marL="0" indent="0">
              <a:lnSpc>
                <a:spcPct val="110000"/>
              </a:lnSpc>
              <a:buNone/>
            </a:pPr>
            <a:r>
              <a:rPr lang="en-US" dirty="0" smtClean="0"/>
              <a:t>                  3                                    4</a:t>
            </a:r>
          </a:p>
          <a:p>
            <a:pPr marL="0" indent="0">
              <a:lnSpc>
                <a:spcPct val="110000"/>
              </a:lnSpc>
              <a:buNone/>
            </a:pPr>
            <a:r>
              <a:rPr lang="en-US" dirty="0" smtClean="0"/>
              <a:t>              </a:t>
            </a:r>
            <a:endParaRPr lang="en-US" dirty="0"/>
          </a:p>
          <a:p>
            <a:pPr>
              <a:lnSpc>
                <a:spcPct val="110000"/>
              </a:lnSpc>
            </a:pPr>
            <a:endParaRPr lang="en-US" dirty="0" smtClean="0"/>
          </a:p>
          <a:p>
            <a:pPr marL="0" indent="0">
              <a:lnSpc>
                <a:spcPct val="110000"/>
              </a:lnSpc>
              <a:buNone/>
            </a:pPr>
            <a:endParaRPr lang="en-US" dirty="0" smtClean="0"/>
          </a:p>
          <a:p>
            <a:pPr marL="0" indent="0">
              <a:lnSpc>
                <a:spcPct val="110000"/>
              </a:lnSpc>
              <a:buNone/>
            </a:pPr>
            <a:r>
              <a:rPr lang="en-US" dirty="0" smtClean="0"/>
              <a:t>			     </a:t>
            </a:r>
            <a:r>
              <a:rPr lang="en-US" b="1" dirty="0" smtClean="0"/>
              <a:t>Legal</a:t>
            </a:r>
            <a:endParaRPr lang="en-US" b="1" dirty="0"/>
          </a:p>
          <a:p>
            <a:pPr marL="0" indent="0">
              <a:lnSpc>
                <a:spcPct val="110000"/>
              </a:lnSpc>
              <a:buNone/>
            </a:pPr>
            <a:endParaRPr lang="en-US"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0276" y="2072004"/>
            <a:ext cx="2143791" cy="1874238"/>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6538" y="2064703"/>
            <a:ext cx="2160493" cy="188884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0276" y="4368035"/>
            <a:ext cx="2143792" cy="1874239"/>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56538" y="4368034"/>
            <a:ext cx="2143791" cy="1874239"/>
          </a:xfrm>
          <a:prstGeom prst="rect">
            <a:avLst/>
          </a:prstGeom>
        </p:spPr>
      </p:pic>
    </p:spTree>
    <p:extLst>
      <p:ext uri="{BB962C8B-B14F-4D97-AF65-F5344CB8AC3E}">
        <p14:creationId xmlns:p14="http://schemas.microsoft.com/office/powerpoint/2010/main" val="311709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a:xfrm>
            <a:off x="1155468" y="1600199"/>
            <a:ext cx="7780714" cy="5193903"/>
          </a:xfrm>
        </p:spPr>
        <p:txBody>
          <a:bodyPr>
            <a:normAutofit/>
          </a:bodyPr>
          <a:lstStyle/>
          <a:p>
            <a:pPr marL="0" indent="0" algn="ctr">
              <a:lnSpc>
                <a:spcPct val="120000"/>
              </a:lnSpc>
              <a:buNone/>
            </a:pPr>
            <a:r>
              <a:rPr lang="en-US" b="1" dirty="0" smtClean="0"/>
              <a:t>Rule 2-5-2d       </a:t>
            </a:r>
            <a:endParaRPr lang="en-US" dirty="0" smtClean="0"/>
          </a:p>
          <a:p>
            <a:pPr marL="0" indent="0">
              <a:lnSpc>
                <a:spcPct val="110000"/>
              </a:lnSpc>
              <a:buNone/>
            </a:pPr>
            <a:r>
              <a:rPr lang="en-US" dirty="0" smtClean="0"/>
              <a:t>          </a:t>
            </a:r>
            <a:r>
              <a:rPr lang="en-US" b="1" dirty="0" smtClean="0"/>
              <a:t>1                         2                      3</a:t>
            </a:r>
            <a:endParaRPr lang="en-US" b="1" dirty="0"/>
          </a:p>
          <a:p>
            <a:pPr marL="0" indent="0">
              <a:lnSpc>
                <a:spcPct val="110000"/>
              </a:lnSpc>
              <a:buNone/>
            </a:pPr>
            <a:r>
              <a:rPr lang="en-US" b="1" dirty="0" smtClean="0"/>
              <a:t>              </a:t>
            </a:r>
            <a:endParaRPr lang="en-US" b="1" dirty="0"/>
          </a:p>
          <a:p>
            <a:pPr>
              <a:lnSpc>
                <a:spcPct val="110000"/>
              </a:lnSpc>
            </a:pPr>
            <a:endParaRPr lang="en-US" dirty="0" smtClean="0"/>
          </a:p>
          <a:p>
            <a:pPr marL="0" indent="0">
              <a:lnSpc>
                <a:spcPct val="110000"/>
              </a:lnSpc>
              <a:buNone/>
            </a:pPr>
            <a:endParaRPr lang="en-US" dirty="0" smtClean="0"/>
          </a:p>
          <a:p>
            <a:pPr marL="0" indent="0">
              <a:lnSpc>
                <a:spcPct val="110000"/>
              </a:lnSpc>
              <a:buNone/>
            </a:pPr>
            <a:r>
              <a:rPr lang="en-US" dirty="0" smtClean="0"/>
              <a:t>			     </a:t>
            </a:r>
          </a:p>
          <a:p>
            <a:pPr marL="0" indent="0">
              <a:lnSpc>
                <a:spcPct val="110000"/>
              </a:lnSpc>
              <a:buNone/>
            </a:pPr>
            <a:endParaRPr lang="en-US" b="1" dirty="0"/>
          </a:p>
          <a:p>
            <a:pPr marL="0" indent="0">
              <a:lnSpc>
                <a:spcPct val="110000"/>
              </a:lnSpc>
              <a:buNone/>
            </a:pPr>
            <a:endParaRPr lang="en-US" b="1" dirty="0" smtClean="0"/>
          </a:p>
          <a:p>
            <a:pPr marL="0" indent="0" algn="ctr">
              <a:lnSpc>
                <a:spcPct val="110000"/>
              </a:lnSpc>
              <a:buNone/>
            </a:pPr>
            <a:r>
              <a:rPr lang="en-US" b="1" dirty="0" smtClean="0"/>
              <a:t>Legal</a:t>
            </a:r>
            <a:endParaRPr lang="en-US" b="1" dirty="0"/>
          </a:p>
          <a:p>
            <a:pPr marL="0" indent="0">
              <a:lnSpc>
                <a:spcPct val="110000"/>
              </a:lnSpc>
              <a:buNone/>
            </a:pPr>
            <a:endParaRPr lang="en-US" dirty="0" smtClean="0"/>
          </a:p>
        </p:txBody>
      </p:sp>
      <p:pic>
        <p:nvPicPr>
          <p:cNvPr id="2050" name="Picture 2" descr="C:\Users\ksumm\Pictures\2014 Spirit Rules Pics\31 pancake-legal-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36" y="2691390"/>
            <a:ext cx="1988722" cy="299660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ksumm\Pictures\2014 Spirit Rules Pics\33 pancake-legal-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363" y="2691388"/>
            <a:ext cx="1988724" cy="299660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ksumm\Pictures\2014 Spirit Rules Pics\34 pancake-legal-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3075" y="2691388"/>
            <a:ext cx="1988724" cy="299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4938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a:xfrm>
            <a:off x="1155468" y="1600199"/>
            <a:ext cx="7780714" cy="5193903"/>
          </a:xfrm>
        </p:spPr>
        <p:txBody>
          <a:bodyPr>
            <a:normAutofit/>
          </a:bodyPr>
          <a:lstStyle/>
          <a:p>
            <a:pPr marL="0" indent="0" algn="ctr">
              <a:lnSpc>
                <a:spcPct val="120000"/>
              </a:lnSpc>
              <a:buNone/>
            </a:pPr>
            <a:r>
              <a:rPr lang="en-US" b="1" dirty="0" smtClean="0"/>
              <a:t>Rule 2-5-2d       </a:t>
            </a:r>
            <a:endParaRPr lang="en-US" dirty="0" smtClean="0"/>
          </a:p>
          <a:p>
            <a:pPr marL="0" indent="0">
              <a:lnSpc>
                <a:spcPct val="110000"/>
              </a:lnSpc>
              <a:buNone/>
            </a:pPr>
            <a:r>
              <a:rPr lang="en-US" dirty="0" smtClean="0"/>
              <a:t>	</a:t>
            </a:r>
            <a:r>
              <a:rPr lang="en-US" b="1" dirty="0" smtClean="0"/>
              <a:t>    1                     2                      3</a:t>
            </a:r>
            <a:endParaRPr lang="en-US" b="1" dirty="0"/>
          </a:p>
          <a:p>
            <a:pPr>
              <a:lnSpc>
                <a:spcPct val="110000"/>
              </a:lnSpc>
            </a:pPr>
            <a:endParaRPr lang="en-US" b="1" dirty="0" smtClean="0"/>
          </a:p>
          <a:p>
            <a:pPr marL="0" indent="0">
              <a:lnSpc>
                <a:spcPct val="110000"/>
              </a:lnSpc>
              <a:buNone/>
            </a:pPr>
            <a:endParaRPr lang="en-US" b="1" dirty="0" smtClean="0"/>
          </a:p>
          <a:p>
            <a:pPr marL="0" indent="0">
              <a:lnSpc>
                <a:spcPct val="110000"/>
              </a:lnSpc>
              <a:buNone/>
            </a:pPr>
            <a:r>
              <a:rPr lang="en-US" dirty="0" smtClean="0"/>
              <a:t>              </a:t>
            </a:r>
            <a:endParaRPr lang="en-US" dirty="0"/>
          </a:p>
          <a:p>
            <a:pPr>
              <a:lnSpc>
                <a:spcPct val="110000"/>
              </a:lnSpc>
            </a:pPr>
            <a:endParaRPr lang="en-US" dirty="0" smtClean="0"/>
          </a:p>
          <a:p>
            <a:pPr marL="0" indent="0">
              <a:lnSpc>
                <a:spcPct val="110000"/>
              </a:lnSpc>
              <a:buNone/>
            </a:pPr>
            <a:endParaRPr lang="en-US" dirty="0" smtClean="0"/>
          </a:p>
          <a:p>
            <a:pPr marL="0" indent="0">
              <a:lnSpc>
                <a:spcPct val="110000"/>
              </a:lnSpc>
              <a:buNone/>
            </a:pPr>
            <a:r>
              <a:rPr lang="en-US" dirty="0" smtClean="0"/>
              <a:t>			   </a:t>
            </a:r>
          </a:p>
          <a:p>
            <a:pPr marL="0" indent="0" algn="ctr">
              <a:lnSpc>
                <a:spcPct val="110000"/>
              </a:lnSpc>
              <a:buNone/>
            </a:pPr>
            <a:r>
              <a:rPr lang="en-US" dirty="0" smtClean="0"/>
              <a:t>  </a:t>
            </a:r>
            <a:r>
              <a:rPr lang="en-US" b="1" dirty="0" smtClean="0"/>
              <a:t>Legal</a:t>
            </a:r>
            <a:endParaRPr lang="en-US" b="1" dirty="0"/>
          </a:p>
          <a:p>
            <a:pPr marL="0" indent="0">
              <a:lnSpc>
                <a:spcPct val="110000"/>
              </a:lnSpc>
              <a:buNone/>
            </a:pPr>
            <a:endParaRPr lang="en-US" dirty="0" smtClean="0"/>
          </a:p>
        </p:txBody>
      </p:sp>
      <p:pic>
        <p:nvPicPr>
          <p:cNvPr id="3074" name="Picture 2" descr="C:\Users\ksumm\Pictures\2014 Spirit Rules Pics\24 illegal-pancak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2692" y="2731090"/>
            <a:ext cx="1919958" cy="326849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ksumm\Pictures\2014 Spirit Rules Pics\25 illegal-pancake-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8158" y="2731090"/>
            <a:ext cx="1926652" cy="326849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ksumm\Pictures\2014 Spirit Rules Pics\26 illegal-pancake-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933" y="2731089"/>
            <a:ext cx="1886411" cy="3268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3419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25000" lnSpcReduction="20000"/>
          </a:bodyPr>
          <a:lstStyle/>
          <a:p>
            <a:pPr marL="0" indent="0" algn="ctr">
              <a:buNone/>
            </a:pPr>
            <a:r>
              <a:rPr lang="en-US" sz="10400" b="1" dirty="0" smtClean="0"/>
              <a:t>Rule 2-5-2e</a:t>
            </a:r>
          </a:p>
          <a:p>
            <a:pPr marL="457200" indent="0">
              <a:buNone/>
            </a:pPr>
            <a:r>
              <a:rPr lang="en-US" sz="8000" dirty="0"/>
              <a:t>e. Suspended rolls are permitted provided:</a:t>
            </a:r>
          </a:p>
          <a:p>
            <a:pPr marL="457200" indent="0">
              <a:buNone/>
            </a:pPr>
            <a:r>
              <a:rPr lang="en-US" sz="8000" dirty="0"/>
              <a:t>   1. Two people on the performing surface control the top person </a:t>
            </a:r>
            <a:r>
              <a:rPr lang="en-US" sz="8000" dirty="0" smtClean="0"/>
              <a:t>with </a:t>
            </a:r>
            <a:r>
              <a:rPr lang="en-US" sz="8000" dirty="0"/>
              <a:t>continuous hand-to-hand/arm contact to a </a:t>
            </a:r>
            <a:r>
              <a:rPr lang="en-US" sz="8000" dirty="0" smtClean="0"/>
              <a:t>stunt</a:t>
            </a:r>
            <a:r>
              <a:rPr lang="en-US" sz="8000" dirty="0"/>
              <a:t>, two-person cradle, loading position or the performing surface.</a:t>
            </a:r>
          </a:p>
          <a:p>
            <a:pPr marL="457200" indent="0">
              <a:buNone/>
            </a:pPr>
            <a:r>
              <a:rPr lang="en-US" sz="8000" dirty="0"/>
              <a:t>   2. A single base or post controls the top person with continuous </a:t>
            </a:r>
            <a:r>
              <a:rPr lang="en-US" sz="8000" dirty="0" smtClean="0"/>
              <a:t>hands-to-hands </a:t>
            </a:r>
            <a:r>
              <a:rPr lang="en-US" sz="8000" dirty="0"/>
              <a:t>contact to a </a:t>
            </a:r>
            <a:r>
              <a:rPr lang="en-US" sz="8000" u="sng" dirty="0"/>
              <a:t>stunt</a:t>
            </a:r>
            <a:r>
              <a:rPr lang="en-US" sz="8000" dirty="0"/>
              <a:t>, two-person cradle, </a:t>
            </a:r>
            <a:r>
              <a:rPr lang="en-US" sz="8000" u="sng" dirty="0"/>
              <a:t>loading position or </a:t>
            </a:r>
            <a:r>
              <a:rPr lang="en-US" sz="8000" u="sng" dirty="0" smtClean="0"/>
              <a:t>the performing </a:t>
            </a:r>
            <a:r>
              <a:rPr lang="en-US" sz="8000" u="sng" dirty="0"/>
              <a:t>surface.</a:t>
            </a:r>
          </a:p>
          <a:p>
            <a:pPr marL="457200" indent="0">
              <a:buNone/>
            </a:pPr>
            <a:r>
              <a:rPr lang="en-US" sz="8000" dirty="0"/>
              <a:t>NOTE: A single base/post suspended roll that ends on the </a:t>
            </a:r>
            <a:r>
              <a:rPr lang="en-US" sz="8000" dirty="0" smtClean="0"/>
              <a:t>performing surface </a:t>
            </a:r>
            <a:r>
              <a:rPr lang="en-US" sz="8000" dirty="0"/>
              <a:t>requires a spotter per rule 2-5-2(c).</a:t>
            </a:r>
          </a:p>
          <a:p>
            <a:pPr marL="457200" indent="0">
              <a:buNone/>
            </a:pPr>
            <a:r>
              <a:rPr lang="en-US" sz="8000" dirty="0"/>
              <a:t>   3.</a:t>
            </a:r>
            <a:r>
              <a:rPr lang="en-US" sz="8000" u="sng" dirty="0"/>
              <a:t> If caught in a cradle, </a:t>
            </a:r>
            <a:r>
              <a:rPr lang="en-US" sz="8000" u="sng" dirty="0" smtClean="0"/>
              <a:t>load </a:t>
            </a:r>
            <a:r>
              <a:rPr lang="en-US" sz="8000" u="sng" dirty="0"/>
              <a:t>or stunt, the new catchers </a:t>
            </a:r>
            <a:r>
              <a:rPr lang="en-US" sz="8000" u="sng" dirty="0" smtClean="0"/>
              <a:t>are in </a:t>
            </a:r>
            <a:r>
              <a:rPr lang="en-US" sz="8000" u="sng" dirty="0"/>
              <a:t>place </a:t>
            </a:r>
            <a:r>
              <a:rPr lang="en-US" sz="8000" u="sng" dirty="0" smtClean="0"/>
              <a:t>and are not involved </a:t>
            </a:r>
            <a:r>
              <a:rPr lang="en-US" sz="8000" u="sng" dirty="0"/>
              <a:t>with any other skill when the suspended roll is initiated.</a:t>
            </a:r>
            <a:endParaRPr lang="en-US" sz="8000" dirty="0"/>
          </a:p>
          <a:p>
            <a:pPr marL="457200" indent="0">
              <a:buNone/>
            </a:pPr>
            <a:r>
              <a:rPr lang="en-US" sz="8000" dirty="0"/>
              <a:t>   4. </a:t>
            </a:r>
            <a:r>
              <a:rPr lang="en-US" sz="8000" u="sng" dirty="0"/>
              <a:t>The feet/ankles of the top person are released.</a:t>
            </a:r>
            <a:endParaRPr lang="en-US" sz="8000" dirty="0"/>
          </a:p>
          <a:p>
            <a:pPr marL="0" indent="0">
              <a:buNone/>
            </a:pPr>
            <a:r>
              <a:rPr lang="en-US" dirty="0"/>
              <a:t> </a:t>
            </a:r>
          </a:p>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endParaRPr lang="en-US" b="1" dirty="0"/>
          </a:p>
          <a:p>
            <a:pPr marL="0" indent="0">
              <a:buNone/>
            </a:pPr>
            <a:r>
              <a:rPr lang="en-US" b="1" dirty="0" smtClean="0"/>
              <a:t>       </a:t>
            </a:r>
          </a:p>
          <a:p>
            <a:pPr marL="0" indent="0" algn="ctr">
              <a:buNone/>
            </a:pPr>
            <a:endParaRPr lang="en-US" b="1" dirty="0" smtClean="0"/>
          </a:p>
        </p:txBody>
      </p:sp>
    </p:spTree>
    <p:extLst>
      <p:ext uri="{BB962C8B-B14F-4D97-AF65-F5344CB8AC3E}">
        <p14:creationId xmlns:p14="http://schemas.microsoft.com/office/powerpoint/2010/main" val="35135524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a:bodyPr>
          <a:lstStyle/>
          <a:p>
            <a:pPr marL="0" indent="0" algn="ctr">
              <a:buNone/>
            </a:pPr>
            <a:r>
              <a:rPr lang="en-US" b="1" dirty="0" smtClean="0"/>
              <a:t>Rule 2-5-2e</a:t>
            </a:r>
          </a:p>
          <a:p>
            <a:pPr marL="0" indent="0">
              <a:buNone/>
            </a:pPr>
            <a:r>
              <a:rPr lang="en-US" b="1" dirty="0"/>
              <a:t> </a:t>
            </a:r>
            <a:r>
              <a:rPr lang="en-US" b="1" dirty="0" smtClean="0"/>
              <a:t>           1                      2                      3</a:t>
            </a:r>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r>
              <a:rPr lang="en-US" b="1" dirty="0"/>
              <a:t> </a:t>
            </a:r>
            <a:r>
              <a:rPr lang="en-US" b="1" dirty="0" smtClean="0"/>
              <a:t>                               Legal</a:t>
            </a:r>
            <a:endParaRPr lang="en-US" b="1"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3364" y="2762780"/>
            <a:ext cx="166687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9497" y="2762780"/>
            <a:ext cx="166687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8630" y="2762780"/>
            <a:ext cx="166687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13548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a:bodyPr>
          <a:lstStyle/>
          <a:p>
            <a:pPr marL="0" indent="0" algn="ctr">
              <a:buNone/>
            </a:pPr>
            <a:r>
              <a:rPr lang="en-US" b="1" dirty="0" smtClean="0"/>
              <a:t>Rule 2-5-2e</a:t>
            </a:r>
          </a:p>
          <a:p>
            <a:pPr marL="0" indent="0">
              <a:buNone/>
            </a:pPr>
            <a:r>
              <a:rPr lang="en-US" b="1" dirty="0"/>
              <a:t> </a:t>
            </a:r>
            <a:r>
              <a:rPr lang="en-US" b="1" dirty="0" smtClean="0"/>
              <a:t>           1                       2                          3</a:t>
            </a:r>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r>
              <a:rPr lang="en-US" b="1" dirty="0"/>
              <a:t> </a:t>
            </a:r>
            <a:r>
              <a:rPr lang="en-US" b="1" dirty="0" smtClean="0"/>
              <a:t>                               Legal</a:t>
            </a:r>
            <a:endParaRPr lang="en-US" b="1" dirty="0"/>
          </a:p>
        </p:txBody>
      </p:sp>
      <p:pic>
        <p:nvPicPr>
          <p:cNvPr id="4098" name="Picture 2" descr="C:\Users\ksumm\Pictures\2014 Spirit Rules Pics\1 back-susp-roll-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5353" y="2793739"/>
            <a:ext cx="2400687" cy="238402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ksumm\Pictures\2014 Spirit Rules Pics\3 back-susp-roll-2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4352" y="2793739"/>
            <a:ext cx="2604253" cy="238402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ksumm\Pictures\2014 Spirit Rules Pics\4 back-susp-roll-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4675" y="2793740"/>
            <a:ext cx="2498617" cy="2384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2842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a:bodyPr>
          <a:lstStyle/>
          <a:p>
            <a:pPr marL="0" indent="0" algn="ctr">
              <a:buNone/>
            </a:pPr>
            <a:r>
              <a:rPr lang="en-US" b="1" dirty="0" smtClean="0"/>
              <a:t>Rule 2-5-2f</a:t>
            </a:r>
          </a:p>
          <a:p>
            <a:pPr marL="339725" indent="-339725"/>
            <a:r>
              <a:rPr lang="en-US" dirty="0"/>
              <a:t>f. </a:t>
            </a:r>
            <a:r>
              <a:rPr lang="en-US" u="sng" dirty="0"/>
              <a:t>Dismounts from inverted stunts to a cradle or an upright position on the performing surface are allowed provided the top person </a:t>
            </a:r>
            <a:r>
              <a:rPr lang="en-US" u="sng" dirty="0" smtClean="0"/>
              <a:t>begins in a static or “pump and go” position (e.g., handstand) and does </a:t>
            </a:r>
            <a:r>
              <a:rPr lang="en-US" u="sng" dirty="0"/>
              <a:t>not perform any </a:t>
            </a:r>
            <a:r>
              <a:rPr lang="en-US" u="sng" dirty="0" smtClean="0"/>
              <a:t>skill (e.g. toe touches, twists, etc.). Dismounts to </a:t>
            </a:r>
            <a:r>
              <a:rPr lang="en-US" u="sng" dirty="0"/>
              <a:t>the performing surface from shoulder height or above must follow Rule 2-9-2</a:t>
            </a:r>
            <a:r>
              <a:rPr lang="en-US" u="sng" dirty="0" smtClean="0"/>
              <a:t>.</a:t>
            </a:r>
            <a:endParaRPr lang="en-US" dirty="0">
              <a:solidFill>
                <a:prstClr val="black"/>
              </a:solidFill>
              <a:ea typeface="Calibri"/>
            </a:endParaRPr>
          </a:p>
          <a:p>
            <a:pPr marL="0" indent="0" algn="ctr">
              <a:buNone/>
            </a:pPr>
            <a:endParaRPr lang="en-US" b="1" dirty="0"/>
          </a:p>
        </p:txBody>
      </p:sp>
    </p:spTree>
    <p:extLst>
      <p:ext uri="{BB962C8B-B14F-4D97-AF65-F5344CB8AC3E}">
        <p14:creationId xmlns:p14="http://schemas.microsoft.com/office/powerpoint/2010/main" val="35469918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a:bodyPr>
          <a:lstStyle/>
          <a:p>
            <a:pPr marL="0" indent="0" algn="ctr">
              <a:buNone/>
            </a:pPr>
            <a:r>
              <a:rPr lang="en-US" b="1" dirty="0" smtClean="0"/>
              <a:t>Rule 2-5-2f</a:t>
            </a:r>
          </a:p>
          <a:p>
            <a:pPr marL="0" indent="0">
              <a:buNone/>
            </a:pPr>
            <a:r>
              <a:rPr lang="en-US" b="1" dirty="0" smtClean="0"/>
              <a:t>           1                       2                         3</a:t>
            </a:r>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lgn="ctr">
              <a:buNone/>
            </a:pPr>
            <a:r>
              <a:rPr lang="en-US" b="1" dirty="0" smtClean="0"/>
              <a:t>Legal</a:t>
            </a:r>
            <a:endParaRPr lang="en-US" b="1" dirty="0"/>
          </a:p>
          <a:p>
            <a:pPr marL="0" indent="0">
              <a:buNone/>
            </a:pPr>
            <a:endParaRPr lang="en-US" b="1" dirty="0"/>
          </a:p>
        </p:txBody>
      </p:sp>
      <p:pic>
        <p:nvPicPr>
          <p:cNvPr id="5122" name="Picture 2" descr="C:\Users\ksumm\Pictures\2014 Spirit Rules Pics\20 handstand-cradl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8518" y="2646421"/>
            <a:ext cx="2272474" cy="2937257"/>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ksumm\Pictures\2014 Spirit Rules Pics\22 handstand-cradle-2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5883" y="2646422"/>
            <a:ext cx="2218205" cy="293725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ksumm\Pictures\2014 Spirit Rules Pics\23 handstand-cradle-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6753" y="2646422"/>
            <a:ext cx="2888583" cy="2937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05074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a:bodyPr>
          <a:lstStyle/>
          <a:p>
            <a:pPr marL="0" indent="0" algn="ctr">
              <a:buNone/>
            </a:pPr>
            <a:r>
              <a:rPr lang="en-US" b="1" dirty="0" smtClean="0"/>
              <a:t>Rule 2-5-2f</a:t>
            </a:r>
          </a:p>
          <a:p>
            <a:pPr marL="0" indent="0">
              <a:buNone/>
            </a:pPr>
            <a:r>
              <a:rPr lang="en-US" b="1" dirty="0" smtClean="0"/>
              <a:t>        1                         2                           3</a:t>
            </a:r>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lgn="ctr">
              <a:buNone/>
            </a:pPr>
            <a:r>
              <a:rPr lang="en-US" b="1" dirty="0" smtClean="0"/>
              <a:t>Legal</a:t>
            </a:r>
            <a:endParaRPr lang="en-US" b="1" dirty="0"/>
          </a:p>
          <a:p>
            <a:pPr marL="0" indent="0">
              <a:buNone/>
            </a:pPr>
            <a:endParaRPr lang="en-US" b="1" dirty="0"/>
          </a:p>
        </p:txBody>
      </p:sp>
      <p:pic>
        <p:nvPicPr>
          <p:cNvPr id="5125" name="Picture 5" descr="C:\Users\ksumm\Pictures\2014 Spirit Rules Pics\27 invert-to-groun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65" y="2564294"/>
            <a:ext cx="2777698" cy="295192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Users\ksumm\Pictures\2014 Spirit Rules Pics\28 invert-to-ground-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21547" y="2564293"/>
            <a:ext cx="2568876" cy="2951921"/>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descr="C:\Users\ksumm\Pictures\2014 Spirit Rules Pics\30 invert-to-ground-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5008" y="2564294"/>
            <a:ext cx="2748612" cy="2951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1696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lstStyle/>
          <a:p>
            <a:pPr marL="0" indent="0" algn="ctr">
              <a:buNone/>
            </a:pPr>
            <a:r>
              <a:rPr lang="en-US" b="1" dirty="0" smtClean="0"/>
              <a:t>Rule 2-5-3</a:t>
            </a:r>
          </a:p>
          <a:p>
            <a:endParaRPr lang="en-US" b="1" dirty="0" smtClean="0"/>
          </a:p>
          <a:p>
            <a:r>
              <a:rPr lang="en-US" b="1" dirty="0" smtClean="0"/>
              <a:t>ART </a:t>
            </a:r>
            <a:r>
              <a:rPr lang="en-US" b="1" u="sng" dirty="0"/>
              <a:t>3</a:t>
            </a:r>
            <a:r>
              <a:rPr lang="en-US" b="1" dirty="0"/>
              <a:t>. .</a:t>
            </a:r>
            <a:r>
              <a:rPr lang="en-US" dirty="0"/>
              <a:t> Art 3 Deleted</a:t>
            </a:r>
          </a:p>
          <a:p>
            <a:r>
              <a:rPr lang="en-US" b="1" dirty="0"/>
              <a:t>ART </a:t>
            </a:r>
            <a:r>
              <a:rPr lang="en-US" b="1" u="sng" dirty="0"/>
              <a:t>3</a:t>
            </a:r>
            <a:r>
              <a:rPr lang="en-US" b="1" dirty="0"/>
              <a:t> . .</a:t>
            </a:r>
            <a:r>
              <a:rPr lang="en-US" i="1" dirty="0"/>
              <a:t> (Old ART 4)</a:t>
            </a:r>
            <a:r>
              <a:rPr lang="en-US" dirty="0"/>
              <a:t>  Braced forward or backward flips</a:t>
            </a:r>
            <a:r>
              <a:rPr lang="en-US" i="1" dirty="0"/>
              <a:t> </a:t>
            </a:r>
            <a:r>
              <a:rPr lang="en-US" u="sng" dirty="0"/>
              <a:t>or rolls</a:t>
            </a:r>
            <a:r>
              <a:rPr lang="en-US" i="1" dirty="0"/>
              <a:t> </a:t>
            </a:r>
            <a:r>
              <a:rPr lang="en-US" dirty="0"/>
              <a:t>in a pyramid are allowed.    </a:t>
            </a:r>
            <a:r>
              <a:rPr lang="en-US" i="1" dirty="0"/>
              <a:t>(No other changes).</a:t>
            </a:r>
            <a:r>
              <a:rPr lang="en-US" dirty="0"/>
              <a:t>  </a:t>
            </a:r>
          </a:p>
        </p:txBody>
      </p:sp>
    </p:spTree>
    <p:extLst>
      <p:ext uri="{BB962C8B-B14F-4D97-AF65-F5344CB8AC3E}">
        <p14:creationId xmlns:p14="http://schemas.microsoft.com/office/powerpoint/2010/main" val="10536434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en-US" b="1" dirty="0" smtClean="0"/>
              <a:t>Rule 2-5-3</a:t>
            </a:r>
          </a:p>
          <a:p>
            <a:pPr marL="0" indent="0">
              <a:buNone/>
            </a:pPr>
            <a:r>
              <a:rPr lang="en-US" b="1" dirty="0"/>
              <a:t> </a:t>
            </a:r>
            <a:r>
              <a:rPr lang="en-US" b="1" dirty="0" smtClean="0"/>
              <a:t>          1                         2                        3</a:t>
            </a:r>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r>
              <a:rPr lang="en-US" b="1" dirty="0" smtClean="0"/>
              <a:t>                                  Legal</a:t>
            </a:r>
          </a:p>
          <a:p>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238" y="2624666"/>
            <a:ext cx="2507254" cy="3169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4902" y="2624666"/>
            <a:ext cx="2460338" cy="3169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9416" y="2624667"/>
            <a:ext cx="2460338" cy="3169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44199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t>                           </a:t>
            </a:r>
            <a:r>
              <a:rPr lang="en-US" sz="3100" b="1" dirty="0" smtClean="0"/>
              <a:t>Rule 2-5-4 New</a:t>
            </a:r>
            <a:endParaRPr lang="en-US" sz="3100" b="1" dirty="0"/>
          </a:p>
          <a:p>
            <a:pPr marL="0" indent="0">
              <a:buNone/>
            </a:pPr>
            <a:endParaRPr lang="en-US" dirty="0"/>
          </a:p>
          <a:p>
            <a:pPr marL="0" indent="0">
              <a:buNone/>
            </a:pPr>
            <a:r>
              <a:rPr lang="en-US" sz="3100" dirty="0" smtClean="0"/>
              <a:t>2-5-4</a:t>
            </a:r>
            <a:r>
              <a:rPr lang="en-US" sz="3100" dirty="0"/>
              <a:t>:  </a:t>
            </a:r>
            <a:r>
              <a:rPr lang="en-US" sz="3100" u="sng" dirty="0"/>
              <a:t>“An inverted top person must not hold objects (poms, signs, etc.) in his/her hands”.</a:t>
            </a:r>
            <a:endParaRPr lang="en-US" sz="3100"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r>
              <a:rPr lang="en-US" b="1" dirty="0" smtClean="0"/>
              <a:t>			</a:t>
            </a:r>
          </a:p>
        </p:txBody>
      </p:sp>
    </p:spTree>
    <p:extLst>
      <p:ext uri="{BB962C8B-B14F-4D97-AF65-F5344CB8AC3E}">
        <p14:creationId xmlns:p14="http://schemas.microsoft.com/office/powerpoint/2010/main" val="16871466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25000" lnSpcReduction="20000"/>
          </a:bodyPr>
          <a:lstStyle/>
          <a:p>
            <a:pPr marL="0" indent="0" algn="ctr">
              <a:buNone/>
            </a:pPr>
            <a:r>
              <a:rPr lang="en-US" sz="11400" b="1" dirty="0" smtClean="0"/>
              <a:t>Rule 2-6-13</a:t>
            </a:r>
          </a:p>
          <a:p>
            <a:pPr marL="0" indent="0">
              <a:buNone/>
            </a:pPr>
            <a:endParaRPr lang="en-US" sz="11400" dirty="0"/>
          </a:p>
          <a:p>
            <a:pPr marL="0" indent="0">
              <a:buNone/>
            </a:pPr>
            <a:r>
              <a:rPr lang="en-US" sz="11400" b="1" dirty="0" smtClean="0"/>
              <a:t>2-6-13:</a:t>
            </a:r>
            <a:r>
              <a:rPr lang="en-US" sz="11400" dirty="0" smtClean="0"/>
              <a:t>  A flip from the performing surface that lands in a partner stunt or cradle is illegal.</a:t>
            </a:r>
          </a:p>
          <a:p>
            <a:pPr marL="0" indent="0">
              <a:buNone/>
            </a:pPr>
            <a:endParaRPr lang="en-US" sz="11400" dirty="0"/>
          </a:p>
          <a:p>
            <a:pPr marL="0" indent="0">
              <a:buNone/>
            </a:pPr>
            <a:r>
              <a:rPr lang="en-US" sz="11400" dirty="0" smtClean="0"/>
              <a:t>Please note that this rule is not new. It was in the 2013-14 Spirit Rules Book as Rule 2-10-4. It was moved to Rule 2-6-13 as the committee believed that was a more logical place for it. </a:t>
            </a:r>
            <a:endParaRPr lang="en-US" sz="11400"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r>
              <a:rPr lang="en-US" b="1" dirty="0" smtClean="0"/>
              <a:t>			</a:t>
            </a:r>
          </a:p>
        </p:txBody>
      </p:sp>
    </p:spTree>
    <p:extLst>
      <p:ext uri="{BB962C8B-B14F-4D97-AF65-F5344CB8AC3E}">
        <p14:creationId xmlns:p14="http://schemas.microsoft.com/office/powerpoint/2010/main" val="2242606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a:bodyPr>
          <a:lstStyle/>
          <a:p>
            <a:pPr marL="0" indent="0" algn="ctr">
              <a:lnSpc>
                <a:spcPct val="120000"/>
              </a:lnSpc>
              <a:buNone/>
            </a:pPr>
            <a:r>
              <a:rPr lang="en-US" b="1" dirty="0" smtClean="0"/>
              <a:t>Rule 2-7-5 Note</a:t>
            </a:r>
          </a:p>
          <a:p>
            <a:pPr marL="0" indent="0">
              <a:buNone/>
            </a:pPr>
            <a:r>
              <a:rPr lang="en-US" dirty="0"/>
              <a:t>Delete NOTE.</a:t>
            </a:r>
          </a:p>
          <a:p>
            <a:r>
              <a:rPr lang="en-US" strike="sngStrike" dirty="0"/>
              <a:t>NOTE: A helicopter is an exception to the release transition rule, 2-7-7</a:t>
            </a:r>
            <a:r>
              <a:rPr lang="en-US" dirty="0"/>
              <a:t>.</a:t>
            </a:r>
          </a:p>
          <a:p>
            <a:pPr>
              <a:lnSpc>
                <a:spcPct val="110000"/>
              </a:lnSpc>
            </a:pPr>
            <a:endParaRPr lang="en-US" dirty="0"/>
          </a:p>
        </p:txBody>
      </p:sp>
    </p:spTree>
    <p:extLst>
      <p:ext uri="{BB962C8B-B14F-4D97-AF65-F5344CB8AC3E}">
        <p14:creationId xmlns:p14="http://schemas.microsoft.com/office/powerpoint/2010/main" val="116413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a:xfrm>
            <a:off x="1155468" y="1600199"/>
            <a:ext cx="7780714" cy="5193903"/>
          </a:xfrm>
        </p:spPr>
        <p:txBody>
          <a:bodyPr>
            <a:normAutofit/>
          </a:bodyPr>
          <a:lstStyle/>
          <a:p>
            <a:pPr marL="0" indent="0">
              <a:lnSpc>
                <a:spcPct val="120000"/>
              </a:lnSpc>
              <a:buNone/>
            </a:pPr>
            <a:r>
              <a:rPr lang="en-US" b="1" dirty="0" smtClean="0"/>
              <a:t>                           Rule 2-7-6 Note </a:t>
            </a:r>
            <a:endParaRPr lang="en-US" dirty="0" smtClean="0"/>
          </a:p>
          <a:p>
            <a:pPr marL="0" indent="0">
              <a:buNone/>
            </a:pPr>
            <a:r>
              <a:rPr lang="en-US" dirty="0"/>
              <a:t>Delete NOTE.</a:t>
            </a:r>
          </a:p>
          <a:p>
            <a:r>
              <a:rPr lang="en-US" strike="sngStrike" dirty="0"/>
              <a:t>NOTE: A log roll is an exception to the release transition rule, 2-7-7.</a:t>
            </a:r>
            <a:endParaRPr lang="en-US" dirty="0"/>
          </a:p>
          <a:p>
            <a:pPr>
              <a:lnSpc>
                <a:spcPct val="110000"/>
              </a:lnSpc>
            </a:pPr>
            <a:endParaRPr lang="en-US" dirty="0" smtClean="0"/>
          </a:p>
          <a:p>
            <a:pPr marL="0" indent="0">
              <a:lnSpc>
                <a:spcPct val="110000"/>
              </a:lnSpc>
              <a:buNone/>
            </a:pPr>
            <a:r>
              <a:rPr lang="en-US" dirty="0" smtClean="0"/>
              <a:t>               </a:t>
            </a:r>
          </a:p>
          <a:p>
            <a:pPr marL="0" indent="0">
              <a:lnSpc>
                <a:spcPct val="110000"/>
              </a:lnSpc>
              <a:buNone/>
            </a:pPr>
            <a:r>
              <a:rPr lang="en-US" dirty="0" smtClean="0"/>
              <a:t>              </a:t>
            </a:r>
            <a:endParaRPr lang="en-US" dirty="0"/>
          </a:p>
          <a:p>
            <a:pPr>
              <a:lnSpc>
                <a:spcPct val="110000"/>
              </a:lnSpc>
            </a:pPr>
            <a:endParaRPr lang="en-US" dirty="0" smtClean="0"/>
          </a:p>
          <a:p>
            <a:pPr marL="0" indent="0">
              <a:lnSpc>
                <a:spcPct val="110000"/>
              </a:lnSpc>
              <a:buNone/>
            </a:pPr>
            <a:endParaRPr lang="en-US" dirty="0" smtClean="0"/>
          </a:p>
          <a:p>
            <a:pPr marL="0" indent="0">
              <a:lnSpc>
                <a:spcPct val="110000"/>
              </a:lnSpc>
              <a:buNone/>
            </a:pPr>
            <a:endParaRPr lang="en-US" dirty="0" smtClean="0"/>
          </a:p>
        </p:txBody>
      </p:sp>
    </p:spTree>
    <p:extLst>
      <p:ext uri="{BB962C8B-B14F-4D97-AF65-F5344CB8AC3E}">
        <p14:creationId xmlns:p14="http://schemas.microsoft.com/office/powerpoint/2010/main" val="512228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a:xfrm>
            <a:off x="1155468" y="1600199"/>
            <a:ext cx="7780714" cy="5193903"/>
          </a:xfrm>
        </p:spPr>
        <p:txBody>
          <a:bodyPr>
            <a:normAutofit/>
          </a:bodyPr>
          <a:lstStyle/>
          <a:p>
            <a:pPr marL="0" indent="0">
              <a:lnSpc>
                <a:spcPct val="120000"/>
              </a:lnSpc>
              <a:buNone/>
            </a:pPr>
            <a:r>
              <a:rPr lang="en-US" b="1" dirty="0" smtClean="0"/>
              <a:t>                           Rule 2-7-6</a:t>
            </a:r>
            <a:endParaRPr lang="en-US" dirty="0" smtClean="0"/>
          </a:p>
          <a:p>
            <a:pPr marL="0" indent="0">
              <a:buNone/>
            </a:pPr>
            <a:endParaRPr lang="en-US" dirty="0"/>
          </a:p>
          <a:p>
            <a:pPr>
              <a:lnSpc>
                <a:spcPct val="110000"/>
              </a:lnSpc>
            </a:pPr>
            <a:r>
              <a:rPr lang="en-US" dirty="0" smtClean="0"/>
              <a:t>A log roll is legal provided it does not involve more than one complete rotation and the top person is not in contact with </a:t>
            </a:r>
            <a:r>
              <a:rPr lang="en-US" u="sng" dirty="0" smtClean="0"/>
              <a:t>another released top person.</a:t>
            </a:r>
          </a:p>
          <a:p>
            <a:pPr marL="0" indent="0">
              <a:lnSpc>
                <a:spcPct val="110000"/>
              </a:lnSpc>
              <a:buNone/>
            </a:pPr>
            <a:endParaRPr lang="en-US" dirty="0" smtClean="0"/>
          </a:p>
          <a:p>
            <a:pPr marL="0" indent="0">
              <a:lnSpc>
                <a:spcPct val="110000"/>
              </a:lnSpc>
              <a:buNone/>
            </a:pPr>
            <a:r>
              <a:rPr lang="en-US" dirty="0" smtClean="0"/>
              <a:t>               </a:t>
            </a:r>
          </a:p>
          <a:p>
            <a:pPr marL="0" indent="0">
              <a:lnSpc>
                <a:spcPct val="110000"/>
              </a:lnSpc>
              <a:buNone/>
            </a:pPr>
            <a:r>
              <a:rPr lang="en-US" dirty="0" smtClean="0"/>
              <a:t>              </a:t>
            </a:r>
            <a:endParaRPr lang="en-US" dirty="0"/>
          </a:p>
          <a:p>
            <a:pPr>
              <a:lnSpc>
                <a:spcPct val="110000"/>
              </a:lnSpc>
            </a:pPr>
            <a:endParaRPr lang="en-US" dirty="0" smtClean="0"/>
          </a:p>
          <a:p>
            <a:pPr marL="0" indent="0">
              <a:lnSpc>
                <a:spcPct val="110000"/>
              </a:lnSpc>
              <a:buNone/>
            </a:pPr>
            <a:endParaRPr lang="en-US" dirty="0" smtClean="0"/>
          </a:p>
          <a:p>
            <a:pPr marL="0" indent="0">
              <a:lnSpc>
                <a:spcPct val="110000"/>
              </a:lnSpc>
              <a:buNone/>
            </a:pPr>
            <a:endParaRPr lang="en-US" dirty="0" smtClean="0"/>
          </a:p>
        </p:txBody>
      </p:sp>
    </p:spTree>
    <p:extLst>
      <p:ext uri="{BB962C8B-B14F-4D97-AF65-F5344CB8AC3E}">
        <p14:creationId xmlns:p14="http://schemas.microsoft.com/office/powerpoint/2010/main" val="8554069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a:xfrm>
            <a:off x="1155468" y="1600200"/>
            <a:ext cx="7780714" cy="5130800"/>
          </a:xfrm>
        </p:spPr>
        <p:txBody>
          <a:bodyPr>
            <a:normAutofit/>
          </a:bodyPr>
          <a:lstStyle/>
          <a:p>
            <a:pPr marL="0" indent="0" algn="ctr">
              <a:buNone/>
            </a:pPr>
            <a:r>
              <a:rPr lang="en-US" sz="3600" b="1" dirty="0" smtClean="0"/>
              <a:t>Rule 2-9-1</a:t>
            </a:r>
          </a:p>
          <a:p>
            <a:pPr marL="0" indent="0" algn="ctr">
              <a:buNone/>
            </a:pPr>
            <a:endParaRPr lang="en-US" b="1" dirty="0" smtClean="0"/>
          </a:p>
          <a:p>
            <a:r>
              <a:rPr lang="en-US" sz="3200" b="1" u="sng" dirty="0"/>
              <a:t>EXCEPTION:</a:t>
            </a:r>
            <a:r>
              <a:rPr lang="en-US" sz="3200" u="sng" dirty="0"/>
              <a:t> The bases may make a ¼ turn to catch a cradle.</a:t>
            </a:r>
            <a:endParaRPr lang="en-US" sz="3200" dirty="0"/>
          </a:p>
          <a:p>
            <a:pPr marL="0" indent="0">
              <a:buNone/>
            </a:pPr>
            <a:endParaRPr lang="en-US" dirty="0"/>
          </a:p>
        </p:txBody>
      </p:sp>
    </p:spTree>
    <p:extLst>
      <p:ext uri="{BB962C8B-B14F-4D97-AF65-F5344CB8AC3E}">
        <p14:creationId xmlns:p14="http://schemas.microsoft.com/office/powerpoint/2010/main" val="28310631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a:xfrm>
            <a:off x="1155468" y="1600200"/>
            <a:ext cx="7780714" cy="5130800"/>
          </a:xfrm>
        </p:spPr>
        <p:txBody>
          <a:bodyPr>
            <a:normAutofit fontScale="25000" lnSpcReduction="20000"/>
          </a:bodyPr>
          <a:lstStyle/>
          <a:p>
            <a:pPr marL="0" indent="0" algn="ctr">
              <a:buNone/>
            </a:pPr>
            <a:r>
              <a:rPr lang="en-US" sz="11100" b="1" dirty="0" smtClean="0"/>
              <a:t>Rule 2-9-8</a:t>
            </a:r>
          </a:p>
          <a:p>
            <a:pPr marL="0" indent="0">
              <a:buNone/>
            </a:pPr>
            <a:endParaRPr lang="en-US" dirty="0" smtClean="0"/>
          </a:p>
          <a:p>
            <a:pPr marL="0" indent="0">
              <a:buNone/>
            </a:pPr>
            <a:endParaRPr lang="en-US" sz="10100" dirty="0" smtClean="0"/>
          </a:p>
          <a:p>
            <a:pPr marL="0" indent="0">
              <a:buNone/>
            </a:pPr>
            <a:r>
              <a:rPr lang="en-US" sz="10100" dirty="0" smtClean="0"/>
              <a:t>A </a:t>
            </a:r>
            <a:r>
              <a:rPr lang="en-US" sz="10100" dirty="0"/>
              <a:t>twist to a cradle or to the performing surface must not involve more than  </a:t>
            </a:r>
            <a:r>
              <a:rPr lang="en-US" sz="10100" u="sng" dirty="0"/>
              <a:t>1 ¼</a:t>
            </a:r>
            <a:r>
              <a:rPr lang="en-US" sz="10100" dirty="0"/>
              <a:t> </a:t>
            </a:r>
            <a:r>
              <a:rPr lang="en-US" sz="10100" strike="sngStrike" dirty="0"/>
              <a:t>complete</a:t>
            </a:r>
            <a:r>
              <a:rPr lang="en-US" sz="10100" dirty="0"/>
              <a:t> rotations. </a:t>
            </a:r>
            <a:r>
              <a:rPr lang="en-US" sz="10100" strike="sngStrike" dirty="0"/>
              <a:t>except when dismounting from a side facing stunt or toss, 1 ¼ rotations are permitted.</a:t>
            </a:r>
            <a:r>
              <a:rPr lang="en-US" sz="10100" dirty="0"/>
              <a:t>  </a:t>
            </a:r>
            <a:r>
              <a:rPr lang="en-US" sz="10100" strike="sngStrike" dirty="0"/>
              <a:t>The bases may make a ¼ turn to catch the cradle.</a:t>
            </a:r>
            <a:endParaRPr lang="en-US" sz="10100" dirty="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27036324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b="1" dirty="0" smtClean="0"/>
              <a:t>Rule 2-9-9</a:t>
            </a:r>
          </a:p>
          <a:p>
            <a:r>
              <a:rPr lang="en-US" dirty="0"/>
              <a:t>In all dismounts to catchers who are not the original bases, the following conditions must be met:</a:t>
            </a:r>
          </a:p>
          <a:p>
            <a:r>
              <a:rPr lang="en-US" dirty="0"/>
              <a:t>a.      The top person must be cradled by two </a:t>
            </a:r>
            <a:r>
              <a:rPr lang="en-US" strike="sngStrike" dirty="0" smtClean="0"/>
              <a:t>bases/</a:t>
            </a:r>
            <a:r>
              <a:rPr lang="en-US" dirty="0" smtClean="0"/>
              <a:t>catchers </a:t>
            </a:r>
            <a:r>
              <a:rPr lang="en-US" dirty="0"/>
              <a:t>and a head-and-shoulders spotter/catcher.</a:t>
            </a:r>
          </a:p>
          <a:p>
            <a:r>
              <a:rPr lang="en-US" dirty="0"/>
              <a:t>b.      </a:t>
            </a:r>
            <a:r>
              <a:rPr lang="en-US" u="sng" dirty="0"/>
              <a:t>The new catchers must remain close to the original bases.</a:t>
            </a:r>
            <a:endParaRPr lang="en-US" dirty="0"/>
          </a:p>
          <a:p>
            <a:r>
              <a:rPr lang="en-US" dirty="0"/>
              <a:t>c.      </a:t>
            </a:r>
            <a:r>
              <a:rPr lang="en-US" u="sng" dirty="0"/>
              <a:t>The new catchers must be in place and </a:t>
            </a:r>
            <a:r>
              <a:rPr lang="en-US" u="sng" dirty="0" smtClean="0"/>
              <a:t>must not </a:t>
            </a:r>
            <a:r>
              <a:rPr lang="en-US" u="sng" dirty="0"/>
              <a:t>be involved </a:t>
            </a:r>
            <a:r>
              <a:rPr lang="en-US" u="sng" dirty="0" smtClean="0"/>
              <a:t>in </a:t>
            </a:r>
            <a:r>
              <a:rPr lang="en-US" u="sng" dirty="0"/>
              <a:t>any other skill when the release is </a:t>
            </a:r>
            <a:r>
              <a:rPr lang="en-US" u="sng" dirty="0" smtClean="0"/>
              <a:t>initiated.</a:t>
            </a:r>
            <a:endParaRPr lang="en-US" dirty="0"/>
          </a:p>
          <a:p>
            <a:r>
              <a:rPr lang="en-US" dirty="0"/>
              <a:t>d.      The top person </a:t>
            </a:r>
            <a:r>
              <a:rPr lang="en-US" dirty="0" smtClean="0"/>
              <a:t>must </a:t>
            </a:r>
            <a:r>
              <a:rPr lang="en-US" dirty="0"/>
              <a:t>not </a:t>
            </a:r>
            <a:r>
              <a:rPr lang="en-US" dirty="0" smtClean="0"/>
              <a:t>execute any </a:t>
            </a:r>
            <a:r>
              <a:rPr lang="en-US" dirty="0"/>
              <a:t>skill (twist, toe touch, etc.) following the release.</a:t>
            </a:r>
          </a:p>
          <a:p>
            <a:endParaRPr lang="en-US" dirty="0"/>
          </a:p>
        </p:txBody>
      </p:sp>
    </p:spTree>
    <p:extLst>
      <p:ext uri="{BB962C8B-B14F-4D97-AF65-F5344CB8AC3E}">
        <p14:creationId xmlns:p14="http://schemas.microsoft.com/office/powerpoint/2010/main" val="41933261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a:bodyPr>
          <a:lstStyle/>
          <a:p>
            <a:pPr marL="0" indent="0" algn="ctr">
              <a:buNone/>
            </a:pPr>
            <a:r>
              <a:rPr lang="en-US" b="1" dirty="0" smtClean="0"/>
              <a:t>Rule 2-10-1</a:t>
            </a:r>
          </a:p>
          <a:p>
            <a:pPr marL="0" indent="0">
              <a:buNone/>
            </a:pPr>
            <a:endParaRPr lang="en-US" dirty="0" smtClean="0"/>
          </a:p>
          <a:p>
            <a:pPr marL="0" indent="0">
              <a:buNone/>
            </a:pPr>
            <a:r>
              <a:rPr lang="en-US" dirty="0" smtClean="0"/>
              <a:t>Tumbling </a:t>
            </a:r>
            <a:r>
              <a:rPr lang="en-US" u="sng" dirty="0"/>
              <a:t>or rebounding</a:t>
            </a:r>
            <a:r>
              <a:rPr lang="en-US" dirty="0"/>
              <a:t> over or under a stunt, person or prop is illegal with the exception of </a:t>
            </a:r>
            <a:r>
              <a:rPr lang="en-US" strike="sngStrike" dirty="0"/>
              <a:t>a forward roll</a:t>
            </a:r>
            <a:r>
              <a:rPr lang="en-US" dirty="0"/>
              <a:t> </a:t>
            </a:r>
            <a:r>
              <a:rPr lang="en-US" u="sng" dirty="0"/>
              <a:t>non-aerial tumbling</a:t>
            </a:r>
            <a:r>
              <a:rPr lang="en-US" dirty="0"/>
              <a:t> over a </a:t>
            </a:r>
            <a:r>
              <a:rPr lang="en-US" u="sng" dirty="0"/>
              <a:t>person or</a:t>
            </a:r>
            <a:r>
              <a:rPr lang="en-US" dirty="0"/>
              <a:t> prop on the performing surface.</a:t>
            </a:r>
          </a:p>
          <a:p>
            <a:pPr marL="0" indent="0">
              <a:buNone/>
            </a:pPr>
            <a:endParaRPr lang="en-US" b="1" dirty="0"/>
          </a:p>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endParaRPr lang="en-US" b="1" dirty="0"/>
          </a:p>
          <a:p>
            <a:pPr marL="0" indent="0" algn="ctr">
              <a:buNone/>
            </a:pPr>
            <a:endParaRPr lang="en-US" b="1" dirty="0" smtClean="0"/>
          </a:p>
          <a:p>
            <a:endParaRPr lang="en-US" dirty="0"/>
          </a:p>
        </p:txBody>
      </p:sp>
    </p:spTree>
    <p:extLst>
      <p:ext uri="{BB962C8B-B14F-4D97-AF65-F5344CB8AC3E}">
        <p14:creationId xmlns:p14="http://schemas.microsoft.com/office/powerpoint/2010/main" val="36913899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                           Rule 2-10-1</a:t>
            </a:r>
          </a:p>
          <a:p>
            <a:pPr marL="0" indent="0">
              <a:buNone/>
            </a:pPr>
            <a:r>
              <a:rPr lang="en-US" dirty="0" smtClean="0"/>
              <a:t>   </a:t>
            </a:r>
            <a:r>
              <a:rPr lang="en-US" b="1" dirty="0" smtClean="0"/>
              <a:t>1                            2                             3</a:t>
            </a:r>
          </a:p>
          <a:p>
            <a:pPr marL="0" indent="0">
              <a:buNone/>
            </a:pPr>
            <a:endParaRPr lang="en-US" b="1" dirty="0"/>
          </a:p>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endParaRPr lang="en-US" b="1" dirty="0"/>
          </a:p>
          <a:p>
            <a:pPr marL="0" indent="0">
              <a:buNone/>
            </a:pPr>
            <a:r>
              <a:rPr lang="en-US" b="1" dirty="0"/>
              <a:t> </a:t>
            </a:r>
            <a:r>
              <a:rPr lang="en-US" b="1" dirty="0" smtClean="0"/>
              <a:t>                           Legal</a:t>
            </a:r>
            <a:endParaRPr lang="en-US" b="1" dirty="0"/>
          </a:p>
          <a:p>
            <a:pPr marL="0" indent="0" algn="ctr">
              <a:buNone/>
            </a:pPr>
            <a:endParaRPr lang="en-US" b="1" dirty="0" smtClean="0"/>
          </a:p>
          <a:p>
            <a:endParaRPr lang="en-US" dirty="0"/>
          </a:p>
        </p:txBody>
      </p:sp>
      <p:pic>
        <p:nvPicPr>
          <p:cNvPr id="6146" name="Picture 2" descr="N:\2014 Spirt Rules Pictures\Page 67 Top\5 cartwheel1-over-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077" y="2854855"/>
            <a:ext cx="2882225" cy="1975577"/>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N:\2014 Spirt Rules Pictures\Page 67 Top\6 cartwheel1-over-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5215" y="2828287"/>
            <a:ext cx="2937399" cy="201345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N:\2014 Spirt Rules Pictures\Page 67 Top\8 cartwheel1-over-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7609" y="2854855"/>
            <a:ext cx="2859932" cy="1960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4720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solidFill>
                  <a:srgbClr val="FFFFFF"/>
                </a:solidFill>
                <a:latin typeface="Arial Black"/>
              </a:rPr>
              <a:t>Major Spirit Rules Revisions</a:t>
            </a:r>
            <a:endParaRPr lang="en-US" dirty="0"/>
          </a:p>
        </p:txBody>
      </p:sp>
      <p:sp>
        <p:nvSpPr>
          <p:cNvPr id="3" name="Content Placeholder 2"/>
          <p:cNvSpPr>
            <a:spLocks noGrp="1"/>
          </p:cNvSpPr>
          <p:nvPr>
            <p:ph idx="1"/>
          </p:nvPr>
        </p:nvSpPr>
        <p:spPr/>
        <p:txBody>
          <a:bodyPr>
            <a:normAutofit fontScale="25000" lnSpcReduction="20000"/>
          </a:bodyPr>
          <a:lstStyle/>
          <a:p>
            <a:pPr marL="0" indent="0" algn="ctr">
              <a:buNone/>
            </a:pPr>
            <a:r>
              <a:rPr lang="en-US" sz="10400" b="1" dirty="0" smtClean="0"/>
              <a:t>Rule 2-11</a:t>
            </a:r>
          </a:p>
          <a:p>
            <a:pPr marL="0" indent="0">
              <a:buNone/>
            </a:pPr>
            <a:r>
              <a:rPr lang="en-US" sz="11200" strike="sngStrike" dirty="0" smtClean="0"/>
              <a:t>ART. 1 . . . A twist performed to a cradle or to the performing surface must not involve more than one complete rotation except, when dismounting from a side-facing stunt or toss, 1¼ rotations are permitted. The bases may make a ¼ turn to catch the cradle.</a:t>
            </a:r>
          </a:p>
          <a:p>
            <a:pPr marL="0" indent="0">
              <a:buNone/>
            </a:pPr>
            <a:r>
              <a:rPr lang="en-US" sz="11200" strike="sngStrike" dirty="0" smtClean="0"/>
              <a:t>ART. 2 . . . A twist performed during a tumbling pass must not involve more than one complete rotation.</a:t>
            </a:r>
          </a:p>
          <a:p>
            <a:pPr marL="0" indent="0">
              <a:buNone/>
            </a:pPr>
            <a:r>
              <a:rPr lang="en-US" sz="11200" strike="sngStrike" dirty="0" smtClean="0"/>
              <a:t>ART. 3 . . . A twist on the performing surface (jump-twist-land) must not involve more than two complete rotations.</a:t>
            </a:r>
          </a:p>
          <a:p>
            <a:pPr marL="0" indent="0">
              <a:buNone/>
            </a:pPr>
            <a:r>
              <a:rPr lang="en-US" sz="11200" dirty="0" smtClean="0"/>
              <a:t>   </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                                    </a:t>
            </a:r>
            <a:endParaRPr lang="en-US" b="1" dirty="0"/>
          </a:p>
        </p:txBody>
      </p:sp>
    </p:spTree>
    <p:extLst>
      <p:ext uri="{BB962C8B-B14F-4D97-AF65-F5344CB8AC3E}">
        <p14:creationId xmlns:p14="http://schemas.microsoft.com/office/powerpoint/2010/main" val="17991441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p:txBody>
          <a:bodyPr/>
          <a:lstStyle/>
          <a:p>
            <a:r>
              <a:rPr lang="en-US" dirty="0" smtClean="0"/>
              <a:t>2014-15 NFHS Spirit Rule Revisions</a:t>
            </a:r>
            <a:endParaRPr lang="en-US" dirty="0"/>
          </a:p>
        </p:txBody>
      </p:sp>
      <p:sp>
        <p:nvSpPr>
          <p:cNvPr id="2054" name="Rectangle 6"/>
          <p:cNvSpPr>
            <a:spLocks noGrp="1" noChangeArrowheads="1"/>
          </p:cNvSpPr>
          <p:nvPr>
            <p:ph type="subTitle" idx="1"/>
          </p:nvPr>
        </p:nvSpPr>
        <p:spPr/>
        <p:txBody>
          <a:bodyPr/>
          <a:lstStyle/>
          <a:p>
            <a:endParaRPr lang="en-US" dirty="0" smtClean="0"/>
          </a:p>
          <a:p>
            <a:r>
              <a:rPr lang="en-US" dirty="0" smtClean="0"/>
              <a:t>New and Revised Situations and Rulings</a:t>
            </a:r>
          </a:p>
          <a:p>
            <a:endParaRPr lang="en-US" dirty="0"/>
          </a:p>
        </p:txBody>
      </p:sp>
    </p:spTree>
    <p:extLst>
      <p:ext uri="{BB962C8B-B14F-4D97-AF65-F5344CB8AC3E}">
        <p14:creationId xmlns:p14="http://schemas.microsoft.com/office/powerpoint/2010/main" val="35220070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 </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a:bodyPr>
          <a:lstStyle/>
          <a:p>
            <a:pPr marL="0" indent="0">
              <a:buNone/>
            </a:pPr>
            <a:endParaRPr lang="en-US" i="1" dirty="0" smtClean="0"/>
          </a:p>
          <a:p>
            <a:r>
              <a:rPr lang="en-US" i="1" dirty="0" smtClean="0"/>
              <a:t>*</a:t>
            </a:r>
            <a:r>
              <a:rPr lang="en-US" i="1" dirty="0"/>
              <a:t>2.1.1 SITUATION:  A coach allows a team member to participate with jewelry in a new piercing because the parent insists.  RULING:  illegal</a:t>
            </a:r>
            <a:r>
              <a:rPr lang="en-US" i="1" dirty="0" smtClean="0"/>
              <a:t>.</a:t>
            </a:r>
          </a:p>
          <a:p>
            <a:r>
              <a:rPr lang="en-US" i="1" dirty="0"/>
              <a:t>*2.1.5 SITUATION D:  A spirit team in shoulder stands is holding a sign for football players to run through. RULING: illegal.  COMMENT: The close proximity of other participants makes stunting in this situation </a:t>
            </a:r>
            <a:r>
              <a:rPr lang="en-US" i="1" dirty="0" smtClean="0"/>
              <a:t>unsafe.</a:t>
            </a:r>
            <a:endParaRPr lang="en-US" dirty="0"/>
          </a:p>
          <a:p>
            <a:endParaRPr lang="en-US" dirty="0"/>
          </a:p>
          <a:p>
            <a:pPr marL="0" indent="0">
              <a:buNone/>
            </a:pPr>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Tree>
    <p:extLst>
      <p:ext uri="{BB962C8B-B14F-4D97-AF65-F5344CB8AC3E}">
        <p14:creationId xmlns:p14="http://schemas.microsoft.com/office/powerpoint/2010/main" val="16512428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lnSpcReduction="10000"/>
          </a:bodyPr>
          <a:lstStyle/>
          <a:p>
            <a:r>
              <a:rPr lang="en-US" i="1" dirty="0"/>
              <a:t>*2.3.1 SITUATION A: A participant is wearing: (a) a watch; (b) post earrings covered by tape; (c) a religious medal on a chain; (d) a navel ring; (e) fish line or spacer through a piercing; (g) a dermal piercing without the jewelry adornment removed; (h) a gauge in a stretched ear piercing. RULING: All are illegal.  COMMENTS:  (g) If the jewelry adornment of a dermal piercing is removed, it is legal. (h) Participants may choose to cover the opening with tape after removing the gauge or jewelry.</a:t>
            </a:r>
            <a:endParaRPr lang="en-US" dirty="0"/>
          </a:p>
          <a:p>
            <a:endParaRPr lang="en-US" dirty="0"/>
          </a:p>
        </p:txBody>
      </p:sp>
    </p:spTree>
    <p:extLst>
      <p:ext uri="{BB962C8B-B14F-4D97-AF65-F5344CB8AC3E}">
        <p14:creationId xmlns:p14="http://schemas.microsoft.com/office/powerpoint/2010/main" val="13886496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a:bodyPr>
          <a:lstStyle/>
          <a:p>
            <a:endParaRPr lang="en-US" i="1" dirty="0" smtClean="0"/>
          </a:p>
          <a:p>
            <a:r>
              <a:rPr lang="en-US" i="1" dirty="0" smtClean="0"/>
              <a:t>*</a:t>
            </a:r>
            <a:r>
              <a:rPr lang="en-US" i="1" dirty="0"/>
              <a:t>2.3.1 SITUATION B: Cheerleaders are wearing: (a) uniforms with rhinestones sewn, punched or glued on; (b) rhinestones woven into their hair; (c) rhinestones glued on their faces. RULING: (a) legal; (b) and (c) </a:t>
            </a:r>
            <a:r>
              <a:rPr lang="en-US" i="1" dirty="0" smtClean="0"/>
              <a:t>illegal.</a:t>
            </a:r>
            <a:endParaRPr lang="en-US" dirty="0"/>
          </a:p>
          <a:p>
            <a:r>
              <a:rPr lang="en-US" i="1" dirty="0" smtClean="0"/>
              <a:t>*</a:t>
            </a:r>
            <a:r>
              <a:rPr lang="en-US" i="1" dirty="0"/>
              <a:t>2.3.6 SITUATION: Cheerleaders are wearing uniforms that have sheer, “see through” material around the midriff. RULING:  illegal.</a:t>
            </a:r>
            <a:endParaRPr lang="en-US" dirty="0"/>
          </a:p>
          <a:p>
            <a:endParaRPr lang="en-US" dirty="0"/>
          </a:p>
        </p:txBody>
      </p:sp>
    </p:spTree>
    <p:extLst>
      <p:ext uri="{BB962C8B-B14F-4D97-AF65-F5344CB8AC3E}">
        <p14:creationId xmlns:p14="http://schemas.microsoft.com/office/powerpoint/2010/main" val="32664489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77500" lnSpcReduction="20000"/>
          </a:bodyPr>
          <a:lstStyle/>
          <a:p>
            <a:r>
              <a:rPr lang="en-US" i="1" dirty="0"/>
              <a:t>*2.3.8 SITUATION A: A participant wearing a brace that has been modified from the </a:t>
            </a:r>
            <a:r>
              <a:rPr lang="en-US" i="1" dirty="0" smtClean="0"/>
              <a:t>manufacturer’s </a:t>
            </a:r>
            <a:r>
              <a:rPr lang="en-US" i="1" dirty="0"/>
              <a:t>original design/production: (a) acts as a post during a suspended roll; (b) participates in a sideline chant.  RULING: (a) illegal; (b) legal.  COMMENT:  (b) Participating in individual skills while wearing braces that have been altered from the manufacturer’s design do not present risk to other </a:t>
            </a:r>
            <a:r>
              <a:rPr lang="en-US" i="1" dirty="0" smtClean="0"/>
              <a:t>participants. </a:t>
            </a:r>
            <a:endParaRPr lang="en-US" dirty="0"/>
          </a:p>
          <a:p>
            <a:r>
              <a:rPr lang="en-US" i="1" dirty="0"/>
              <a:t>*2.3.8 SITUATION B:  A participant in a walking boot (a) bases a stunt; (b) spots a stunt; (c) executes a cartwheel.  RULING: (a) and (b) illegal; (c) legal.  COMMENT:  (c) Participating in individual skills while wearing a walking boot does not present risk to other participants. A medical professional is the appropriate person to determine whether such activities are safe for the injured participant.</a:t>
            </a:r>
            <a:endParaRPr lang="en-US" dirty="0"/>
          </a:p>
          <a:p>
            <a:pPr marL="0" indent="0">
              <a:buNone/>
            </a:pPr>
            <a:r>
              <a:rPr lang="en-US" i="1" dirty="0"/>
              <a:t> </a:t>
            </a:r>
            <a:endParaRPr lang="en-US" dirty="0"/>
          </a:p>
          <a:p>
            <a:endParaRPr lang="en-US" dirty="0"/>
          </a:p>
        </p:txBody>
      </p:sp>
    </p:spTree>
    <p:extLst>
      <p:ext uri="{BB962C8B-B14F-4D97-AF65-F5344CB8AC3E}">
        <p14:creationId xmlns:p14="http://schemas.microsoft.com/office/powerpoint/2010/main" val="26316690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lnSpcReduction="10000"/>
          </a:bodyPr>
          <a:lstStyle/>
          <a:p>
            <a:r>
              <a:rPr lang="en-US" i="1" dirty="0"/>
              <a:t>*2.4.1 SITUATION B: A base is holding poms in one hand while: (a) supporting a top person in a prep; (b) holding a top person’s hitched foot with his/her other hand. RULING: (a) illegal; (b) legal.</a:t>
            </a:r>
            <a:endParaRPr lang="en-US" dirty="0"/>
          </a:p>
          <a:p>
            <a:r>
              <a:rPr lang="en-US" i="1" dirty="0"/>
              <a:t>*2.4.5 SITUATION A: A spotter is standing slightly behind an extension and: (a) stays visually focused on the head and shoulders of the top person; (b) glances away for a moment to check other stunts; (c) hands a sign to the top person. RULING: (a) and (b) legal; (c) illegal.</a:t>
            </a:r>
            <a:endParaRPr lang="en-US" dirty="0"/>
          </a:p>
          <a:p>
            <a:endParaRPr lang="en-US" dirty="0"/>
          </a:p>
        </p:txBody>
      </p:sp>
    </p:spTree>
    <p:extLst>
      <p:ext uri="{BB962C8B-B14F-4D97-AF65-F5344CB8AC3E}">
        <p14:creationId xmlns:p14="http://schemas.microsoft.com/office/powerpoint/2010/main" val="41569947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a:bodyPr>
          <a:lstStyle/>
          <a:p>
            <a:r>
              <a:rPr lang="en-US" i="1" dirty="0"/>
              <a:t>*2.4.5 SITUATION B:  A team executes a double base prep.  A spotter holds the ankles of the top person while looking at the crowd.   RULING: legal   COMMENT: Spotting rules do not apply to stunts that don’t require a spotter.</a:t>
            </a:r>
            <a:endParaRPr lang="en-US" dirty="0"/>
          </a:p>
          <a:p>
            <a:endParaRPr lang="en-US" dirty="0"/>
          </a:p>
        </p:txBody>
      </p:sp>
    </p:spTree>
    <p:extLst>
      <p:ext uri="{BB962C8B-B14F-4D97-AF65-F5344CB8AC3E}">
        <p14:creationId xmlns:p14="http://schemas.microsoft.com/office/powerpoint/2010/main" val="17688718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85000" lnSpcReduction="10000"/>
          </a:bodyPr>
          <a:lstStyle/>
          <a:p>
            <a:r>
              <a:rPr lang="en-US" i="1" dirty="0"/>
              <a:t>* 2.5.1 SITUATION:  A top person: (a) in a basket toss drops her head back to the point her shoulders are below her waist; (b) is a bracer for a flip that starts on the floor.  Her shoulders inadvertently go below her waist as she reaches down to assist the top person.  RULING: Both are illegal.</a:t>
            </a:r>
            <a:endParaRPr lang="en-US" dirty="0"/>
          </a:p>
          <a:p>
            <a:r>
              <a:rPr lang="en-US" i="1" dirty="0"/>
              <a:t>*2.5.2   SITUATION A: Two participants are standing back to back with their arms hooked together.  The base leans forward as the top person does a backward roll over the base’s back and lands upright on the performing surface.  RULING: illegal.  COMMENT: By facing away from the inverted top person, the base is not is not considered to be in a position to protect the head/neck. </a:t>
            </a:r>
            <a:endParaRPr lang="en-US" dirty="0"/>
          </a:p>
          <a:p>
            <a:endParaRPr lang="en-US" dirty="0"/>
          </a:p>
        </p:txBody>
      </p:sp>
    </p:spTree>
    <p:extLst>
      <p:ext uri="{BB962C8B-B14F-4D97-AF65-F5344CB8AC3E}">
        <p14:creationId xmlns:p14="http://schemas.microsoft.com/office/powerpoint/2010/main" val="23208694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a:t>*2.5.2 SITUATION B: A participant in a handstand on the performing surface: (a) is lifted, released and flipped by two bases, landing in a load; (b) is lifted into a prep by two bases who hold her arms and thighs; (b) hooks her legs over the shoulders of a base and transitions to a shoulder sit without assistance. RULING: (a) and (b) legal; (c) illegal. </a:t>
            </a:r>
            <a:endParaRPr lang="en-US" dirty="0"/>
          </a:p>
          <a:p>
            <a:r>
              <a:rPr lang="en-US" i="1" dirty="0"/>
              <a:t>*2.5.2 SITUATION C:  Participants execute chorus line flips in which: (b) two performers lean against the outstretched interlocked arms of three bases/posts, and roll backwards over their arms;  (b) three performers lean against the outstretched interlocked arms of four bases/posts and roll as in (a). RULING: (a) legal; (b) illegal. COMMENT: (b) At least one base/post for each top person must have a free hand.  </a:t>
            </a:r>
            <a:endParaRPr lang="en-US" dirty="0"/>
          </a:p>
          <a:p>
            <a:endParaRPr lang="en-US" dirty="0"/>
          </a:p>
        </p:txBody>
      </p:sp>
    </p:spTree>
    <p:extLst>
      <p:ext uri="{BB962C8B-B14F-4D97-AF65-F5344CB8AC3E}">
        <p14:creationId xmlns:p14="http://schemas.microsoft.com/office/powerpoint/2010/main" val="17610948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a:t>*2.5.2 SITUATION D: A top person in a prep is pushed above the bases’ heads by the spotter/post. The top person immediately folds, rotates forward and is caught on her back in a pike position by the original bases. The bases/catchers do not have contact with her upper body as she initiates the inversion.  RULING: legal. COMMENT: Foldover stunts are the exception to the requirement for continuous upper body contact during an inversion. However, the catchers must still reach upward to acquire upper body contact prior to the catch. </a:t>
            </a:r>
            <a:endParaRPr lang="en-US" dirty="0"/>
          </a:p>
          <a:p>
            <a:r>
              <a:rPr lang="en-US" i="1" dirty="0"/>
              <a:t>*2.5.2   SITUATION E: A top person in a prep is supported on her upper body by two bases. She executes (a) a back arch to a handstand on the floor; (b) a cartwheel to her feet on the floor.  RULING: (a) illegal; (b) legal. </a:t>
            </a:r>
            <a:endParaRPr lang="en-US" dirty="0"/>
          </a:p>
          <a:p>
            <a:endParaRPr lang="en-US" dirty="0"/>
          </a:p>
        </p:txBody>
      </p:sp>
    </p:spTree>
    <p:extLst>
      <p:ext uri="{BB962C8B-B14F-4D97-AF65-F5344CB8AC3E}">
        <p14:creationId xmlns:p14="http://schemas.microsoft.com/office/powerpoint/2010/main" val="4458704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77500" lnSpcReduction="20000"/>
          </a:bodyPr>
          <a:lstStyle/>
          <a:p>
            <a:r>
              <a:rPr lang="en-US" i="1" dirty="0"/>
              <a:t>*2.5.2 SITUATION F: A top person is in a straddle sit with two bases and a spotter.  She executes a suspended forward roll by: (a) grasping a hand of each base who assist her to the performing surface;   (b) grasping a hand of each base who assist her to a handstand position where she pauses before continuing to the performing surface; (c) grasps both hands of the spotter and, as the bases hold her feet, executes the roll by swinging down and back up to a prep.  RULING: (a) legal; (b) and (c) illegal.  COMMENT:  (c) The feet of the top person must be released during a suspended roll.</a:t>
            </a:r>
            <a:endParaRPr lang="en-US" dirty="0"/>
          </a:p>
          <a:p>
            <a:r>
              <a:rPr lang="en-US" i="1" dirty="0"/>
              <a:t>*2.5.2 SITUATION G: A top person in a flatback grasps the hands of a post standing at her head and executes a suspended backward roll.  There are no spotters present.  She (a) lands in a prep supported by two new bases; (b) lands on the performing surface; (c) releases one hand of the post and lands in a two-person cradle.  RULING: (a) legal; (b) and (c) illegal.</a:t>
            </a:r>
            <a:endParaRPr lang="en-US" dirty="0"/>
          </a:p>
          <a:p>
            <a:endParaRPr lang="en-US" dirty="0"/>
          </a:p>
        </p:txBody>
      </p:sp>
    </p:spTree>
    <p:extLst>
      <p:ext uri="{BB962C8B-B14F-4D97-AF65-F5344CB8AC3E}">
        <p14:creationId xmlns:p14="http://schemas.microsoft.com/office/powerpoint/2010/main" val="38913327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92500" lnSpcReduction="20000"/>
          </a:bodyPr>
          <a:lstStyle/>
          <a:p>
            <a:r>
              <a:rPr lang="en-US" i="1" dirty="0"/>
              <a:t>*2.5.2 SITUATION H: A top person is supported by two bases in a shoulder height handstand.  The bases pop her and: (a) catch her in a cradle, assisted by a spotter; (b) assist her to an upright position on the performing surface; (c) assist her to a handstand on the performing surface; (d) catch her in a loading position. RULING: (a) and (b) legal; (c) and (d) illegal.  </a:t>
            </a:r>
            <a:endParaRPr lang="en-US" dirty="0"/>
          </a:p>
          <a:p>
            <a:r>
              <a:rPr lang="en-US" i="1" dirty="0"/>
              <a:t>*2.5.2 SITUATION I: An inverted top person is supported by two bases who are holding her above their heads. The bases pop her and assist her to the performing surface.  RULING: illegal. COMMENT: Inverted partner stunts must not begin (or end) in an extended position. </a:t>
            </a:r>
            <a:endParaRPr lang="en-US" dirty="0"/>
          </a:p>
          <a:p>
            <a:endParaRPr lang="en-US" dirty="0"/>
          </a:p>
        </p:txBody>
      </p:sp>
    </p:spTree>
    <p:extLst>
      <p:ext uri="{BB962C8B-B14F-4D97-AF65-F5344CB8AC3E}">
        <p14:creationId xmlns:p14="http://schemas.microsoft.com/office/powerpoint/2010/main" val="11191767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92500" lnSpcReduction="20000"/>
          </a:bodyPr>
          <a:lstStyle/>
          <a:p>
            <a:r>
              <a:rPr lang="en-US" i="1" dirty="0"/>
              <a:t>*2.5.3 SITUATION A: A top person executes a forward flip in a layout position, assisted by two bracers, one on each side.  (a) The bracers are facing away from the top person; (b) The bases and spotter intentionally toss the top person forward and step in front of the pyramid to catch her in a cradle.  RULING: Both are illegal. </a:t>
            </a:r>
            <a:endParaRPr lang="en-US" dirty="0"/>
          </a:p>
          <a:p>
            <a:r>
              <a:rPr lang="en-US" i="1" dirty="0"/>
              <a:t>*2.5.3 SITUATION B: The top person in a multi-base extension executes a braced forward flip: (a) with a twist to a cradle; (b) to separate bases and spotter who are behind the top person; (c) to a prep with the original bases and spotter who then assist the top person to the performing surface. RULING: (a) and (b) illegal; (c) legal. </a:t>
            </a:r>
            <a:endParaRPr lang="en-US" dirty="0"/>
          </a:p>
          <a:p>
            <a:endParaRPr lang="en-US" dirty="0"/>
          </a:p>
        </p:txBody>
      </p:sp>
    </p:spTree>
    <p:extLst>
      <p:ext uri="{BB962C8B-B14F-4D97-AF65-F5344CB8AC3E}">
        <p14:creationId xmlns:p14="http://schemas.microsoft.com/office/powerpoint/2010/main" val="27883902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a:t>*2.5.3 SITUATION C: There are three original bases/spotters underneath a top person during a braced flip. (a) Two catch the top person in a prep while the third person spots the landing; (b) All three catch the top person in a cradle. RULING: Both are legal. COMMENT: All three bases/spotters are not required to actually catch the top person in a braced flip.  One or two can actively assist/spot the landing.</a:t>
            </a:r>
            <a:endParaRPr lang="en-US" dirty="0"/>
          </a:p>
          <a:p>
            <a:r>
              <a:rPr lang="en-US" i="1" dirty="0"/>
              <a:t>*2.5.3 SITUATION D: There are three original bases/spotters underneath a top person during a braced flip. One base catches the top person in a liberty while the other two assist/spot, (a) standing with one spotter directly behind the other; (b) standing in a manner where both spotters have a direct path to the stunt. RULING: (a) illegal, (b) legal.</a:t>
            </a:r>
            <a:endParaRPr lang="en-US" dirty="0"/>
          </a:p>
          <a:p>
            <a:endParaRPr lang="en-US" dirty="0"/>
          </a:p>
        </p:txBody>
      </p:sp>
    </p:spTree>
    <p:extLst>
      <p:ext uri="{BB962C8B-B14F-4D97-AF65-F5344CB8AC3E}">
        <p14:creationId xmlns:p14="http://schemas.microsoft.com/office/powerpoint/2010/main" val="34488839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a:bodyPr>
          <a:lstStyle/>
          <a:p>
            <a:r>
              <a:rPr lang="en-US" i="1" dirty="0"/>
              <a:t>*2.5.4 SITUATION: A top person holding a sign is transitioned to a prone position. (a) She holds the sign as she executes a forward roll dismount; (b) she drops the sign to the side before beginning a forward roll dismount.  RULING: (a) illegal; (b) legal.</a:t>
            </a:r>
            <a:endParaRPr lang="en-US" dirty="0"/>
          </a:p>
          <a:p>
            <a:endParaRPr lang="en-US" dirty="0"/>
          </a:p>
        </p:txBody>
      </p:sp>
    </p:spTree>
    <p:extLst>
      <p:ext uri="{BB962C8B-B14F-4D97-AF65-F5344CB8AC3E}">
        <p14:creationId xmlns:p14="http://schemas.microsoft.com/office/powerpoint/2010/main" val="170351754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92500"/>
          </a:bodyPr>
          <a:lstStyle/>
          <a:p>
            <a:r>
              <a:rPr lang="en-US" i="1" dirty="0"/>
              <a:t>*2.6.4 SITUATION A: The top person in a double-base prep falls forward while a spotter/post grasps her ankles.  She is caught on her upper body by the two original bases. RULING: legal.</a:t>
            </a:r>
            <a:endParaRPr lang="en-US" dirty="0"/>
          </a:p>
          <a:p>
            <a:r>
              <a:rPr lang="en-US" i="1" dirty="0"/>
              <a:t>*2.6.4 SITUATION B: The top person in an extension falls forward and: (a) is caught in a prone position by two new bases and a spotter who were in place prior to beginning the drop. (b) is caught in a horizontal position by two new catchers and spotter who were behind the original bases and moved into position during the drop.  RULING: (a) legal; (b) illegal. </a:t>
            </a:r>
            <a:endParaRPr lang="en-US" dirty="0"/>
          </a:p>
          <a:p>
            <a:endParaRPr lang="en-US" dirty="0"/>
          </a:p>
        </p:txBody>
      </p:sp>
    </p:spTree>
    <p:extLst>
      <p:ext uri="{BB962C8B-B14F-4D97-AF65-F5344CB8AC3E}">
        <p14:creationId xmlns:p14="http://schemas.microsoft.com/office/powerpoint/2010/main" val="3797773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a:bodyPr>
          <a:lstStyle/>
          <a:p>
            <a:r>
              <a:rPr lang="en-US" i="1" dirty="0"/>
              <a:t>*2.7.5 SITUATION B: A top person in a layout position is popped by bases and executes a log roll.  The top person is braced by top persons in preps.  RULING:  legal.  COMMENT:  Because the top persons in the preps are not released, they can brace the log roll.</a:t>
            </a:r>
            <a:endParaRPr lang="en-US" dirty="0"/>
          </a:p>
          <a:p>
            <a:r>
              <a:rPr lang="en-US" i="1" dirty="0"/>
              <a:t>*2.7.7 SITUATION: A top person in a cradle is popped to a: (a) double base prep; (b) prep level straddle sit. RULING: Both are legal.</a:t>
            </a:r>
            <a:endParaRPr lang="en-US" dirty="0"/>
          </a:p>
          <a:p>
            <a:endParaRPr lang="en-US" dirty="0"/>
          </a:p>
        </p:txBody>
      </p:sp>
    </p:spTree>
    <p:extLst>
      <p:ext uri="{BB962C8B-B14F-4D97-AF65-F5344CB8AC3E}">
        <p14:creationId xmlns:p14="http://schemas.microsoft.com/office/powerpoint/2010/main" val="22068158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77500" lnSpcReduction="20000"/>
          </a:bodyPr>
          <a:lstStyle/>
          <a:p>
            <a:r>
              <a:rPr lang="en-US" i="1" dirty="0"/>
              <a:t>*2.9.3 SITUATION: A top person in a single-base prep executes: (a) a twist to the floor without assistance; (b) a twist to the floor with the assistance of the base and a spotter; (c) a toe-touch during the dismount with the assistance of the base and a spotter. RULING: (a) illegal; (b) and (c) legal. COMMENT: The dismount must be no more than a pop that does not significantly increase the height of the top person.</a:t>
            </a:r>
            <a:endParaRPr lang="en-US" dirty="0"/>
          </a:p>
          <a:p>
            <a:r>
              <a:rPr lang="en-US" i="1" dirty="0"/>
              <a:t>*2.9.5 SITUATION: Two double-base extensions share a common middle base and: (a) one of the top persons dismounts to a double-base cradle with a separate head-and-shoulders spotter and the other to a single-base cradle with a separate head-and-shoulders spotter; (b) each of the top persons dismounts to double-base cradles with separate head-and-shoulders spotters. RULING: (a) illegal; (b) legal. </a:t>
            </a:r>
            <a:endParaRPr lang="en-US" dirty="0"/>
          </a:p>
          <a:p>
            <a:endParaRPr lang="en-US" dirty="0"/>
          </a:p>
        </p:txBody>
      </p:sp>
    </p:spTree>
    <p:extLst>
      <p:ext uri="{BB962C8B-B14F-4D97-AF65-F5344CB8AC3E}">
        <p14:creationId xmlns:p14="http://schemas.microsoft.com/office/powerpoint/2010/main" val="1860032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92500" lnSpcReduction="20000"/>
          </a:bodyPr>
          <a:lstStyle/>
          <a:p>
            <a:r>
              <a:rPr lang="en-US" i="1" dirty="0"/>
              <a:t>* 2.9.8 SITUATION A: A top person in an extension on the gymnasium floor executes: (a) a single-twist to cradle; (b) a 1¼ twist to cradle (c) a double twist to cradle. RULING: (a) and (b) legal; (c) illegal COMMENT: The maximum number of rotations allowed is 1¼ .  A gym floor is considered to be an appropriate surface for twisting cradles.</a:t>
            </a:r>
            <a:endParaRPr lang="en-US" dirty="0"/>
          </a:p>
          <a:p>
            <a:r>
              <a:rPr lang="en-US" i="1" dirty="0"/>
              <a:t>*2.9.8 SITUATION B:  A top person in a front facing stunt makes a 1¼ rotation to land facing to the side.  The bases make a ¼ turn to cradle the top person.  RULING:  legal.  COMMENT: The safety of a twisting cradle does not depend on the direction a top person is facing when the stunt begins. </a:t>
            </a:r>
            <a:endParaRPr lang="en-US" dirty="0"/>
          </a:p>
          <a:p>
            <a:endParaRPr lang="en-US" dirty="0"/>
          </a:p>
        </p:txBody>
      </p:sp>
    </p:spTree>
    <p:extLst>
      <p:ext uri="{BB962C8B-B14F-4D97-AF65-F5344CB8AC3E}">
        <p14:creationId xmlns:p14="http://schemas.microsoft.com/office/powerpoint/2010/main" val="196455875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92500" lnSpcReduction="10000"/>
          </a:bodyPr>
          <a:lstStyle/>
          <a:p>
            <a:r>
              <a:rPr lang="en-US" i="1" dirty="0"/>
              <a:t>*2.9.9 SITUATION: A top person executes a forward suspended roll over a post to new catchers who: (a) have just released another top person to new catchers; (b) move to catch the top person after the suspended roll is initiated; (c) are in place and not involved with any other stunt.  Ruling: (a) and (b) illegal; (c) legal.   </a:t>
            </a:r>
            <a:endParaRPr lang="en-US" dirty="0"/>
          </a:p>
          <a:p>
            <a:r>
              <a:rPr lang="en-US" i="1" dirty="0"/>
              <a:t>*2.10.1 SITUATION B: A participant executes: (a) a forward roll over a person on the floor; (b) a forward roll over a sign on the floor; (c) a cartwheel over a pom on the floor; (d) back handspring over a pom on the floor.  RULING: (a), (b), and (c) legal; (d) illegal.</a:t>
            </a:r>
            <a:endParaRPr lang="en-US" dirty="0"/>
          </a:p>
          <a:p>
            <a:endParaRPr lang="en-US" dirty="0"/>
          </a:p>
        </p:txBody>
      </p:sp>
    </p:spTree>
    <p:extLst>
      <p:ext uri="{BB962C8B-B14F-4D97-AF65-F5344CB8AC3E}">
        <p14:creationId xmlns:p14="http://schemas.microsoft.com/office/powerpoint/2010/main" val="10202354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a:bodyPr>
          <a:lstStyle/>
          <a:p>
            <a:r>
              <a:rPr lang="en-US" i="1" dirty="0"/>
              <a:t>*2.11.1 SITUATION B: As a team executes knee drops: (a) their fingers brush the floor at the same time as their knees; (b) their hands take the weight of their bodies before their knees land on the floor; (c) they roll forward onto their knees; (d) they spiral downward before landing on the floor.  RULING: (a) illegal; (b), (c) and (d) legal. </a:t>
            </a:r>
            <a:endParaRPr lang="en-US" dirty="0"/>
          </a:p>
          <a:p>
            <a:endParaRPr lang="en-US" dirty="0"/>
          </a:p>
        </p:txBody>
      </p:sp>
    </p:spTree>
    <p:extLst>
      <p:ext uri="{BB962C8B-B14F-4D97-AF65-F5344CB8AC3E}">
        <p14:creationId xmlns:p14="http://schemas.microsoft.com/office/powerpoint/2010/main" val="2960624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a:bodyPr>
          <a:lstStyle/>
          <a:p>
            <a:r>
              <a:rPr lang="en-US" i="1" dirty="0"/>
              <a:t>*3.1.3 SITUATION B:  A dancer’s hair is long and unsecured.  She: (a) executes a round-off, back handspring; (b) is the top person in a triple base flatback; (c) executes a cartwheel. (d) is the top person in a thigh stand.  RULING: (a) and (b) illegal; (c) and (d) legal.  COMMENT: Long, unsecured hair is not appropriate for extended partner stunts/lifts and airborne tumbling.</a:t>
            </a:r>
            <a:endParaRPr lang="en-US" dirty="0"/>
          </a:p>
          <a:p>
            <a:endParaRPr lang="en-US" dirty="0"/>
          </a:p>
        </p:txBody>
      </p:sp>
    </p:spTree>
    <p:extLst>
      <p:ext uri="{BB962C8B-B14F-4D97-AF65-F5344CB8AC3E}">
        <p14:creationId xmlns:p14="http://schemas.microsoft.com/office/powerpoint/2010/main" val="318349114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a:bodyPr>
          <a:lstStyle/>
          <a:p>
            <a:r>
              <a:rPr lang="en-US" i="1" dirty="0"/>
              <a:t>*3.2.4 SITUATION: </a:t>
            </a:r>
            <a:r>
              <a:rPr lang="en-US" i="1" dirty="0" smtClean="0"/>
              <a:t>A </a:t>
            </a:r>
            <a:r>
              <a:rPr lang="en-US" i="1" dirty="0"/>
              <a:t>participant executes the following over a small prop that is lying on the floor: (a) back handspring; (b) forward roll (c) cartwheel. RULING: (a) illegal; (b) and (c) legal. COMMENT: In this situation, the prop is not being used as a base. However, only non-aerial tumbling is allowed over a prop on the floor. </a:t>
            </a:r>
            <a:endParaRPr lang="en-US" dirty="0"/>
          </a:p>
          <a:p>
            <a:endParaRPr lang="en-US" dirty="0"/>
          </a:p>
        </p:txBody>
      </p:sp>
    </p:spTree>
    <p:extLst>
      <p:ext uri="{BB962C8B-B14F-4D97-AF65-F5344CB8AC3E}">
        <p14:creationId xmlns:p14="http://schemas.microsoft.com/office/powerpoint/2010/main" val="13997877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fontScale="92500" lnSpcReduction="20000"/>
          </a:bodyPr>
          <a:lstStyle/>
          <a:p>
            <a:r>
              <a:rPr lang="en-US" i="1" dirty="0"/>
              <a:t>*3.3.1 SITUATION: A top person is moving her feet on a painter’s scaffold on wheels that has bars across the back side.  The spotter is standing (a) at the open front of the scaffold; (b) at the back of the scaffold behind the bars.  RULING: (a) legal; (b) illegal. </a:t>
            </a:r>
            <a:endParaRPr lang="en-US" i="1" dirty="0" smtClean="0"/>
          </a:p>
          <a:p>
            <a:r>
              <a:rPr lang="en-US" i="1" dirty="0"/>
              <a:t>* 3.4.2 SITUATION: A top person executes a forward suspended roll to the floor from a prop. She is assisted by: (a) one post who is holding both hands of the top person. No spotter is present. (b) one post who is holding both hands of the top person. A spotter is present, (b) two posts each holding one hand of the top person. RULING: (a) illegal; (b) legal. </a:t>
            </a:r>
            <a:endParaRPr lang="en-US" dirty="0"/>
          </a:p>
          <a:p>
            <a:endParaRPr lang="en-US" dirty="0"/>
          </a:p>
        </p:txBody>
      </p:sp>
    </p:spTree>
    <p:extLst>
      <p:ext uri="{BB962C8B-B14F-4D97-AF65-F5344CB8AC3E}">
        <p14:creationId xmlns:p14="http://schemas.microsoft.com/office/powerpoint/2010/main" val="159563797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smtClean="0">
                <a:solidFill>
                  <a:srgbClr val="FFFFFF"/>
                </a:solidFill>
                <a:latin typeface="Arial Black"/>
              </a:rPr>
              <a:t>New and Revised</a:t>
            </a:r>
            <a:br>
              <a:rPr lang="en-US" kern="0" dirty="0" smtClean="0">
                <a:solidFill>
                  <a:srgbClr val="FFFFFF"/>
                </a:solidFill>
                <a:latin typeface="Arial Black"/>
              </a:rPr>
            </a:br>
            <a:r>
              <a:rPr lang="en-US" kern="0" dirty="0" smtClean="0">
                <a:solidFill>
                  <a:srgbClr val="FFFFFF"/>
                </a:solidFill>
                <a:latin typeface="Arial Black"/>
              </a:rPr>
              <a:t>Situations and Rulings</a:t>
            </a:r>
            <a:endParaRPr lang="en-US" dirty="0"/>
          </a:p>
        </p:txBody>
      </p:sp>
      <p:sp>
        <p:nvSpPr>
          <p:cNvPr id="3" name="Content Placeholder 2"/>
          <p:cNvSpPr>
            <a:spLocks noGrp="1"/>
          </p:cNvSpPr>
          <p:nvPr>
            <p:ph idx="1"/>
          </p:nvPr>
        </p:nvSpPr>
        <p:spPr/>
        <p:txBody>
          <a:bodyPr>
            <a:normAutofit/>
          </a:bodyPr>
          <a:lstStyle/>
          <a:p>
            <a:r>
              <a:rPr lang="en-US" i="1" dirty="0"/>
              <a:t>*3.5.1 SITUATION B: As a team executes knee drops: (a) their fingers brush the floor at the same time as their knees; (b) their hands take the weight of their bodies before their knees land on the floor; (c) they roll forward onto their knees; (d) they spiral downward before landing on the floor.  RULING: (a) illegal; (b), (c) and (d) legal.</a:t>
            </a:r>
            <a:endParaRPr lang="en-US" dirty="0"/>
          </a:p>
        </p:txBody>
      </p:sp>
    </p:spTree>
    <p:extLst>
      <p:ext uri="{BB962C8B-B14F-4D97-AF65-F5344CB8AC3E}">
        <p14:creationId xmlns:p14="http://schemas.microsoft.com/office/powerpoint/2010/main" val="361067911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p:txBody>
          <a:bodyPr/>
          <a:lstStyle/>
          <a:p>
            <a:r>
              <a:rPr lang="en-US" dirty="0" smtClean="0"/>
              <a:t>2014-15 NFHS Spirit Rule Revisions</a:t>
            </a:r>
            <a:endParaRPr lang="en-US" dirty="0"/>
          </a:p>
        </p:txBody>
      </p:sp>
      <p:sp>
        <p:nvSpPr>
          <p:cNvPr id="2054" name="Rectangle 6"/>
          <p:cNvSpPr>
            <a:spLocks noGrp="1" noChangeArrowheads="1"/>
          </p:cNvSpPr>
          <p:nvPr>
            <p:ph type="subTitle" idx="1"/>
          </p:nvPr>
        </p:nvSpPr>
        <p:spPr/>
        <p:txBody>
          <a:bodyPr/>
          <a:lstStyle/>
          <a:p>
            <a:endParaRPr lang="en-US" dirty="0" smtClean="0"/>
          </a:p>
          <a:p>
            <a:r>
              <a:rPr lang="en-US" dirty="0" smtClean="0"/>
              <a:t>Points of Emphasis</a:t>
            </a:r>
          </a:p>
          <a:p>
            <a:endParaRPr lang="en-US" dirty="0"/>
          </a:p>
        </p:txBody>
      </p:sp>
    </p:spTree>
    <p:extLst>
      <p:ext uri="{BB962C8B-B14F-4D97-AF65-F5344CB8AC3E}">
        <p14:creationId xmlns:p14="http://schemas.microsoft.com/office/powerpoint/2010/main" val="343257966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kern="0" dirty="0" smtClean="0">
                <a:solidFill>
                  <a:srgbClr val="FFFFFF"/>
                </a:solidFill>
                <a:latin typeface="Arial Black"/>
              </a:rPr>
              <a:t>2014-15 Points of Emphasis</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b="1" dirty="0" smtClean="0"/>
              <a:t>Points </a:t>
            </a:r>
            <a:r>
              <a:rPr lang="en-US" b="1" dirty="0"/>
              <a:t>of Emphasis highlight the major rules changes and emphasize other rules for which additional clarification may be needed. </a:t>
            </a:r>
          </a:p>
          <a:p>
            <a:pPr marL="0" indent="0" algn="ctr">
              <a:buNone/>
            </a:pPr>
            <a:endParaRPr lang="en-US" b="1" dirty="0"/>
          </a:p>
        </p:txBody>
      </p:sp>
    </p:spTree>
    <p:extLst>
      <p:ext uri="{BB962C8B-B14F-4D97-AF65-F5344CB8AC3E}">
        <p14:creationId xmlns:p14="http://schemas.microsoft.com/office/powerpoint/2010/main" val="17896487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kern="0" dirty="0" smtClean="0">
                <a:solidFill>
                  <a:srgbClr val="FFFFFF"/>
                </a:solidFill>
                <a:latin typeface="Arial Black"/>
              </a:rPr>
              <a:t>2014-15 Points of Emphasis</a:t>
            </a:r>
            <a:endParaRPr lang="en-US" dirty="0"/>
          </a:p>
        </p:txBody>
      </p:sp>
      <p:sp>
        <p:nvSpPr>
          <p:cNvPr id="3" name="Content Placeholder 2"/>
          <p:cNvSpPr>
            <a:spLocks noGrp="1"/>
          </p:cNvSpPr>
          <p:nvPr>
            <p:ph idx="1"/>
          </p:nvPr>
        </p:nvSpPr>
        <p:spPr/>
        <p:txBody>
          <a:bodyPr>
            <a:normAutofit fontScale="92500"/>
          </a:bodyPr>
          <a:lstStyle/>
          <a:p>
            <a:pPr marL="0" indent="0">
              <a:buNone/>
            </a:pPr>
            <a:endParaRPr lang="en-US" dirty="0" smtClean="0"/>
          </a:p>
          <a:p>
            <a:r>
              <a:rPr lang="en-US" dirty="0"/>
              <a:t>Coaches’ Responsibility: Education – Coaches have a professional responsibility to read and fully comprehend the entire NFHS Spirit Rules Book. It is vital that coaches fully understand all rules in order to correctly teach the appropriate skills to their athletes. It is also the coaches’ responsibility to educate their student-athletes so they are aware of the rule changes. In addition, coaches are expected to be advocates for and models of good sportsmanship and follow all rules as written.</a:t>
            </a:r>
          </a:p>
        </p:txBody>
      </p:sp>
    </p:spTree>
    <p:extLst>
      <p:ext uri="{BB962C8B-B14F-4D97-AF65-F5344CB8AC3E}">
        <p14:creationId xmlns:p14="http://schemas.microsoft.com/office/powerpoint/2010/main" val="39943113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kern="0" dirty="0" smtClean="0">
                <a:solidFill>
                  <a:srgbClr val="FFFFFF"/>
                </a:solidFill>
                <a:latin typeface="Arial Black"/>
              </a:rPr>
              <a:t>2014-15 Points of Emphasis</a:t>
            </a:r>
            <a:endParaRPr lang="en-US" dirty="0"/>
          </a:p>
        </p:txBody>
      </p:sp>
      <p:sp>
        <p:nvSpPr>
          <p:cNvPr id="3" name="Content Placeholder 2"/>
          <p:cNvSpPr>
            <a:spLocks noGrp="1"/>
          </p:cNvSpPr>
          <p:nvPr>
            <p:ph idx="1"/>
          </p:nvPr>
        </p:nvSpPr>
        <p:spPr/>
        <p:txBody>
          <a:bodyPr>
            <a:noAutofit/>
          </a:bodyPr>
          <a:lstStyle/>
          <a:p>
            <a:r>
              <a:rPr lang="en-US" sz="1800" dirty="0"/>
              <a:t>Coaches’ Responsibility: Minimizing Risk – Risk minimization for participants must be the primary objective for </a:t>
            </a:r>
            <a:r>
              <a:rPr lang="en-US" sz="1800"/>
              <a:t>all </a:t>
            </a:r>
            <a:r>
              <a:rPr lang="en-US" sz="1800" smtClean="0"/>
              <a:t>spirit </a:t>
            </a:r>
            <a:r>
              <a:rPr lang="en-US" sz="1800" dirty="0"/>
              <a:t>coaches. Protecting the head, neck and shoulders of participants during stunting must be a top priority. Cheerleaders should be placed under the direction of a qualified and knowledgeable coach who can recognize a squad’s particular ability level and limit their activities accordingly. “Ability level” refers to the squad’s talents as a whole. Programs should qualify cheerleaders according to generally accepted teaching progressions. The NFHS skills and techniques of stunts appropriate for the abilities of the cheerleaders must be perfected before advancing to the next level. Only those skills mastered in practice and consistently executed correctly should be performed in public. Additionally, coaches should ensure that cheerleaders are thoroughly trained in proper spotting techniques and receive appropriate training before attempting any form of cheerleading stunting and tumbling. Coaches should also provide a comprehensive conditioning and strength-building program to ensure optimum fitness for their athletes.</a:t>
            </a:r>
          </a:p>
        </p:txBody>
      </p:sp>
    </p:spTree>
    <p:extLst>
      <p:ext uri="{BB962C8B-B14F-4D97-AF65-F5344CB8AC3E}">
        <p14:creationId xmlns:p14="http://schemas.microsoft.com/office/powerpoint/2010/main" val="115250284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kern="0" dirty="0" smtClean="0">
                <a:solidFill>
                  <a:srgbClr val="FFFFFF"/>
                </a:solidFill>
                <a:latin typeface="Arial Black"/>
              </a:rPr>
              <a:t>2014-15 Points of Emphasis</a:t>
            </a:r>
            <a:endParaRPr lang="en-US" dirty="0"/>
          </a:p>
        </p:txBody>
      </p:sp>
      <p:sp>
        <p:nvSpPr>
          <p:cNvPr id="3" name="Content Placeholder 2"/>
          <p:cNvSpPr>
            <a:spLocks noGrp="1"/>
          </p:cNvSpPr>
          <p:nvPr>
            <p:ph idx="1"/>
          </p:nvPr>
        </p:nvSpPr>
        <p:spPr/>
        <p:txBody>
          <a:bodyPr>
            <a:normAutofit fontScale="92500" lnSpcReduction="20000"/>
          </a:bodyPr>
          <a:lstStyle/>
          <a:p>
            <a:r>
              <a:rPr lang="en-US" dirty="0"/>
              <a:t>Concussions – The understanding of sports related concussions has evolved dramatically in recent years. We have learned that young athletes are particularly vulnerable to the effects of concussion. An athlete who exhibits signs, symptoms or behaviors consistent with a concussion (such as loss of consciousness, headache, dizziness or balance problems) shall be immediately removed from participation and shall not resume participation until cleared by an appropriate health-care professional. Look to your state high school association and the NFHS for education regarding prevention and treatment of concussions.</a:t>
            </a:r>
          </a:p>
          <a:p>
            <a:pPr marL="0" indent="0">
              <a:buNone/>
            </a:pPr>
            <a:endParaRPr lang="en-US" dirty="0" smtClean="0"/>
          </a:p>
          <a:p>
            <a:pPr marL="0" indent="0" algn="ctr">
              <a:buNone/>
            </a:pPr>
            <a:endParaRPr lang="en-US" b="1" dirty="0"/>
          </a:p>
        </p:txBody>
      </p:sp>
    </p:spTree>
    <p:extLst>
      <p:ext uri="{BB962C8B-B14F-4D97-AF65-F5344CB8AC3E}">
        <p14:creationId xmlns:p14="http://schemas.microsoft.com/office/powerpoint/2010/main" val="35507635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kern="0" dirty="0" smtClean="0">
                <a:solidFill>
                  <a:srgbClr val="FFFFFF"/>
                </a:solidFill>
                <a:latin typeface="Arial Black"/>
              </a:rPr>
              <a:t>2014-15 Points of Emphasis</a:t>
            </a:r>
            <a:endParaRPr lang="en-US" dirty="0"/>
          </a:p>
        </p:txBody>
      </p:sp>
      <p:sp>
        <p:nvSpPr>
          <p:cNvPr id="3" name="Content Placeholder 2"/>
          <p:cNvSpPr>
            <a:spLocks noGrp="1"/>
          </p:cNvSpPr>
          <p:nvPr>
            <p:ph idx="1"/>
          </p:nvPr>
        </p:nvSpPr>
        <p:spPr/>
        <p:txBody>
          <a:bodyPr>
            <a:normAutofit fontScale="92500" lnSpcReduction="20000"/>
          </a:bodyPr>
          <a:lstStyle/>
          <a:p>
            <a:r>
              <a:rPr lang="en-US" dirty="0"/>
              <a:t>Application of NFHS Spirit Rules Book – The spirit rules book provides rules and safety limitations that should be followed by all cheerleading/dance/drill/pom and other spirit teams that stunt, tumble or use props as a base. Dance/drill/pom and other spirit teams that stunt, tumble, or use props as a base must follow the appropriate safety limitations in Rule 2 and Rule 3. Cheerleading or other spirit teams that use props as a base must follow the appropriate safety limitations in Rule 3. It is important to note that cheerleaders must follow rule 2-3 and dancers must follow rule 3-1 regarding apparel/accessories.</a:t>
            </a:r>
          </a:p>
        </p:txBody>
      </p:sp>
    </p:spTree>
    <p:extLst>
      <p:ext uri="{BB962C8B-B14F-4D97-AF65-F5344CB8AC3E}">
        <p14:creationId xmlns:p14="http://schemas.microsoft.com/office/powerpoint/2010/main" val="126163616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kern="0" dirty="0" smtClean="0">
                <a:solidFill>
                  <a:srgbClr val="FFFFFF"/>
                </a:solidFill>
                <a:latin typeface="Arial Black"/>
              </a:rPr>
              <a:t>2014-15 Points of Emphasis</a:t>
            </a:r>
            <a:endParaRPr lang="en-US" dirty="0"/>
          </a:p>
        </p:txBody>
      </p:sp>
      <p:sp>
        <p:nvSpPr>
          <p:cNvPr id="3" name="Content Placeholder 2"/>
          <p:cNvSpPr>
            <a:spLocks noGrp="1"/>
          </p:cNvSpPr>
          <p:nvPr>
            <p:ph idx="1"/>
          </p:nvPr>
        </p:nvSpPr>
        <p:spPr/>
        <p:txBody>
          <a:bodyPr>
            <a:normAutofit/>
          </a:bodyPr>
          <a:lstStyle/>
          <a:p>
            <a:r>
              <a:rPr lang="en-US" dirty="0"/>
              <a:t>Overuse Injuries – Overuse injuries are a common problem characterized by irritation to a body part. Cutting back on the intensity, duration and frequency of specific activities/skills will help to minimize the potential for overuse injuries to athletes. Headstands, headspring flips, back handsprings, or jumps are examples of skills that have the potential for injury due to overuse. </a:t>
            </a:r>
          </a:p>
          <a:p>
            <a:pPr marL="0" indent="0" algn="ctr">
              <a:buNone/>
            </a:pPr>
            <a:endParaRPr lang="en-US" b="1" dirty="0"/>
          </a:p>
        </p:txBody>
      </p:sp>
    </p:spTree>
    <p:extLst>
      <p:ext uri="{BB962C8B-B14F-4D97-AF65-F5344CB8AC3E}">
        <p14:creationId xmlns:p14="http://schemas.microsoft.com/office/powerpoint/2010/main" val="9440630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kern="0" dirty="0" smtClean="0">
                <a:solidFill>
                  <a:srgbClr val="FFFFFF"/>
                </a:solidFill>
                <a:latin typeface="Arial Black"/>
              </a:rPr>
              <a:t>2014-15 Points of Emphasis</a:t>
            </a:r>
            <a:endParaRPr lang="en-US" dirty="0"/>
          </a:p>
        </p:txBody>
      </p:sp>
      <p:sp>
        <p:nvSpPr>
          <p:cNvPr id="3" name="Content Placeholder 2"/>
          <p:cNvSpPr>
            <a:spLocks noGrp="1"/>
          </p:cNvSpPr>
          <p:nvPr>
            <p:ph idx="1"/>
          </p:nvPr>
        </p:nvSpPr>
        <p:spPr/>
        <p:txBody>
          <a:bodyPr>
            <a:normAutofit fontScale="85000" lnSpcReduction="20000"/>
          </a:bodyPr>
          <a:lstStyle/>
          <a:p>
            <a:r>
              <a:rPr lang="en-US" dirty="0"/>
              <a:t>Performance surfaces and areas – The rules specify that “Performance surfaces and areas must be suitable for spirit activities and reasonably free from objects and/or impediments.” Further, the rules state that “When discarding props that are made of hard material or have corners or sharp edges, team members must gently toss or place the props.” In some situations, discarded props and signs could increase the risk of injury should team members step on them. This is true for both competitive and non-competitive spirit activities. In competitive spirit activities, state associations or local competition administrators can provide information on deductions that may be taken for stepping on objects on the performance surface</a:t>
            </a:r>
            <a:r>
              <a:rPr lang="en-US" dirty="0" smtClean="0"/>
              <a:t>.</a:t>
            </a:r>
            <a:r>
              <a:rPr lang="en-US" dirty="0"/>
              <a:t> </a:t>
            </a:r>
          </a:p>
          <a:p>
            <a:pPr marL="0" indent="0">
              <a:buNone/>
            </a:pPr>
            <a:endParaRPr lang="en-US" dirty="0" smtClean="0"/>
          </a:p>
          <a:p>
            <a:pPr marL="0" indent="0" algn="ctr">
              <a:buNone/>
            </a:pPr>
            <a:endParaRPr lang="en-US" b="1" dirty="0"/>
          </a:p>
        </p:txBody>
      </p:sp>
    </p:spTree>
    <p:extLst>
      <p:ext uri="{BB962C8B-B14F-4D97-AF65-F5344CB8AC3E}">
        <p14:creationId xmlns:p14="http://schemas.microsoft.com/office/powerpoint/2010/main" val="293570676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endParaRPr lang="en-US" smtClean="0"/>
          </a:p>
        </p:txBody>
      </p:sp>
      <p:sp>
        <p:nvSpPr>
          <p:cNvPr id="35843" name="Content Placeholder 2"/>
          <p:cNvSpPr>
            <a:spLocks noGrp="1"/>
          </p:cNvSpPr>
          <p:nvPr>
            <p:ph sz="half" idx="1"/>
          </p:nvPr>
        </p:nvSpPr>
        <p:spPr>
          <a:xfrm>
            <a:off x="457200" y="1600200"/>
            <a:ext cx="4038600" cy="4525963"/>
          </a:xfrm>
        </p:spPr>
        <p:txBody>
          <a:bodyPr/>
          <a:lstStyle/>
          <a:p>
            <a:endParaRPr lang="en-US" smtClean="0"/>
          </a:p>
        </p:txBody>
      </p:sp>
      <p:sp>
        <p:nvSpPr>
          <p:cNvPr id="35844" name="Content Placeholder 3"/>
          <p:cNvSpPr>
            <a:spLocks noGrp="1"/>
          </p:cNvSpPr>
          <p:nvPr>
            <p:ph sz="half" idx="2"/>
          </p:nvPr>
        </p:nvSpPr>
        <p:spPr>
          <a:xfrm>
            <a:off x="4648200" y="1600200"/>
            <a:ext cx="4038600" cy="4525963"/>
          </a:xfrm>
        </p:spPr>
        <p:txBody>
          <a:bodyPr/>
          <a:lstStyle/>
          <a:p>
            <a:endParaRPr lang="en-US" smtClean="0"/>
          </a:p>
        </p:txBody>
      </p:sp>
      <p:pic>
        <p:nvPicPr>
          <p:cNvPr id="358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75168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normAutofit fontScale="90000"/>
          </a:bodyPr>
          <a:lstStyle/>
          <a:p>
            <a:r>
              <a:rPr lang="en-US" altLang="en-US" dirty="0" smtClean="0"/>
              <a:t>2014-15 NFHS Spirit Rules E-Books </a:t>
            </a:r>
          </a:p>
        </p:txBody>
      </p:sp>
      <p:sp>
        <p:nvSpPr>
          <p:cNvPr id="3075" name="Content Placeholder 2"/>
          <p:cNvSpPr>
            <a:spLocks noGrp="1"/>
          </p:cNvSpPr>
          <p:nvPr>
            <p:ph idx="1"/>
          </p:nvPr>
        </p:nvSpPr>
        <p:spPr/>
        <p:txBody>
          <a:bodyPr>
            <a:normAutofit/>
          </a:bodyPr>
          <a:lstStyle/>
          <a:p>
            <a:r>
              <a:rPr lang="en-US" altLang="en-US" dirty="0" smtClean="0"/>
              <a:t>The NFHS Spirit Rules Book is now available for purchase as an e-book.</a:t>
            </a:r>
          </a:p>
          <a:p>
            <a:r>
              <a:rPr lang="en-US" altLang="en-US" dirty="0" smtClean="0"/>
              <a:t>Apple users can visit iTunes for available books.</a:t>
            </a:r>
          </a:p>
          <a:p>
            <a:r>
              <a:rPr lang="en-US" altLang="en-US" dirty="0" smtClean="0"/>
              <a:t>Apple, Android and Kindle users can buy e-books from Amazon.com and view them through the Kindle app.</a:t>
            </a:r>
          </a:p>
          <a:p>
            <a:r>
              <a:rPr lang="en-US" altLang="en-US" dirty="0" smtClean="0"/>
              <a:t>Price:  $5.99 each</a:t>
            </a:r>
          </a:p>
          <a:p>
            <a:r>
              <a:rPr lang="en-US" altLang="en-US" dirty="0" smtClean="0"/>
              <a:t>Visit </a:t>
            </a:r>
            <a:r>
              <a:rPr lang="en-US" altLang="en-US" dirty="0" smtClean="0">
                <a:hlinkClick r:id="rId2"/>
              </a:rPr>
              <a:t>www.nfhs.org/ebooks</a:t>
            </a:r>
            <a:endParaRPr lang="en-US" altLang="en-US" dirty="0" smtClean="0"/>
          </a:p>
          <a:p>
            <a:pPr>
              <a:buFont typeface="Wingdings" pitchFamily="2" charset="2"/>
              <a:buNone/>
            </a:pPr>
            <a:r>
              <a:rPr lang="en-US" altLang="en-US" dirty="0" smtClean="0"/>
              <a:t>    for more information.</a:t>
            </a: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0671" y="4503906"/>
            <a:ext cx="1463544" cy="1974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67289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endParaRPr lang="en-US" smtClean="0"/>
          </a:p>
        </p:txBody>
      </p:sp>
      <p:sp>
        <p:nvSpPr>
          <p:cNvPr id="36867" name="Content Placeholder 2"/>
          <p:cNvSpPr>
            <a:spLocks noGrp="1"/>
          </p:cNvSpPr>
          <p:nvPr>
            <p:ph sz="half" idx="1"/>
          </p:nvPr>
        </p:nvSpPr>
        <p:spPr>
          <a:xfrm>
            <a:off x="457200" y="1600200"/>
            <a:ext cx="4038600" cy="4525963"/>
          </a:xfrm>
        </p:spPr>
        <p:txBody>
          <a:bodyPr/>
          <a:lstStyle/>
          <a:p>
            <a:endParaRPr lang="en-US" smtClean="0"/>
          </a:p>
        </p:txBody>
      </p:sp>
      <p:sp>
        <p:nvSpPr>
          <p:cNvPr id="36868" name="Content Placeholder 3"/>
          <p:cNvSpPr>
            <a:spLocks noGrp="1"/>
          </p:cNvSpPr>
          <p:nvPr>
            <p:ph sz="half" idx="2"/>
          </p:nvPr>
        </p:nvSpPr>
        <p:spPr>
          <a:xfrm>
            <a:off x="4648200" y="1600200"/>
            <a:ext cx="4038600" cy="4525963"/>
          </a:xfrm>
        </p:spPr>
        <p:txBody>
          <a:bodyPr/>
          <a:lstStyle/>
          <a:p>
            <a:endParaRPr lang="en-US" smtClean="0"/>
          </a:p>
        </p:txBody>
      </p:sp>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35004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3"/>
          <p:cNvSpPr>
            <a:spLocks noGrp="1"/>
          </p:cNvSpPr>
          <p:nvPr>
            <p:ph type="title"/>
          </p:nvPr>
        </p:nvSpPr>
        <p:spPr/>
        <p:txBody>
          <a:bodyPr/>
          <a:lstStyle/>
          <a:p>
            <a:endParaRPr lang="en-US" smtClean="0"/>
          </a:p>
        </p:txBody>
      </p:sp>
      <p:sp>
        <p:nvSpPr>
          <p:cNvPr id="37891" name="Content Placeholder 4"/>
          <p:cNvSpPr>
            <a:spLocks noGrp="1"/>
          </p:cNvSpPr>
          <p:nvPr>
            <p:ph idx="1"/>
          </p:nvPr>
        </p:nvSpPr>
        <p:spPr/>
        <p:txBody>
          <a:bodyPr/>
          <a:lstStyle/>
          <a:p>
            <a:endParaRPr lang="en-US" smtClean="0"/>
          </a:p>
        </p:txBody>
      </p:sp>
      <p:pic>
        <p:nvPicPr>
          <p:cNvPr id="378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00541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dirty="0" smtClean="0"/>
              <a:t>NFHS Online Meeting Evaluation</a:t>
            </a:r>
            <a:endParaRPr lang="en-US" dirty="0"/>
          </a:p>
        </p:txBody>
      </p:sp>
      <p:sp>
        <p:nvSpPr>
          <p:cNvPr id="3" name="Content Placeholder 2"/>
          <p:cNvSpPr>
            <a:spLocks noGrp="1"/>
          </p:cNvSpPr>
          <p:nvPr>
            <p:ph idx="1"/>
          </p:nvPr>
        </p:nvSpPr>
        <p:spPr/>
        <p:txBody>
          <a:bodyPr/>
          <a:lstStyle/>
          <a:p>
            <a:pPr marL="0" indent="0" algn="ctr">
              <a:buNone/>
            </a:pPr>
            <a:r>
              <a:rPr lang="en-US" sz="4000" b="1" dirty="0" smtClean="0"/>
              <a:t>Important</a:t>
            </a:r>
          </a:p>
          <a:p>
            <a:r>
              <a:rPr lang="en-US" dirty="0" smtClean="0"/>
              <a:t>At the end of this session, do not close your browser. After the Webinar is concluded, a meeting evaluation form will appear.</a:t>
            </a:r>
          </a:p>
          <a:p>
            <a:r>
              <a:rPr lang="en-US" dirty="0" smtClean="0"/>
              <a:t>Please complete and submit the evaluation  form and then close your browser.</a:t>
            </a:r>
          </a:p>
          <a:p>
            <a:pPr marL="0" indent="0" algn="ctr">
              <a:buNone/>
            </a:pPr>
            <a:endParaRPr lang="en-US" b="1" dirty="0" smtClean="0"/>
          </a:p>
          <a:p>
            <a:pPr marL="0" indent="0" algn="ctr">
              <a:buNone/>
            </a:pPr>
            <a:r>
              <a:rPr lang="en-US" b="1" dirty="0" smtClean="0"/>
              <a:t>Thank you for your participation in the meeting </a:t>
            </a:r>
            <a:r>
              <a:rPr lang="en-US" b="1" smtClean="0"/>
              <a:t>and for completing the evaluation!</a:t>
            </a:r>
            <a:endParaRPr lang="en-US" b="1" dirty="0" smtClean="0"/>
          </a:p>
          <a:p>
            <a:endParaRPr lang="en-US" dirty="0" smtClean="0"/>
          </a:p>
        </p:txBody>
      </p:sp>
    </p:spTree>
    <p:extLst>
      <p:ext uri="{BB962C8B-B14F-4D97-AF65-F5344CB8AC3E}">
        <p14:creationId xmlns:p14="http://schemas.microsoft.com/office/powerpoint/2010/main" val="390726027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p:txBody>
          <a:bodyPr/>
          <a:lstStyle/>
          <a:p>
            <a:r>
              <a:rPr lang="en-US" dirty="0" smtClean="0"/>
              <a:t>2014-15 NFHS Spirit Rule Revisions</a:t>
            </a:r>
            <a:endParaRPr lang="en-US" dirty="0"/>
          </a:p>
        </p:txBody>
      </p:sp>
      <p:sp>
        <p:nvSpPr>
          <p:cNvPr id="2" name="Subtitle 1"/>
          <p:cNvSpPr>
            <a:spLocks noGrp="1"/>
          </p:cNvSpPr>
          <p:nvPr>
            <p:ph type="subTitle" idx="1"/>
          </p:nvPr>
        </p:nvSpPr>
        <p:spPr/>
        <p:txBody>
          <a:bodyPr/>
          <a:lstStyle/>
          <a:p>
            <a:endParaRPr lang="en-US" dirty="0" smtClean="0"/>
          </a:p>
          <a:p>
            <a:r>
              <a:rPr lang="en-US" dirty="0" smtClean="0"/>
              <a:t>Thank you for your participation.</a:t>
            </a:r>
            <a:endParaRPr lang="en-US" dirty="0"/>
          </a:p>
        </p:txBody>
      </p:sp>
    </p:spTree>
    <p:extLst>
      <p:ext uri="{BB962C8B-B14F-4D97-AF65-F5344CB8AC3E}">
        <p14:creationId xmlns:p14="http://schemas.microsoft.com/office/powerpoint/2010/main" val="42491847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1801</TotalTime>
  <Words>5543</Words>
  <Application>Microsoft Office PowerPoint</Application>
  <PresentationFormat>On-screen Show (4:3)</PresentationFormat>
  <Paragraphs>490</Paragraphs>
  <Slides>77</Slides>
  <Notes>46</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Office Theme</vt:lpstr>
      <vt:lpstr>2014-15 NFHS Spirit Rule Revisions</vt:lpstr>
      <vt:lpstr>2014-15 NFHS Spirit Rule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Major Spirit Rules Revisions</vt:lpstr>
      <vt:lpstr>2014-15 NFHS Spirit Rule Revisions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New and Revised Situations and Rulings</vt:lpstr>
      <vt:lpstr>2014-15 NFHS Spirit Rule Revisions</vt:lpstr>
      <vt:lpstr>2014-15 Points of Emphasis</vt:lpstr>
      <vt:lpstr>2014-15 Points of Emphasis</vt:lpstr>
      <vt:lpstr>2014-15 Points of Emphasis</vt:lpstr>
      <vt:lpstr>2014-15 Points of Emphasis</vt:lpstr>
      <vt:lpstr>2014-15 Points of Emphasis</vt:lpstr>
      <vt:lpstr>2014-15 Points of Emphasis</vt:lpstr>
      <vt:lpstr>2014-15 Points of Emphasis</vt:lpstr>
      <vt:lpstr>PowerPoint Presentation</vt:lpstr>
      <vt:lpstr>2014-15 NFHS Spirit Rules E-Books </vt:lpstr>
      <vt:lpstr>PowerPoint Presentation</vt:lpstr>
      <vt:lpstr>PowerPoint Presentation</vt:lpstr>
      <vt:lpstr>  NFHS Online Meeting Evaluation</vt:lpstr>
      <vt:lpstr>2014-15 NFHS Spirit Rule Revisions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Kent Summers</dc:creator>
  <cp:lastModifiedBy>Kent Summers</cp:lastModifiedBy>
  <cp:revision>89</cp:revision>
  <cp:lastPrinted>2014-06-09T15:18:31Z</cp:lastPrinted>
  <dcterms:created xsi:type="dcterms:W3CDTF">2012-07-19T14:03:48Z</dcterms:created>
  <dcterms:modified xsi:type="dcterms:W3CDTF">2014-06-12T15:25:52Z</dcterms:modified>
</cp:coreProperties>
</file>