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handoutMasterIdLst>
    <p:handoutMasterId r:id="rId16"/>
  </p:handoutMasterIdLst>
  <p:sldIdLst>
    <p:sldId id="256" r:id="rId2"/>
    <p:sldId id="285" r:id="rId3"/>
    <p:sldId id="286" r:id="rId4"/>
    <p:sldId id="328" r:id="rId5"/>
    <p:sldId id="295" r:id="rId6"/>
    <p:sldId id="288" r:id="rId7"/>
    <p:sldId id="289" r:id="rId8"/>
    <p:sldId id="298" r:id="rId9"/>
    <p:sldId id="345" r:id="rId10"/>
    <p:sldId id="311" r:id="rId11"/>
    <p:sldId id="329" r:id="rId12"/>
    <p:sldId id="346" r:id="rId13"/>
    <p:sldId id="30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91786" autoAdjust="0"/>
  </p:normalViewPr>
  <p:slideViewPr>
    <p:cSldViewPr>
      <p:cViewPr varScale="1">
        <p:scale>
          <a:sx n="87" d="100"/>
          <a:sy n="87" d="100"/>
        </p:scale>
        <p:origin x="616" y="200"/>
      </p:cViewPr>
      <p:guideLst>
        <p:guide orient="horz" pos="2160"/>
        <p:guide pos="2880"/>
      </p:guideLst>
    </p:cSldViewPr>
  </p:slideViewPr>
  <p:outlineViewPr>
    <p:cViewPr>
      <p:scale>
        <a:sx n="33" d="100"/>
        <a:sy n="33" d="100"/>
      </p:scale>
      <p:origin x="0" y="570"/>
    </p:cViewPr>
  </p:outlineViewPr>
  <p:notesTextViewPr>
    <p:cViewPr>
      <p:scale>
        <a:sx n="100" d="100"/>
        <a:sy n="100" d="100"/>
      </p:scale>
      <p:origin x="0" y="0"/>
    </p:cViewPr>
  </p:notesTextViewPr>
  <p:sorterViewPr>
    <p:cViewPr>
      <p:scale>
        <a:sx n="100" d="100"/>
        <a:sy n="100" d="100"/>
      </p:scale>
      <p:origin x="0" y="9504"/>
    </p:cViewPr>
  </p:sorterViewPr>
  <p:notesViewPr>
    <p:cSldViewPr>
      <p:cViewPr varScale="1">
        <p:scale>
          <a:sx n="53" d="100"/>
          <a:sy n="53" d="100"/>
        </p:scale>
        <p:origin x="-259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93A063-F29A-457F-9345-BC4FA0ACACB0}" type="datetimeFigureOut">
              <a:rPr lang="en-US" smtClean="0"/>
              <a:pPr/>
              <a:t>2/6/19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E4A4C-BAAA-47D7-9325-E26064F4FEDB}" type="slidenum">
              <a:rPr lang="en-US" smtClean="0"/>
              <a:pPr/>
              <a:t>‹#›</a:t>
            </a:fld>
            <a:endParaRPr lang="en-US" dirty="0"/>
          </a:p>
        </p:txBody>
      </p:sp>
    </p:spTree>
    <p:extLst>
      <p:ext uri="{BB962C8B-B14F-4D97-AF65-F5344CB8AC3E}">
        <p14:creationId xmlns:p14="http://schemas.microsoft.com/office/powerpoint/2010/main" val="3015901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B40039-1EAC-4AEC-B38E-9E64DFC0BE48}" type="datetimeFigureOut">
              <a:rPr lang="en-US" smtClean="0"/>
              <a:pPr/>
              <a:t>2/6/19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93A7C3-D6C2-4F9E-A2BF-A10716E25B5D}" type="slidenum">
              <a:rPr lang="en-US" smtClean="0"/>
              <a:pPr/>
              <a:t>‹#›</a:t>
            </a:fld>
            <a:endParaRPr lang="en-US" dirty="0"/>
          </a:p>
        </p:txBody>
      </p:sp>
    </p:spTree>
    <p:extLst>
      <p:ext uri="{BB962C8B-B14F-4D97-AF65-F5344CB8AC3E}">
        <p14:creationId xmlns:p14="http://schemas.microsoft.com/office/powerpoint/2010/main" val="3508131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B893A7C3-D6C2-4F9E-A2BF-A10716E25B5D}"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93A7C3-D6C2-4F9E-A2BF-A10716E25B5D}" type="slidenum">
              <a:rPr lang="en-US" smtClean="0"/>
              <a:pPr/>
              <a:t>3</a:t>
            </a:fld>
            <a:endParaRPr lang="en-US" dirty="0"/>
          </a:p>
        </p:txBody>
      </p:sp>
    </p:spTree>
    <p:extLst>
      <p:ext uri="{BB962C8B-B14F-4D97-AF65-F5344CB8AC3E}">
        <p14:creationId xmlns:p14="http://schemas.microsoft.com/office/powerpoint/2010/main" val="90002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 made two slides for the one here.</a:t>
            </a:r>
          </a:p>
        </p:txBody>
      </p:sp>
      <p:sp>
        <p:nvSpPr>
          <p:cNvPr id="4" name="Slide Number Placeholder 3"/>
          <p:cNvSpPr>
            <a:spLocks noGrp="1"/>
          </p:cNvSpPr>
          <p:nvPr>
            <p:ph type="sldNum" sz="quarter" idx="10"/>
          </p:nvPr>
        </p:nvSpPr>
        <p:spPr/>
        <p:txBody>
          <a:bodyPr/>
          <a:lstStyle/>
          <a:p>
            <a:fld id="{B893A7C3-D6C2-4F9E-A2BF-A10716E25B5D}"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B893A7C3-D6C2-4F9E-A2BF-A10716E25B5D}"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93A7C3-D6C2-4F9E-A2BF-A10716E25B5D}"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93A7C3-D6C2-4F9E-A2BF-A10716E25B5D}"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5181600"/>
            <a:ext cx="8077200" cy="381000"/>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a:t>Click to edit Master subtitle style</a:t>
            </a: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2B78C079-4627-4DAC-AF83-DE00D6D1A044}" type="datetime1">
              <a:rPr lang="en-US" smtClean="0"/>
              <a:pPr/>
              <a:t>2/6/19</a:t>
            </a:fld>
            <a:endParaRPr lang="en-US" dirty="0"/>
          </a:p>
        </p:txBody>
      </p:sp>
      <p:sp>
        <p:nvSpPr>
          <p:cNvPr id="6" name="Slide Number Placeholder 5"/>
          <p:cNvSpPr>
            <a:spLocks noGrp="1"/>
          </p:cNvSpPr>
          <p:nvPr>
            <p:ph type="sldNum" sz="quarter" idx="12"/>
          </p:nvPr>
        </p:nvSpPr>
        <p:spPr/>
        <p:txBody>
          <a:bodyPr/>
          <a:lstStyle/>
          <a:p>
            <a:fld id="{44F8194F-45BD-42A9-A56C-9E9192CEC7D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2C6116-E555-4DA9-B05D-574FE014C9DF}" type="datetime1">
              <a:rPr lang="en-US" smtClean="0"/>
              <a:pPr/>
              <a:t>2/6/19</a:t>
            </a:fld>
            <a:endParaRPr lang="en-US" dirty="0"/>
          </a:p>
        </p:txBody>
      </p:sp>
      <p:sp>
        <p:nvSpPr>
          <p:cNvPr id="7" name="Slide Number Placeholder 6"/>
          <p:cNvSpPr>
            <a:spLocks noGrp="1"/>
          </p:cNvSpPr>
          <p:nvPr>
            <p:ph type="sldNum" sz="quarter" idx="12"/>
          </p:nvPr>
        </p:nvSpPr>
        <p:spPr/>
        <p:txBody>
          <a:bodyPr/>
          <a:lstStyle/>
          <a:p>
            <a:fld id="{44F8194F-45BD-42A9-A56C-9E9192CEC7D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4592" y="1728216"/>
            <a:ext cx="4255008" cy="4572000"/>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dirty="0"/>
              <a:t>Click to edit Master text styles</a:t>
            </a:r>
          </a:p>
        </p:txBody>
      </p:sp>
      <p:sp>
        <p:nvSpPr>
          <p:cNvPr id="5" name="Date Placeholder 4"/>
          <p:cNvSpPr>
            <a:spLocks noGrp="1"/>
          </p:cNvSpPr>
          <p:nvPr>
            <p:ph type="dt" sz="half" idx="10"/>
          </p:nvPr>
        </p:nvSpPr>
        <p:spPr>
          <a:xfrm>
            <a:off x="457200" y="6477000"/>
            <a:ext cx="2523744" cy="201168"/>
          </a:xfrm>
        </p:spPr>
        <p:txBody>
          <a:bodyPr/>
          <a:lstStyle/>
          <a:p>
            <a:fld id="{DA9B5DBC-E976-4779-8F18-D56AEC2FA400}" type="datetime1">
              <a:rPr lang="en-US" smtClean="0"/>
              <a:pPr/>
              <a:t>2/6/19</a:t>
            </a:fld>
            <a:endParaRPr lang="en-US" dirty="0"/>
          </a:p>
        </p:txBody>
      </p:sp>
      <p:sp>
        <p:nvSpPr>
          <p:cNvPr id="7" name="Slide Number Placeholder 6"/>
          <p:cNvSpPr>
            <a:spLocks noGrp="1"/>
          </p:cNvSpPr>
          <p:nvPr>
            <p:ph type="sldNum" sz="quarter" idx="12"/>
          </p:nvPr>
        </p:nvSpPr>
        <p:spPr>
          <a:xfrm>
            <a:off x="8229600" y="6477000"/>
            <a:ext cx="733864" cy="201168"/>
          </a:xfrm>
        </p:spPr>
        <p:txBody>
          <a:bodyPr/>
          <a:lstStyle/>
          <a:p>
            <a:fld id="{44F8194F-45BD-42A9-A56C-9E9192CEC7DB}" type="slidenum">
              <a:rPr lang="en-US" smtClean="0"/>
              <a:pPr/>
              <a:t>‹#›</a:t>
            </a:fld>
            <a:endParaRPr lang="en-US" dirty="0"/>
          </a:p>
        </p:txBody>
      </p:sp>
      <p:sp>
        <p:nvSpPr>
          <p:cNvPr id="10" name="Text Placeholder 3"/>
          <p:cNvSpPr>
            <a:spLocks noGrp="1"/>
          </p:cNvSpPr>
          <p:nvPr>
            <p:ph type="body" sz="half" idx="13"/>
          </p:nvPr>
        </p:nvSpPr>
        <p:spPr>
          <a:xfrm>
            <a:off x="4495800" y="1752600"/>
            <a:ext cx="4267200" cy="4572000"/>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dirty="0"/>
              <a:t>Click to edit Master text styles</a:t>
            </a:r>
          </a:p>
        </p:txBody>
      </p:sp>
      <p:sp>
        <p:nvSpPr>
          <p:cNvPr id="12" name="Title 1"/>
          <p:cNvSpPr>
            <a:spLocks noGrp="1"/>
          </p:cNvSpPr>
          <p:nvPr>
            <p:ph type="title"/>
          </p:nvPr>
        </p:nvSpPr>
        <p:spPr>
          <a:xfrm>
            <a:off x="457200" y="152400"/>
            <a:ext cx="3962400" cy="1251062"/>
          </a:xfrm>
        </p:spPr>
        <p:txBody>
          <a:bodyPr/>
          <a:lstStyle/>
          <a:p>
            <a:endParaRPr kumimoji="0" lang="en-US" dirty="0"/>
          </a:p>
        </p:txBody>
      </p:sp>
      <p:cxnSp>
        <p:nvCxnSpPr>
          <p:cNvPr id="13" name="Straight Connector 12"/>
          <p:cNvCxnSpPr/>
          <p:nvPr userDrawn="1"/>
        </p:nvCxnSpPr>
        <p:spPr>
          <a:xfrm>
            <a:off x="4495800" y="381000"/>
            <a:ext cx="0" cy="7620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dirty="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BEFC412-12C5-4EA8-8B48-03FD057543DC}" type="datetime1">
              <a:rPr lang="en-US" smtClean="0"/>
              <a:pPr/>
              <a:t>2/6/19</a:t>
            </a:fld>
            <a:endParaRPr lang="en-US" dirty="0"/>
          </a:p>
        </p:txBody>
      </p:sp>
      <p:sp>
        <p:nvSpPr>
          <p:cNvPr id="9" name="Slide Number Placeholder 8"/>
          <p:cNvSpPr>
            <a:spLocks noGrp="1"/>
          </p:cNvSpPr>
          <p:nvPr>
            <p:ph type="sldNum" sz="quarter" idx="12"/>
          </p:nvPr>
        </p:nvSpPr>
        <p:spPr/>
        <p:txBody>
          <a:bodyPr/>
          <a:lstStyle/>
          <a:p>
            <a:fld id="{44F8194F-45BD-42A9-A56C-9E9192CEC7D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0976E84-2BB2-4861-ADD0-B0F2D74224C2}" type="datetime1">
              <a:rPr lang="en-US" smtClean="0"/>
              <a:pPr/>
              <a:t>2/6/19</a:t>
            </a:fld>
            <a:endParaRPr lang="en-US" dirty="0"/>
          </a:p>
        </p:txBody>
      </p:sp>
      <p:sp>
        <p:nvSpPr>
          <p:cNvPr id="5" name="Slide Number Placeholder 4"/>
          <p:cNvSpPr>
            <a:spLocks noGrp="1"/>
          </p:cNvSpPr>
          <p:nvPr>
            <p:ph type="sldNum" sz="quarter" idx="12"/>
          </p:nvPr>
        </p:nvSpPr>
        <p:spPr/>
        <p:txBody>
          <a:bodyPr/>
          <a:lstStyle/>
          <a:p>
            <a:fld id="{44F8194F-45BD-42A9-A56C-9E9192CEC7D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458200" cy="4558885"/>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a:xfrm>
            <a:off x="457200" y="6400800"/>
            <a:ext cx="2133600" cy="274320"/>
          </a:xfrm>
        </p:spPr>
        <p:txBody>
          <a:bodyPr/>
          <a:lstStyle/>
          <a:p>
            <a:fld id="{8949E592-210E-4878-9DB4-DF49D9348223}" type="datetime1">
              <a:rPr lang="en-US" smtClean="0"/>
              <a:pPr/>
              <a:t>2/6/19</a:t>
            </a:fld>
            <a:endParaRPr lang="en-US" dirty="0"/>
          </a:p>
        </p:txBody>
      </p:sp>
      <p:sp>
        <p:nvSpPr>
          <p:cNvPr id="7" name="Slide Number Placeholder 6"/>
          <p:cNvSpPr>
            <a:spLocks noGrp="1"/>
          </p:cNvSpPr>
          <p:nvPr>
            <p:ph type="sldNum" sz="quarter" idx="12"/>
          </p:nvPr>
        </p:nvSpPr>
        <p:spPr/>
        <p:txBody>
          <a:bodyPr/>
          <a:lstStyle/>
          <a:p>
            <a:fld id="{44F8194F-45BD-42A9-A56C-9E9192CEC7DB}" type="slidenum">
              <a:rPr lang="en-US" smtClean="0"/>
              <a:pPr/>
              <a:t>‹#›</a:t>
            </a:fld>
            <a:endParaRPr lang="en-US" dirty="0"/>
          </a:p>
        </p:txBody>
      </p:sp>
      <p:sp>
        <p:nvSpPr>
          <p:cNvPr id="10" name="Title 1"/>
          <p:cNvSpPr>
            <a:spLocks noGrp="1"/>
          </p:cNvSpPr>
          <p:nvPr>
            <p:ph type="title"/>
          </p:nvPr>
        </p:nvSpPr>
        <p:spPr>
          <a:xfrm>
            <a:off x="457200" y="152400"/>
            <a:ext cx="8229600" cy="1251062"/>
          </a:xfrm>
        </p:spPr>
        <p:txBody>
          <a:bodyPr/>
          <a:lstStyle/>
          <a:p>
            <a:r>
              <a:rPr kumimoji="0"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0F74E6E-DB07-4E1A-81AB-F4972D9D50F7}" type="datetime1">
              <a:rPr lang="en-US" smtClean="0"/>
              <a:pPr/>
              <a:t>2/6/19</a:t>
            </a:fld>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4F8194F-45BD-42A9-A56C-9E9192CEC7D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8" r:id="rId3"/>
    <p:sldLayoutId id="2147483753" r:id="rId4"/>
    <p:sldLayoutId id="2147483749" r:id="rId5"/>
    <p:sldLayoutId id="2147483750" r:id="rId6"/>
    <p:sldLayoutId id="2147483752" r:id="rId7"/>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Arial" pitchFamily="34" charset="0"/>
          <a:ea typeface="+mn-ea"/>
          <a:cs typeface="Arial" pitchFamily="34" charset="0"/>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Arial" pitchFamily="34" charset="0"/>
          <a:ea typeface="+mn-ea"/>
          <a:cs typeface="Arial" pitchFamily="34" charset="0"/>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Arial" pitchFamily="34" charset="0"/>
          <a:ea typeface="+mn-ea"/>
          <a:cs typeface="Arial" pitchFamily="34" charset="0"/>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Arial" pitchFamily="34" charset="0"/>
          <a:ea typeface="+mn-ea"/>
          <a:cs typeface="Arial" pitchFamily="34" charset="0"/>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Arial" pitchFamily="34" charset="0"/>
          <a:ea typeface="+mn-ea"/>
          <a:cs typeface="Arial"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jpeg"/><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gary_swanson@hot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733800"/>
            <a:ext cx="8229600" cy="1295400"/>
          </a:xfrm>
        </p:spPr>
        <p:txBody>
          <a:bodyPr>
            <a:normAutofit fontScale="90000"/>
          </a:bodyPr>
          <a:lstStyle/>
          <a:p>
            <a:r>
              <a:rPr lang="en-US" dirty="0"/>
              <a:t>Understanding and Enforcing  Hybrid Pitching Rules</a:t>
            </a:r>
          </a:p>
        </p:txBody>
      </p:sp>
      <p:sp>
        <p:nvSpPr>
          <p:cNvPr id="4" name="TextBox 3"/>
          <p:cNvSpPr txBox="1"/>
          <p:nvPr/>
        </p:nvSpPr>
        <p:spPr>
          <a:xfrm>
            <a:off x="762000" y="5181600"/>
            <a:ext cx="3886200" cy="369332"/>
          </a:xfrm>
          <a:prstGeom prst="rect">
            <a:avLst/>
          </a:prstGeom>
          <a:noFill/>
        </p:spPr>
        <p:txBody>
          <a:bodyPr wrap="square" rtlCol="0">
            <a:spAutoFit/>
          </a:bodyPr>
          <a:lstStyle/>
          <a:p>
            <a:r>
              <a:rPr lang="en-US" dirty="0"/>
              <a:t>February 2019</a:t>
            </a:r>
          </a:p>
        </p:txBody>
      </p:sp>
      <p:pic>
        <p:nvPicPr>
          <p:cNvPr id="1026" name="Picture 2" descr="C:\Users\ER Rhodes\Desktop\nchsaa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400175"/>
            <a:ext cx="2286000" cy="226695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ER Rhodes\Desktop\fe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419225"/>
            <a:ext cx="2276475" cy="2247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   Windup. Legal or Illegal? </a:t>
            </a:r>
          </a:p>
        </p:txBody>
      </p:sp>
      <p:grpSp>
        <p:nvGrpSpPr>
          <p:cNvPr id="17" name="Group 16"/>
          <p:cNvGrpSpPr/>
          <p:nvPr/>
        </p:nvGrpSpPr>
        <p:grpSpPr>
          <a:xfrm>
            <a:off x="152400" y="1676400"/>
            <a:ext cx="2057400" cy="3645932"/>
            <a:chOff x="152400" y="1676400"/>
            <a:chExt cx="2057400" cy="3645932"/>
          </a:xfrm>
        </p:grpSpPr>
        <p:pic>
          <p:nvPicPr>
            <p:cNvPr id="410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676400"/>
              <a:ext cx="1828800" cy="3186709"/>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flipH="1">
              <a:off x="152400" y="4953000"/>
              <a:ext cx="2057400" cy="369332"/>
            </a:xfrm>
            <a:prstGeom prst="rect">
              <a:avLst/>
            </a:prstGeom>
            <a:noFill/>
          </p:spPr>
          <p:txBody>
            <a:bodyPr wrap="square" rtlCol="0">
              <a:spAutoFit/>
            </a:bodyPr>
            <a:lstStyle/>
            <a:p>
              <a:pPr algn="ctr"/>
              <a:r>
                <a:rPr lang="en-US" b="1" dirty="0">
                  <a:latin typeface="Arial" pitchFamily="34" charset="0"/>
                  <a:cs typeface="Arial" pitchFamily="34" charset="0"/>
                </a:rPr>
                <a:t>Windup Position</a:t>
              </a:r>
            </a:p>
          </p:txBody>
        </p:sp>
      </p:grpSp>
      <p:grpSp>
        <p:nvGrpSpPr>
          <p:cNvPr id="34" name="Group 33"/>
          <p:cNvGrpSpPr/>
          <p:nvPr/>
        </p:nvGrpSpPr>
        <p:grpSpPr>
          <a:xfrm>
            <a:off x="4547461" y="1712858"/>
            <a:ext cx="4215539" cy="2087059"/>
            <a:chOff x="4623215" y="1676400"/>
            <a:chExt cx="4292185" cy="2790556"/>
          </a:xfrm>
        </p:grpSpPr>
        <p:sp>
          <p:nvSpPr>
            <p:cNvPr id="33" name="Rectangle 32"/>
            <p:cNvSpPr/>
            <p:nvPr/>
          </p:nvSpPr>
          <p:spPr>
            <a:xfrm>
              <a:off x="4648200" y="1676400"/>
              <a:ext cx="4267200" cy="2743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01" name="Picture 5" descr="C:\Users\oWNER\Desktop\imgr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0600" y="1828800"/>
              <a:ext cx="1849858" cy="22098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4110" name="Picture 14" descr="C:\Users\oWNER\Desktop\h2_hybr-ill-nm201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1800" y="1828800"/>
              <a:ext cx="1956214" cy="22098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4623215" y="3973131"/>
              <a:ext cx="981074" cy="493825"/>
            </a:xfrm>
            <a:prstGeom prst="rect">
              <a:avLst/>
            </a:prstGeom>
            <a:noFill/>
          </p:spPr>
          <p:txBody>
            <a:bodyPr wrap="square" rtlCol="0">
              <a:spAutoFit/>
            </a:bodyPr>
            <a:lstStyle/>
            <a:p>
              <a:pPr algn="ctr"/>
              <a:r>
                <a:rPr lang="en-US" b="1" dirty="0">
                  <a:latin typeface="Arial" pitchFamily="34" charset="0"/>
                  <a:cs typeface="Arial" pitchFamily="34" charset="0"/>
                </a:rPr>
                <a:t>Illegal</a:t>
              </a:r>
            </a:p>
          </p:txBody>
        </p:sp>
      </p:grpSp>
      <p:sp>
        <p:nvSpPr>
          <p:cNvPr id="20" name="Rectangle 19"/>
          <p:cNvSpPr/>
          <p:nvPr/>
        </p:nvSpPr>
        <p:spPr>
          <a:xfrm>
            <a:off x="685800" y="5824953"/>
            <a:ext cx="7619999" cy="677108"/>
          </a:xfrm>
          <a:prstGeom prst="rect">
            <a:avLst/>
          </a:prstGeom>
        </p:spPr>
        <p:txBody>
          <a:bodyPr wrap="square">
            <a:spAutoFit/>
          </a:bodyPr>
          <a:lstStyle/>
          <a:p>
            <a:r>
              <a:rPr lang="en-US" dirty="0">
                <a:latin typeface="Arial"/>
              </a:rPr>
              <a:t>The pitcher’s non-pivot foot shall be in any position </a:t>
            </a:r>
            <a:r>
              <a:rPr lang="en-US" u="sng" dirty="0">
                <a:latin typeface="Arial"/>
              </a:rPr>
              <a:t>on</a:t>
            </a:r>
            <a:r>
              <a:rPr lang="en-US" dirty="0">
                <a:latin typeface="Arial"/>
              </a:rPr>
              <a:t> or </a:t>
            </a:r>
            <a:r>
              <a:rPr lang="en-US" u="sng" dirty="0">
                <a:latin typeface="Arial"/>
              </a:rPr>
              <a:t>behind</a:t>
            </a:r>
            <a:r>
              <a:rPr lang="en-US" dirty="0">
                <a:latin typeface="Arial"/>
              </a:rPr>
              <a:t> a line extending through the front edge of the pitcher’s plate</a:t>
            </a:r>
            <a:r>
              <a:rPr lang="en-US" sz="2000" dirty="0">
                <a:latin typeface="Arial"/>
              </a:rPr>
              <a:t>.</a:t>
            </a:r>
            <a:endParaRPr lang="en-US" sz="2000" dirty="0"/>
          </a:p>
        </p:txBody>
      </p:sp>
      <p:grpSp>
        <p:nvGrpSpPr>
          <p:cNvPr id="35" name="Group 34"/>
          <p:cNvGrpSpPr/>
          <p:nvPr/>
        </p:nvGrpSpPr>
        <p:grpSpPr>
          <a:xfrm>
            <a:off x="2057400" y="1709327"/>
            <a:ext cx="2286000" cy="2055172"/>
            <a:chOff x="2209800" y="1672586"/>
            <a:chExt cx="2286000" cy="2219761"/>
          </a:xfrm>
        </p:grpSpPr>
        <p:pic>
          <p:nvPicPr>
            <p:cNvPr id="410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62200" y="1676400"/>
              <a:ext cx="2133600" cy="2215947"/>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2"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2838" y="2738438"/>
              <a:ext cx="9525" cy="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rot="10800000" flipV="1">
              <a:off x="2209800" y="1672586"/>
              <a:ext cx="1066800" cy="398910"/>
            </a:xfrm>
            <a:prstGeom prst="rect">
              <a:avLst/>
            </a:prstGeom>
            <a:noFill/>
          </p:spPr>
          <p:txBody>
            <a:bodyPr wrap="square" rtlCol="0">
              <a:spAutoFit/>
            </a:bodyPr>
            <a:lstStyle/>
            <a:p>
              <a:pPr algn="ctr"/>
              <a:r>
                <a:rPr lang="en-US" b="1" dirty="0">
                  <a:latin typeface="Arial" pitchFamily="34" charset="0"/>
                  <a:cs typeface="Arial" pitchFamily="34" charset="0"/>
                </a:rPr>
                <a:t>Legal</a:t>
              </a:r>
            </a:p>
          </p:txBody>
        </p:sp>
      </p:grpSp>
      <p:sp>
        <p:nvSpPr>
          <p:cNvPr id="16" name="Slide Number Placeholder 15"/>
          <p:cNvSpPr>
            <a:spLocks noGrp="1"/>
          </p:cNvSpPr>
          <p:nvPr>
            <p:ph type="sldNum" sz="quarter" idx="12"/>
          </p:nvPr>
        </p:nvSpPr>
        <p:spPr/>
        <p:txBody>
          <a:bodyPr/>
          <a:lstStyle/>
          <a:p>
            <a:r>
              <a:rPr lang="en-US" dirty="0"/>
              <a:t>9</a:t>
            </a:r>
          </a:p>
        </p:txBody>
      </p:sp>
      <p:pic>
        <p:nvPicPr>
          <p:cNvPr id="2050" name="Picture 2" descr="C:\Users\ER Rhodes\Desktop\w34.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1318" y="3853428"/>
            <a:ext cx="6794082" cy="18064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61841" y="4160353"/>
            <a:ext cx="2209799" cy="415498"/>
          </a:xfrm>
          <a:prstGeom prst="rect">
            <a:avLst/>
          </a:prstGeom>
          <a:noFill/>
        </p:spPr>
        <p:txBody>
          <a:bodyPr wrap="square" rtlCol="0">
            <a:spAutoFit/>
          </a:bodyPr>
          <a:lstStyle/>
          <a:p>
            <a:r>
              <a:rPr lang="en-US" sz="1050" b="1" dirty="0"/>
              <a:t>HEELS ARE TOUCHING THE FRONT LINE</a:t>
            </a:r>
          </a:p>
        </p:txBody>
      </p:sp>
      <p:sp>
        <p:nvSpPr>
          <p:cNvPr id="19" name="TextBox 18"/>
          <p:cNvSpPr txBox="1"/>
          <p:nvPr/>
        </p:nvSpPr>
        <p:spPr>
          <a:xfrm rot="10800000" flipV="1">
            <a:off x="0" y="1712858"/>
            <a:ext cx="1288010" cy="369332"/>
          </a:xfrm>
          <a:prstGeom prst="rect">
            <a:avLst/>
          </a:prstGeom>
          <a:noFill/>
        </p:spPr>
        <p:txBody>
          <a:bodyPr wrap="square" rtlCol="0">
            <a:spAutoFit/>
          </a:bodyPr>
          <a:lstStyle/>
          <a:p>
            <a:pPr algn="ctr"/>
            <a:r>
              <a:rPr lang="en-US" b="1" dirty="0">
                <a:latin typeface="Arial" pitchFamily="34" charset="0"/>
                <a:cs typeface="Arial" pitchFamily="34" charset="0"/>
              </a:rPr>
              <a:t>Legal</a:t>
            </a:r>
          </a:p>
        </p:txBody>
      </p:sp>
    </p:spTree>
    <p:extLst>
      <p:ext uri="{BB962C8B-B14F-4D97-AF65-F5344CB8AC3E}">
        <p14:creationId xmlns:p14="http://schemas.microsoft.com/office/powerpoint/2010/main" val="202490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rot="16200000">
            <a:off x="1463555" y="2617889"/>
            <a:ext cx="4259319" cy="2392108"/>
          </a:xfrm>
          <a:prstGeom prst="rect">
            <a:avLst/>
          </a:prstGeom>
          <a:solidFill>
            <a:schemeClr val="bg1">
              <a:lumMod val="85000"/>
              <a:alpha val="1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rot="16200000">
            <a:off x="4809337" y="1838325"/>
            <a:ext cx="4267200" cy="3943351"/>
          </a:xfrm>
          <a:prstGeom prst="rect">
            <a:avLst/>
          </a:prstGeom>
          <a:solidFill>
            <a:schemeClr val="bg1">
              <a:lumMod val="95000"/>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p:txBody>
          <a:bodyPr/>
          <a:lstStyle/>
          <a:p>
            <a:r>
              <a:rPr lang="en-US" dirty="0"/>
              <a:t>Set Position. Legal or Illegal?</a:t>
            </a:r>
          </a:p>
        </p:txBody>
      </p:sp>
      <p:pic>
        <p:nvPicPr>
          <p:cNvPr id="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76400"/>
            <a:ext cx="1905000" cy="3180645"/>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7404" y="3829051"/>
            <a:ext cx="1420944" cy="1981200"/>
          </a:xfrm>
          <a:prstGeom prst="rect">
            <a:avLst/>
          </a:prstGeom>
          <a:noFill/>
          <a:ln>
            <a:solidFill>
              <a:schemeClr val="accent1"/>
            </a:solidFill>
          </a:ln>
          <a:extLst>
            <a:ext uri="{909E8E84-426E-40DD-AFC4-6F175D3DCCD1}">
              <a14:hiddenFill xmlns:a14="http://schemas.microsoft.com/office/drawing/2010/main">
                <a:solidFill>
                  <a:schemeClr val="accent1"/>
                </a:solidFill>
              </a14:hiddenFill>
            </a:ext>
          </a:extLst>
        </p:spPr>
      </p:pic>
      <p:pic>
        <p:nvPicPr>
          <p:cNvPr id="7"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359" y="1855733"/>
            <a:ext cx="1346693" cy="1981200"/>
          </a:xfrm>
          <a:prstGeom prst="rect">
            <a:avLst/>
          </a:prstGeom>
          <a:noFill/>
          <a:ln>
            <a:solidFill>
              <a:schemeClr val="accent1"/>
            </a:solidFill>
          </a:ln>
          <a:extLst>
            <a:ext uri="{909E8E84-426E-40DD-AFC4-6F175D3DCCD1}">
              <a14:hiddenFill xmlns:a14="http://schemas.microsoft.com/office/drawing/2010/main">
                <a:solidFill>
                  <a:schemeClr val="accent1"/>
                </a:solidFill>
              </a14:hiddenFill>
            </a:ext>
          </a:extLst>
        </p:spPr>
      </p:pic>
      <p:sp>
        <p:nvSpPr>
          <p:cNvPr id="9" name="TextBox 8"/>
          <p:cNvSpPr txBox="1"/>
          <p:nvPr/>
        </p:nvSpPr>
        <p:spPr>
          <a:xfrm>
            <a:off x="5105400" y="9107269"/>
            <a:ext cx="1052349" cy="646331"/>
          </a:xfrm>
          <a:prstGeom prst="rect">
            <a:avLst/>
          </a:prstGeom>
          <a:noFill/>
        </p:spPr>
        <p:txBody>
          <a:bodyPr wrap="square" rtlCol="0">
            <a:spAutoFit/>
          </a:bodyPr>
          <a:lstStyle/>
          <a:p>
            <a:endParaRPr lang="en-US" dirty="0"/>
          </a:p>
          <a:p>
            <a:endParaRPr lang="en-US" dirty="0"/>
          </a:p>
        </p:txBody>
      </p:sp>
      <p:sp>
        <p:nvSpPr>
          <p:cNvPr id="10" name="TextBox 9"/>
          <p:cNvSpPr txBox="1"/>
          <p:nvPr/>
        </p:nvSpPr>
        <p:spPr>
          <a:xfrm>
            <a:off x="381000" y="4953000"/>
            <a:ext cx="1752601" cy="369332"/>
          </a:xfrm>
          <a:prstGeom prst="rect">
            <a:avLst/>
          </a:prstGeom>
          <a:noFill/>
        </p:spPr>
        <p:txBody>
          <a:bodyPr wrap="square" rtlCol="0">
            <a:spAutoFit/>
          </a:bodyPr>
          <a:lstStyle/>
          <a:p>
            <a:r>
              <a:rPr lang="en-US" b="1" dirty="0">
                <a:latin typeface="Arial" pitchFamily="34" charset="0"/>
                <a:cs typeface="Arial" pitchFamily="34" charset="0"/>
              </a:rPr>
              <a:t>Set Position</a:t>
            </a:r>
          </a:p>
        </p:txBody>
      </p:sp>
      <p:sp>
        <p:nvSpPr>
          <p:cNvPr id="11" name="TextBox 10"/>
          <p:cNvSpPr txBox="1"/>
          <p:nvPr/>
        </p:nvSpPr>
        <p:spPr>
          <a:xfrm>
            <a:off x="2397159" y="1766370"/>
            <a:ext cx="838200" cy="369332"/>
          </a:xfrm>
          <a:prstGeom prst="rect">
            <a:avLst/>
          </a:prstGeom>
          <a:noFill/>
        </p:spPr>
        <p:txBody>
          <a:bodyPr wrap="square" rtlCol="0">
            <a:spAutoFit/>
          </a:bodyPr>
          <a:lstStyle/>
          <a:p>
            <a:r>
              <a:rPr lang="en-US" b="1" dirty="0">
                <a:latin typeface="Arial" pitchFamily="34" charset="0"/>
                <a:cs typeface="Arial" pitchFamily="34" charset="0"/>
              </a:rPr>
              <a:t>Illegal</a:t>
            </a:r>
          </a:p>
        </p:txBody>
      </p:sp>
      <p:pic>
        <p:nvPicPr>
          <p:cNvPr id="14" name="Picture 18" descr="C:\Users\oWNER\Desktop\d4set-leg-nm2014.jpg"/>
          <p:cNvPicPr>
            <a:picLocks noChangeAspect="1" noChangeArrowheads="1"/>
          </p:cNvPicPr>
          <p:nvPr/>
        </p:nvPicPr>
        <p:blipFill>
          <a:blip r:embed="rId5" cstate="print">
            <a:extLst>
              <a:ext uri="{28A0092B-C50C-407E-A947-70E740481C1C}">
                <a14:useLocalDpi xmlns:a14="http://schemas.microsoft.com/office/drawing/2010/main" val="0"/>
              </a:ext>
            </a:extLst>
          </a:blip>
          <a:srcRect r="14854"/>
          <a:stretch>
            <a:fillRect/>
          </a:stretch>
        </p:blipFill>
        <p:spPr bwMode="auto">
          <a:xfrm>
            <a:off x="5196105" y="3878920"/>
            <a:ext cx="1447800" cy="192024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6" name="Picture 19" descr="C:\Users\oWNER\Desktop\d11set-ill-hiltd_nm_2014.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4589" y="1866965"/>
            <a:ext cx="1440228" cy="175841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6"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70984" y="1848836"/>
            <a:ext cx="1386297" cy="1874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TextBox 24"/>
          <p:cNvSpPr txBox="1"/>
          <p:nvPr/>
        </p:nvSpPr>
        <p:spPr>
          <a:xfrm>
            <a:off x="5041618" y="1766370"/>
            <a:ext cx="838200" cy="369332"/>
          </a:xfrm>
          <a:prstGeom prst="rect">
            <a:avLst/>
          </a:prstGeom>
          <a:noFill/>
        </p:spPr>
        <p:txBody>
          <a:bodyPr wrap="square" rtlCol="0">
            <a:spAutoFit/>
          </a:bodyPr>
          <a:lstStyle/>
          <a:p>
            <a:r>
              <a:rPr lang="en-US" b="1" dirty="0">
                <a:latin typeface="Arial" pitchFamily="34" charset="0"/>
                <a:cs typeface="Arial" pitchFamily="34" charset="0"/>
              </a:rPr>
              <a:t>Legal</a:t>
            </a:r>
          </a:p>
        </p:txBody>
      </p:sp>
      <p:sp>
        <p:nvSpPr>
          <p:cNvPr id="19" name="Slide Number Placeholder 18"/>
          <p:cNvSpPr>
            <a:spLocks noGrp="1"/>
          </p:cNvSpPr>
          <p:nvPr>
            <p:ph type="sldNum" sz="quarter" idx="12"/>
          </p:nvPr>
        </p:nvSpPr>
        <p:spPr/>
        <p:txBody>
          <a:bodyPr/>
          <a:lstStyle/>
          <a:p>
            <a:r>
              <a:rPr lang="en-US" dirty="0"/>
              <a:t>10</a:t>
            </a:r>
          </a:p>
        </p:txBody>
      </p:sp>
      <p:sp>
        <p:nvSpPr>
          <p:cNvPr id="17" name="TextBox 16"/>
          <p:cNvSpPr txBox="1"/>
          <p:nvPr/>
        </p:nvSpPr>
        <p:spPr>
          <a:xfrm>
            <a:off x="312746" y="1766370"/>
            <a:ext cx="838200" cy="369332"/>
          </a:xfrm>
          <a:prstGeom prst="rect">
            <a:avLst/>
          </a:prstGeom>
          <a:noFill/>
        </p:spPr>
        <p:txBody>
          <a:bodyPr wrap="square" rtlCol="0">
            <a:spAutoFit/>
          </a:bodyPr>
          <a:lstStyle/>
          <a:p>
            <a:r>
              <a:rPr lang="en-US" b="1" dirty="0">
                <a:latin typeface="Arial" pitchFamily="34" charset="0"/>
                <a:cs typeface="Arial" pitchFamily="34" charset="0"/>
              </a:rPr>
              <a:t>Illegal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Most Common Illegal</a:t>
            </a:r>
          </a:p>
        </p:txBody>
      </p:sp>
      <p:sp>
        <p:nvSpPr>
          <p:cNvPr id="9" name="TextBox 8"/>
          <p:cNvSpPr txBox="1"/>
          <p:nvPr/>
        </p:nvSpPr>
        <p:spPr>
          <a:xfrm>
            <a:off x="5105400" y="9107269"/>
            <a:ext cx="1052349" cy="646331"/>
          </a:xfrm>
          <a:prstGeom prst="rect">
            <a:avLst/>
          </a:prstGeom>
          <a:noFill/>
        </p:spPr>
        <p:txBody>
          <a:bodyPr wrap="square" rtlCol="0">
            <a:spAutoFit/>
          </a:bodyPr>
          <a:lstStyle/>
          <a:p>
            <a:endParaRPr lang="en-US" dirty="0"/>
          </a:p>
          <a:p>
            <a:endParaRPr lang="en-US" dirty="0"/>
          </a:p>
        </p:txBody>
      </p:sp>
      <p:sp>
        <p:nvSpPr>
          <p:cNvPr id="11" name="TextBox 10"/>
          <p:cNvSpPr txBox="1"/>
          <p:nvPr/>
        </p:nvSpPr>
        <p:spPr>
          <a:xfrm>
            <a:off x="762000" y="1766370"/>
            <a:ext cx="6858000" cy="1809726"/>
          </a:xfrm>
          <a:prstGeom prst="rect">
            <a:avLst/>
          </a:prstGeom>
          <a:noFill/>
        </p:spPr>
        <p:txBody>
          <a:bodyPr wrap="square" rtlCol="0">
            <a:spAutoFit/>
          </a:bodyPr>
          <a:lstStyle/>
          <a:p>
            <a:pPr marL="285750" indent="-285750">
              <a:lnSpc>
                <a:spcPct val="120000"/>
              </a:lnSpc>
              <a:buClr>
                <a:schemeClr val="accent1"/>
              </a:buClr>
              <a:buSzPct val="80000"/>
              <a:buFont typeface="Wingdings 2"/>
              <a:buChar char=""/>
            </a:pPr>
            <a:r>
              <a:rPr lang="en-US" dirty="0">
                <a:latin typeface="Arial" pitchFamily="34" charset="0"/>
                <a:cs typeface="Arial" pitchFamily="34" charset="0"/>
              </a:rPr>
              <a:t>Example: Photo below shows both illegal NFHS set positions.</a:t>
            </a:r>
          </a:p>
          <a:p>
            <a:pPr marL="731520" lvl="1" indent="-274320">
              <a:lnSpc>
                <a:spcPct val="120000"/>
              </a:lnSpc>
              <a:spcBef>
                <a:spcPct val="20000"/>
              </a:spcBef>
              <a:buClr>
                <a:schemeClr val="accent2"/>
              </a:buClr>
              <a:buSzPct val="90000"/>
              <a:buFont typeface="Wingdings"/>
              <a:buChar char=""/>
            </a:pPr>
            <a:r>
              <a:rPr lang="en-US" dirty="0">
                <a:latin typeface="Arial" pitchFamily="34" charset="0"/>
                <a:cs typeface="Arial" pitchFamily="34" charset="0"/>
              </a:rPr>
              <a:t>WINDUP - free foot is in front of the plate’s line</a:t>
            </a:r>
          </a:p>
          <a:p>
            <a:pPr marL="731520" lvl="1" indent="-274320">
              <a:lnSpc>
                <a:spcPct val="120000"/>
              </a:lnSpc>
              <a:spcBef>
                <a:spcPct val="20000"/>
              </a:spcBef>
              <a:buClr>
                <a:schemeClr val="accent2"/>
              </a:buClr>
              <a:buSzPct val="90000"/>
              <a:buFont typeface="Wingdings"/>
              <a:buChar char=""/>
            </a:pPr>
            <a:r>
              <a:rPr lang="en-US" dirty="0">
                <a:latin typeface="Arial" pitchFamily="34" charset="0"/>
                <a:cs typeface="Arial" pitchFamily="34" charset="0"/>
              </a:rPr>
              <a:t>SET- pivot foot is not parallel to the plate. Pitcher’s feet are facing more toward the baseline than the batter’s box. </a:t>
            </a:r>
          </a:p>
          <a:p>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p:txBody>
          <a:bodyPr/>
          <a:lstStyle/>
          <a:p>
            <a:r>
              <a:rPr lang="en-US" dirty="0"/>
              <a:t>11</a:t>
            </a:r>
          </a:p>
        </p:txBody>
      </p:sp>
      <p:pic>
        <p:nvPicPr>
          <p:cNvPr id="3078" name="Picture 6" descr="C:\Users\ER Rhodes\Desktop\Kemp-Stance-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76096"/>
            <a:ext cx="5086350" cy="2576933"/>
          </a:xfrm>
          <a:prstGeom prst="rect">
            <a:avLst/>
          </a:prstGeom>
          <a:ln>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081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160792"/>
            <a:ext cx="6781800" cy="2308324"/>
          </a:xfrm>
          <a:prstGeom prst="rect">
            <a:avLst/>
          </a:prstGeom>
        </p:spPr>
        <p:txBody>
          <a:bodyPr wrap="square">
            <a:spAutoFit/>
          </a:bodyPr>
          <a:lstStyle/>
          <a:p>
            <a:pPr marL="119063" lvl="0">
              <a:buClr>
                <a:srgbClr val="F0AD00"/>
              </a:buClr>
              <a:buSzPct val="80000"/>
            </a:pPr>
            <a:r>
              <a:rPr lang="en-US" sz="1400" b="1" dirty="0">
                <a:solidFill>
                  <a:prstClr val="black"/>
                </a:solidFill>
                <a:latin typeface="Arial" pitchFamily="34" charset="0"/>
                <a:cs typeface="Arial" pitchFamily="34" charset="0"/>
              </a:rPr>
              <a:t>Intellectual content the property of Carolina Umpire Association. </a:t>
            </a:r>
            <a:endParaRPr lang="en-US" sz="1400" dirty="0">
              <a:solidFill>
                <a:prstClr val="black"/>
              </a:solidFill>
              <a:latin typeface="Arial" pitchFamily="34" charset="0"/>
              <a:cs typeface="Arial" pitchFamily="34" charset="0"/>
            </a:endParaRPr>
          </a:p>
          <a:p>
            <a:pPr marL="119063" lvl="0">
              <a:buClr>
                <a:srgbClr val="F0AD00"/>
              </a:buClr>
              <a:buSzPct val="80000"/>
            </a:pPr>
            <a:r>
              <a:rPr lang="en-US" sz="1400" dirty="0">
                <a:solidFill>
                  <a:prstClr val="black"/>
                </a:solidFill>
                <a:latin typeface="Arial" pitchFamily="34" charset="0"/>
                <a:cs typeface="Arial" pitchFamily="34" charset="0"/>
              </a:rPr>
              <a:t>All rights reserved. No part of this publication may be reproduced, distributed, or transmitted in any form or by any means, including photocopying, recording, or other electronic or mechanical methods, without the prior written permission of the publisher, except in the case of brief quotations embodied in critical reviews and certain other noncommercial uses permitted by copyright law. For permission requests, write to the publisher, addressed “Attention: Supervisor,” at </a:t>
            </a:r>
            <a:r>
              <a:rPr lang="en-US" sz="1400" u="sng" dirty="0">
                <a:solidFill>
                  <a:prstClr val="black"/>
                </a:solidFill>
                <a:latin typeface="Arial" pitchFamily="34" charset="0"/>
                <a:cs typeface="Arial" pitchFamily="34" charset="0"/>
                <a:hlinkClick r:id="rId2"/>
              </a:rPr>
              <a:t>gary_swanson@hotmail.com</a:t>
            </a:r>
            <a:r>
              <a:rPr lang="en-US" sz="1400" dirty="0">
                <a:solidFill>
                  <a:prstClr val="black"/>
                </a:solidFill>
                <a:latin typeface="Arial" pitchFamily="34" charset="0"/>
                <a:cs typeface="Arial" pitchFamily="34" charset="0"/>
              </a:rPr>
              <a:t>.</a:t>
            </a:r>
          </a:p>
          <a:p>
            <a:pPr marL="438912" lvl="0" indent="-320040">
              <a:buClr>
                <a:srgbClr val="F0AD00"/>
              </a:buClr>
              <a:buSzPct val="80000"/>
              <a:buFont typeface="Wingdings 2"/>
              <a:buChar char=""/>
            </a:pPr>
            <a:endParaRPr lang="en-US" sz="3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9354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4294967295"/>
          </p:nvPr>
        </p:nvSpPr>
        <p:spPr>
          <a:xfrm>
            <a:off x="457200" y="1752600"/>
            <a:ext cx="5029200" cy="4495800"/>
          </a:xfrm>
        </p:spPr>
        <p:txBody>
          <a:bodyPr>
            <a:normAutofit/>
          </a:bodyPr>
          <a:lstStyle/>
          <a:p>
            <a:pPr lvl="0"/>
            <a:r>
              <a:rPr lang="en-US" sz="1800" dirty="0"/>
              <a:t>There are only two recognized pitching positions, </a:t>
            </a:r>
            <a:r>
              <a:rPr lang="en-US" sz="1800" b="1" dirty="0"/>
              <a:t>the windup and the set position</a:t>
            </a:r>
            <a:r>
              <a:rPr lang="en-US" sz="1800" dirty="0"/>
              <a:t>. Each has its own requirements. </a:t>
            </a:r>
          </a:p>
          <a:p>
            <a:pPr lvl="0"/>
            <a:endParaRPr lang="en-US" sz="1800" dirty="0"/>
          </a:p>
          <a:p>
            <a:pPr lvl="0"/>
            <a:r>
              <a:rPr lang="en-US" sz="1800" dirty="0"/>
              <a:t>The restrictions start in either position when the pitcher </a:t>
            </a:r>
            <a:r>
              <a:rPr lang="en-US" sz="1800" i="1" dirty="0"/>
              <a:t>intentionally </a:t>
            </a:r>
            <a:r>
              <a:rPr lang="en-US" sz="1800" dirty="0"/>
              <a:t>takes his signs from the pitcher’s plate. He must take the catcher's signal from the plate.</a:t>
            </a:r>
          </a:p>
          <a:p>
            <a:pPr lvl="0"/>
            <a:endParaRPr lang="en-US" sz="1800" dirty="0"/>
          </a:p>
          <a:p>
            <a:r>
              <a:rPr lang="en-US" sz="1800" b="1" dirty="0"/>
              <a:t>Rationale. </a:t>
            </a:r>
            <a:r>
              <a:rPr lang="en-US" sz="1800" dirty="0"/>
              <a:t>To eliminate any confusion or circumvention of the NFHS pitching rules by a player or coach. The location of the pitcher’s feet shows if he is going to use the windup or set restrictions AND what his next required actions most be. </a:t>
            </a:r>
            <a:endParaRPr lang="en-US" dirty="0">
              <a:latin typeface="+mn-lt"/>
            </a:endParaRPr>
          </a:p>
        </p:txBody>
      </p:sp>
      <p:pic>
        <p:nvPicPr>
          <p:cNvPr id="9" name="Content Placeholder 8"/>
          <p:cNvPicPr>
            <a:picLocks noGrp="1" noChangeAspect="1"/>
          </p:cNvPicPr>
          <p:nvPr>
            <p:ph idx="1"/>
          </p:nvPr>
        </p:nvPicPr>
        <p:blipFill>
          <a:blip r:embed="rId3" cstate="print">
            <a:extLst>
              <a:ext uri="{28A0092B-C50C-407E-A947-70E740481C1C}">
                <a14:useLocalDpi xmlns:a14="http://schemas.microsoft.com/office/drawing/2010/main" val="0"/>
              </a:ext>
            </a:extLst>
          </a:blip>
          <a:srcRect t="19355" r="25806"/>
          <a:stretch>
            <a:fillRect/>
          </a:stretch>
        </p:blipFill>
        <p:spPr>
          <a:xfrm>
            <a:off x="5715000" y="1676400"/>
            <a:ext cx="2133600" cy="2319130"/>
          </a:xfrm>
          <a:ln>
            <a:solidFill>
              <a:schemeClr val="accent1">
                <a:shade val="95000"/>
                <a:satMod val="105000"/>
              </a:schemeClr>
            </a:solidFill>
          </a:ln>
        </p:spPr>
      </p:pic>
      <p:sp>
        <p:nvSpPr>
          <p:cNvPr id="7" name="Title 6"/>
          <p:cNvSpPr>
            <a:spLocks noGrp="1"/>
          </p:cNvSpPr>
          <p:nvPr>
            <p:ph type="title"/>
          </p:nvPr>
        </p:nvSpPr>
        <p:spPr>
          <a:xfrm>
            <a:off x="396438" y="304800"/>
            <a:ext cx="8747562" cy="978408"/>
          </a:xfrm>
        </p:spPr>
        <p:txBody>
          <a:bodyPr>
            <a:normAutofit/>
          </a:bodyPr>
          <a:lstStyle/>
          <a:p>
            <a:r>
              <a:rPr lang="en-US" sz="4500" dirty="0"/>
              <a:t>Pitching Positions</a:t>
            </a:r>
          </a:p>
        </p:txBody>
      </p:sp>
      <p:sp>
        <p:nvSpPr>
          <p:cNvPr id="6" name="TextBox 5"/>
          <p:cNvSpPr txBox="1"/>
          <p:nvPr/>
        </p:nvSpPr>
        <p:spPr>
          <a:xfrm>
            <a:off x="7848600" y="2133600"/>
            <a:ext cx="990600" cy="584775"/>
          </a:xfrm>
          <a:prstGeom prst="rect">
            <a:avLst/>
          </a:prstGeom>
          <a:noFill/>
        </p:spPr>
        <p:txBody>
          <a:bodyPr wrap="square" rtlCol="0">
            <a:spAutoFit/>
          </a:bodyPr>
          <a:lstStyle/>
          <a:p>
            <a:r>
              <a:rPr lang="en-US" sz="1600" dirty="0">
                <a:latin typeface="Arial" pitchFamily="34" charset="0"/>
                <a:cs typeface="Arial" pitchFamily="34" charset="0"/>
              </a:rPr>
              <a:t>Windup</a:t>
            </a:r>
          </a:p>
          <a:p>
            <a:r>
              <a:rPr lang="en-US" sz="1600" dirty="0">
                <a:latin typeface="Arial" pitchFamily="34" charset="0"/>
                <a:cs typeface="Arial" pitchFamily="34" charset="0"/>
              </a:rPr>
              <a:t>position</a:t>
            </a:r>
          </a:p>
        </p:txBody>
      </p:sp>
      <p:sp>
        <p:nvSpPr>
          <p:cNvPr id="8" name="TextBox 7"/>
          <p:cNvSpPr txBox="1"/>
          <p:nvPr/>
        </p:nvSpPr>
        <p:spPr>
          <a:xfrm>
            <a:off x="6096000" y="6079123"/>
            <a:ext cx="1371600" cy="338554"/>
          </a:xfrm>
          <a:prstGeom prst="rect">
            <a:avLst/>
          </a:prstGeom>
          <a:noFill/>
        </p:spPr>
        <p:txBody>
          <a:bodyPr wrap="square" rtlCol="0">
            <a:spAutoFit/>
          </a:bodyPr>
          <a:lstStyle/>
          <a:p>
            <a:r>
              <a:rPr lang="en-US" sz="1600" dirty="0">
                <a:latin typeface="Arial" pitchFamily="34" charset="0"/>
                <a:cs typeface="Arial" pitchFamily="34" charset="0"/>
              </a:rPr>
              <a:t>Set position</a:t>
            </a:r>
          </a:p>
        </p:txBody>
      </p:sp>
      <p:sp>
        <p:nvSpPr>
          <p:cNvPr id="11" name="Slide Number Placeholder 10"/>
          <p:cNvSpPr>
            <a:spLocks noGrp="1"/>
          </p:cNvSpPr>
          <p:nvPr>
            <p:ph type="sldNum" sz="quarter" idx="12"/>
          </p:nvPr>
        </p:nvSpPr>
        <p:spPr/>
        <p:txBody>
          <a:bodyPr/>
          <a:lstStyle/>
          <a:p>
            <a:r>
              <a:rPr lang="en-US" dirty="0"/>
              <a:t>1</a:t>
            </a:r>
          </a:p>
        </p:txBody>
      </p:sp>
      <p:pic>
        <p:nvPicPr>
          <p:cNvPr id="2" name="Picture 2" descr="C:\Users\ER Rhodes\Desktop\great stretchmaxresdefaul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4343400"/>
            <a:ext cx="2133600" cy="1676667"/>
          </a:xfrm>
          <a:prstGeom prst="rect">
            <a:avLst/>
          </a:prstGeom>
          <a:ln>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81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4294967295"/>
          </p:nvPr>
        </p:nvSpPr>
        <p:spPr>
          <a:xfrm>
            <a:off x="457200" y="1523999"/>
            <a:ext cx="6096000" cy="5105401"/>
          </a:xfrm>
        </p:spPr>
        <p:txBody>
          <a:bodyPr>
            <a:noAutofit/>
          </a:bodyPr>
          <a:lstStyle/>
          <a:p>
            <a:pPr marL="109538" lvl="0" indent="0">
              <a:spcAft>
                <a:spcPts val="600"/>
              </a:spcAft>
              <a:buNone/>
            </a:pPr>
            <a:r>
              <a:rPr lang="en-US" sz="1400" dirty="0"/>
              <a:t>The pitcher is not restricted how he shall hold the ball. </a:t>
            </a:r>
          </a:p>
          <a:p>
            <a:r>
              <a:rPr lang="en-US" sz="1400" dirty="0"/>
              <a:t>Three accepted locations of the pitcher’s hands:</a:t>
            </a:r>
          </a:p>
          <a:p>
            <a:pPr lvl="1"/>
            <a:r>
              <a:rPr lang="en-US" sz="1400" dirty="0"/>
              <a:t>Both hands at his side</a:t>
            </a:r>
          </a:p>
          <a:p>
            <a:pPr lvl="1"/>
            <a:r>
              <a:rPr lang="en-US" sz="1400" dirty="0"/>
              <a:t>Hands together in front of his body</a:t>
            </a:r>
          </a:p>
          <a:p>
            <a:pPr lvl="1">
              <a:spcAft>
                <a:spcPts val="600"/>
              </a:spcAft>
            </a:pPr>
            <a:r>
              <a:rPr lang="en-US" sz="1400" dirty="0"/>
              <a:t>Either hand at side and the other hand in front of his body</a:t>
            </a:r>
          </a:p>
          <a:p>
            <a:pPr marL="463550" indent="0">
              <a:buNone/>
            </a:pPr>
            <a:r>
              <a:rPr lang="en-US" sz="1400" dirty="0"/>
              <a:t>He is allowed from all three locations to bring his hands together momentarily, come to a stop to adjust the ball, to disengage the plate or to continue with his pitching motion. If he steps onto the pitcher’s plate with both hands apart, when he begins to move both hands simultaneously, that is the start of a pitch.</a:t>
            </a:r>
          </a:p>
          <a:p>
            <a:pPr marL="112713" lvl="0" indent="6350">
              <a:buNone/>
            </a:pPr>
            <a:endParaRPr lang="en-US" sz="1400" dirty="0"/>
          </a:p>
          <a:p>
            <a:r>
              <a:rPr lang="en-US" sz="1400" dirty="0"/>
              <a:t>Prior to movements of the arms and legs not associated with his habitual pitching motion, he can remove his cap, shake-off a sign with his glove, or even roll his shoulders. These are considered arm movements not associated with the pitch and not engaging the batter. </a:t>
            </a:r>
          </a:p>
          <a:p>
            <a:endParaRPr lang="en-US" sz="1400" dirty="0"/>
          </a:p>
          <a:p>
            <a:r>
              <a:rPr lang="en-US" sz="1400" dirty="0"/>
              <a:t>Head movement is never restricted. The rule states any arm, hip, or leg movement toward the plate that is naturally associated with his pitching motion has committed him to complete the pitch in one continuous uninterrupted motion. </a:t>
            </a:r>
          </a:p>
          <a:p>
            <a:endParaRPr lang="en-US" sz="1200" dirty="0"/>
          </a:p>
          <a:p>
            <a:endParaRPr lang="en-US" dirty="0"/>
          </a:p>
        </p:txBody>
      </p:sp>
      <p:pic>
        <p:nvPicPr>
          <p:cNvPr id="3076" name="Picture 4" descr="http://www.taraumpires.net/t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lide Number Placeholder 10"/>
          <p:cNvSpPr>
            <a:spLocks noGrp="1"/>
          </p:cNvSpPr>
          <p:nvPr>
            <p:ph type="sldNum" sz="quarter" idx="12"/>
          </p:nvPr>
        </p:nvSpPr>
        <p:spPr/>
        <p:txBody>
          <a:bodyPr/>
          <a:lstStyle/>
          <a:p>
            <a:r>
              <a:rPr lang="en-US" dirty="0"/>
              <a:t>2</a:t>
            </a:r>
          </a:p>
        </p:txBody>
      </p:sp>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6226" y="1600201"/>
            <a:ext cx="2060576"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4572000"/>
            <a:ext cx="1828800" cy="1706563"/>
          </a:xfrm>
          <a:prstGeom prst="rect">
            <a:avLst/>
          </a:prstGeom>
          <a:ln>
            <a:solidFill>
              <a:schemeClr val="accent1">
                <a:shade val="95000"/>
                <a:satMod val="105000"/>
              </a:schemeClr>
            </a:solidFill>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The Windup</a:t>
            </a:r>
          </a:p>
        </p:txBody>
      </p:sp>
    </p:spTree>
    <p:extLst>
      <p:ext uri="{BB962C8B-B14F-4D97-AF65-F5344CB8AC3E}">
        <p14:creationId xmlns:p14="http://schemas.microsoft.com/office/powerpoint/2010/main" val="47941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6477000" cy="4800599"/>
          </a:xfrm>
        </p:spPr>
        <p:txBody>
          <a:bodyPr>
            <a:normAutofit lnSpcReduction="10000"/>
          </a:bodyPr>
          <a:lstStyle/>
          <a:p>
            <a:pPr>
              <a:lnSpc>
                <a:spcPct val="120000"/>
              </a:lnSpc>
            </a:pPr>
            <a:r>
              <a:rPr lang="en-US" sz="1800" dirty="0"/>
              <a:t>To exit the windup position once the restrictions are in place, F1 needs to disengage the rubber with his pivot foot </a:t>
            </a:r>
            <a:r>
              <a:rPr lang="en-US" sz="1800" u="sng" dirty="0"/>
              <a:t>prior</a:t>
            </a:r>
            <a:r>
              <a:rPr lang="en-US" sz="1800" dirty="0"/>
              <a:t> to separation of his hands and </a:t>
            </a:r>
            <a:r>
              <a:rPr lang="en-US" sz="1800" u="sng" dirty="0"/>
              <a:t>prior</a:t>
            </a:r>
            <a:r>
              <a:rPr lang="en-US" sz="1800" dirty="0"/>
              <a:t> to any arm, hip, or leg motion to the plate (CS 6.1.1.d). </a:t>
            </a:r>
          </a:p>
          <a:p>
            <a:pPr>
              <a:lnSpc>
                <a:spcPct val="120000"/>
              </a:lnSpc>
            </a:pPr>
            <a:endParaRPr lang="en-US" sz="1800" dirty="0"/>
          </a:p>
          <a:p>
            <a:pPr lvl="1">
              <a:lnSpc>
                <a:spcPct val="120000"/>
              </a:lnSpc>
            </a:pPr>
            <a:r>
              <a:rPr lang="en-US" sz="1800" dirty="0"/>
              <a:t>NOTE: NFHS rule interpretation does allow for a pitcher to correct a hybrid stance prior to any arm, hip, leg movement. Thereafter, it’s too late…balk or illegal pitch.</a:t>
            </a:r>
          </a:p>
          <a:p>
            <a:pPr>
              <a:lnSpc>
                <a:spcPct val="120000"/>
              </a:lnSpc>
            </a:pPr>
            <a:endParaRPr lang="en-US" sz="1800" dirty="0"/>
          </a:p>
          <a:p>
            <a:pPr lvl="1">
              <a:lnSpc>
                <a:spcPct val="120000"/>
              </a:lnSpc>
            </a:pPr>
            <a:r>
              <a:rPr lang="en-US" sz="1800" dirty="0"/>
              <a:t>NFHS does not allow a pitcher to make any move to a base as long as the pitcher is in the windup position, even if he has not engaged the batter. With his feet in the windup position, the pitcher may only deliver a pitch or step backward off the pitcher's plate (R 6.1). </a:t>
            </a:r>
          </a:p>
          <a:p>
            <a:endParaRPr lang="en-US" dirty="0"/>
          </a:p>
        </p:txBody>
      </p:sp>
      <p:sp>
        <p:nvSpPr>
          <p:cNvPr id="8" name="Slide Number Placeholder 7"/>
          <p:cNvSpPr>
            <a:spLocks noGrp="1"/>
          </p:cNvSpPr>
          <p:nvPr>
            <p:ph type="sldNum" sz="quarter" idx="12"/>
          </p:nvPr>
        </p:nvSpPr>
        <p:spPr/>
        <p:txBody>
          <a:bodyPr/>
          <a:lstStyle/>
          <a:p>
            <a:r>
              <a:rPr lang="en-US" dirty="0"/>
              <a:t>3</a:t>
            </a:r>
          </a:p>
        </p:txBody>
      </p:sp>
      <p:sp>
        <p:nvSpPr>
          <p:cNvPr id="3" name="Title 2"/>
          <p:cNvSpPr>
            <a:spLocks noGrp="1"/>
          </p:cNvSpPr>
          <p:nvPr>
            <p:ph type="title"/>
          </p:nvPr>
        </p:nvSpPr>
        <p:spPr/>
        <p:txBody>
          <a:bodyPr/>
          <a:lstStyle/>
          <a:p>
            <a:r>
              <a:rPr lang="en-US" dirty="0"/>
              <a:t>The Windup continued</a:t>
            </a:r>
          </a:p>
        </p:txBody>
      </p:sp>
      <p:pic>
        <p:nvPicPr>
          <p:cNvPr id="4099" name="Picture 3" descr="C:\Users\ER Rhodes\Desktop\on release the non pviot does not need to fa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8510" y="4243551"/>
            <a:ext cx="2057400" cy="2106346"/>
          </a:xfrm>
          <a:prstGeom prst="rect">
            <a:avLst/>
          </a:prstGeom>
          <a:ln>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pic>
        <p:nvPicPr>
          <p:cNvPr id="2050" name="Picture 2" descr="C:\Users\ER Rhodes\Desktop\signa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8510" y="1828800"/>
            <a:ext cx="2057400" cy="1752600"/>
          </a:xfrm>
          <a:prstGeom prst="rect">
            <a:avLst/>
          </a:prstGeom>
          <a:ln>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Pivot Foot in the Windup</a:t>
            </a:r>
            <a:endParaRPr lang="en-US" dirty="0"/>
          </a:p>
        </p:txBody>
      </p:sp>
      <p:sp>
        <p:nvSpPr>
          <p:cNvPr id="5" name="Content Placeholder 2"/>
          <p:cNvSpPr>
            <a:spLocks noGrp="1"/>
          </p:cNvSpPr>
          <p:nvPr>
            <p:ph sz="half" idx="1"/>
          </p:nvPr>
        </p:nvSpPr>
        <p:spPr>
          <a:xfrm>
            <a:off x="457200" y="1773936"/>
            <a:ext cx="5105400" cy="4398264"/>
          </a:xfrm>
        </p:spPr>
        <p:txBody>
          <a:bodyPr>
            <a:noAutofit/>
          </a:bodyPr>
          <a:lstStyle/>
          <a:p>
            <a:pPr>
              <a:buFont typeface="Wingdings" panose="05000000000000000000" pitchFamily="2" charset="2"/>
              <a:buChar char="§"/>
            </a:pPr>
            <a:r>
              <a:rPr lang="en-US" sz="1800" kern="150" dirty="0">
                <a:ea typeface="Lucida Sans Unicode"/>
              </a:rPr>
              <a:t>NFHS regulations in the windup allows the pitcher’s </a:t>
            </a:r>
            <a:r>
              <a:rPr lang="en-US" sz="1800" b="1" kern="150" dirty="0">
                <a:ea typeface="Lucida Sans Unicode"/>
              </a:rPr>
              <a:t>pivot foot </a:t>
            </a:r>
            <a:r>
              <a:rPr lang="en-US" sz="1800" kern="150" dirty="0">
                <a:ea typeface="Lucida Sans Unicode"/>
              </a:rPr>
              <a:t>to be </a:t>
            </a:r>
            <a:r>
              <a:rPr lang="en-US" sz="1800" i="1" u="sng" kern="150" dirty="0">
                <a:ea typeface="Lucida Sans Unicode"/>
              </a:rPr>
              <a:t>anywhere</a:t>
            </a:r>
            <a:r>
              <a:rPr lang="en-US" sz="1800" kern="150" dirty="0">
                <a:ea typeface="Lucida Sans Unicode"/>
              </a:rPr>
              <a:t> on the plate, even partially off the end just so it is in contact with the plate. </a:t>
            </a:r>
          </a:p>
          <a:p>
            <a:pPr marL="118872" indent="0">
              <a:buNone/>
            </a:pPr>
            <a:endParaRPr lang="en-US" sz="1800" kern="150" dirty="0">
              <a:ea typeface="Lucida Sans Unicode"/>
            </a:endParaRPr>
          </a:p>
          <a:p>
            <a:pPr>
              <a:buFont typeface="Wingdings" panose="05000000000000000000" pitchFamily="2" charset="2"/>
              <a:buChar char="§"/>
            </a:pPr>
            <a:r>
              <a:rPr lang="en-US" sz="1800" kern="150" dirty="0">
                <a:ea typeface="Lucida Sans Unicode"/>
              </a:rPr>
              <a:t>It is acceptable for just both heels only to be touching the plate.</a:t>
            </a:r>
            <a:r>
              <a:rPr lang="en-US" sz="1800" u="sng" dirty="0"/>
              <a:t> </a:t>
            </a:r>
          </a:p>
          <a:p>
            <a:pPr>
              <a:buFont typeface="Wingdings" panose="05000000000000000000" pitchFamily="2" charset="2"/>
              <a:buChar char="§"/>
            </a:pPr>
            <a:endParaRPr lang="en-US" sz="1800" dirty="0"/>
          </a:p>
          <a:p>
            <a:pPr>
              <a:buFont typeface="Wingdings" panose="05000000000000000000" pitchFamily="2" charset="2"/>
              <a:buChar char="§"/>
            </a:pPr>
            <a:r>
              <a:rPr lang="en-US" sz="1800" b="1" dirty="0"/>
              <a:t>Rationale. </a:t>
            </a:r>
            <a:r>
              <a:rPr lang="en-US" sz="1800" dirty="0"/>
              <a:t>Disallowing the windup hybrid prevents the pitcher from gaining an advantage over a runner. </a:t>
            </a:r>
          </a:p>
        </p:txBody>
      </p:sp>
      <p:pic>
        <p:nvPicPr>
          <p:cNvPr id="7" name="Picture 2" descr="C:\Users\oWNER\Desktop\bb-legal_windu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5490" y="2280624"/>
            <a:ext cx="2362200" cy="15748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8" name="Picture 7" descr="pivot.png"/>
          <p:cNvPicPr>
            <a:picLocks noChangeAspect="1"/>
          </p:cNvPicPr>
          <p:nvPr/>
        </p:nvPicPr>
        <p:blipFill>
          <a:blip r:embed="rId4" cstate="print"/>
          <a:srcRect t="21333"/>
          <a:stretch>
            <a:fillRect/>
          </a:stretch>
        </p:blipFill>
        <p:spPr>
          <a:xfrm>
            <a:off x="6085490" y="4775549"/>
            <a:ext cx="2362200" cy="1548825"/>
          </a:xfrm>
          <a:prstGeom prst="rect">
            <a:avLst/>
          </a:prstGeom>
          <a:ln>
            <a:solidFill>
              <a:schemeClr val="accent1"/>
            </a:solidFill>
          </a:ln>
        </p:spPr>
      </p:pic>
      <p:sp>
        <p:nvSpPr>
          <p:cNvPr id="9" name="TextBox 8"/>
          <p:cNvSpPr txBox="1"/>
          <p:nvPr/>
        </p:nvSpPr>
        <p:spPr>
          <a:xfrm>
            <a:off x="6009290" y="4190774"/>
            <a:ext cx="2895600" cy="584775"/>
          </a:xfrm>
          <a:prstGeom prst="rect">
            <a:avLst/>
          </a:prstGeom>
          <a:noFill/>
        </p:spPr>
        <p:txBody>
          <a:bodyPr wrap="square" rtlCol="0">
            <a:spAutoFit/>
          </a:bodyPr>
          <a:lstStyle/>
          <a:p>
            <a:r>
              <a:rPr lang="en-US" sz="1600" b="1" dirty="0">
                <a:latin typeface="Arial" pitchFamily="34" charset="0"/>
                <a:cs typeface="Arial" pitchFamily="34" charset="0"/>
              </a:rPr>
              <a:t>Illegal</a:t>
            </a:r>
          </a:p>
          <a:p>
            <a:r>
              <a:rPr lang="en-US" sz="1600" dirty="0">
                <a:latin typeface="Arial" pitchFamily="34" charset="0"/>
                <a:cs typeface="Arial" pitchFamily="34" charset="0"/>
              </a:rPr>
              <a:t>Free foot in front of the plate</a:t>
            </a:r>
          </a:p>
        </p:txBody>
      </p:sp>
      <p:sp>
        <p:nvSpPr>
          <p:cNvPr id="12" name="Slide Number Placeholder 11"/>
          <p:cNvSpPr>
            <a:spLocks noGrp="1"/>
          </p:cNvSpPr>
          <p:nvPr>
            <p:ph type="sldNum" sz="quarter" idx="12"/>
          </p:nvPr>
        </p:nvSpPr>
        <p:spPr/>
        <p:txBody>
          <a:bodyPr/>
          <a:lstStyle/>
          <a:p>
            <a:r>
              <a:rPr lang="en-US" dirty="0"/>
              <a:t>4</a:t>
            </a:r>
          </a:p>
        </p:txBody>
      </p:sp>
      <p:sp>
        <p:nvSpPr>
          <p:cNvPr id="11" name="TextBox 10"/>
          <p:cNvSpPr txBox="1"/>
          <p:nvPr/>
        </p:nvSpPr>
        <p:spPr>
          <a:xfrm>
            <a:off x="6009290" y="1695849"/>
            <a:ext cx="2362200" cy="584775"/>
          </a:xfrm>
          <a:prstGeom prst="rect">
            <a:avLst/>
          </a:prstGeom>
          <a:noFill/>
        </p:spPr>
        <p:txBody>
          <a:bodyPr wrap="square" rtlCol="0">
            <a:spAutoFit/>
          </a:bodyPr>
          <a:lstStyle/>
          <a:p>
            <a:r>
              <a:rPr lang="en-US" sz="1600" b="1" dirty="0">
                <a:latin typeface="Arial" pitchFamily="34" charset="0"/>
                <a:cs typeface="Arial" pitchFamily="34" charset="0"/>
              </a:rPr>
              <a:t>Legal</a:t>
            </a:r>
          </a:p>
          <a:p>
            <a:r>
              <a:rPr lang="en-US" sz="1600" dirty="0">
                <a:latin typeface="Arial" pitchFamily="34" charset="0"/>
                <a:cs typeface="Arial" pitchFamily="34" charset="0"/>
              </a:rPr>
              <a:t>Only pivot can touch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0"/>
            <a:ext cx="8229600" cy="946262"/>
          </a:xfrm>
        </p:spPr>
        <p:txBody>
          <a:bodyPr>
            <a:normAutofit/>
          </a:bodyPr>
          <a:lstStyle/>
          <a:p>
            <a:r>
              <a:rPr lang="en-US" sz="2400" dirty="0"/>
              <a:t>   </a:t>
            </a:r>
          </a:p>
        </p:txBody>
      </p:sp>
      <p:sp>
        <p:nvSpPr>
          <p:cNvPr id="5" name="Content Placeholder 4"/>
          <p:cNvSpPr>
            <a:spLocks noGrp="1"/>
          </p:cNvSpPr>
          <p:nvPr>
            <p:ph sz="half" idx="2"/>
          </p:nvPr>
        </p:nvSpPr>
        <p:spPr>
          <a:xfrm>
            <a:off x="457200" y="1856360"/>
            <a:ext cx="4876800" cy="3553839"/>
          </a:xfrm>
        </p:spPr>
        <p:txBody>
          <a:bodyPr>
            <a:noAutofit/>
          </a:bodyPr>
          <a:lstStyle/>
          <a:p>
            <a:r>
              <a:rPr lang="en-US" sz="1800" dirty="0"/>
              <a:t>The non pivot foot must be </a:t>
            </a:r>
            <a:r>
              <a:rPr lang="en-US" sz="1800" i="1" dirty="0"/>
              <a:t>on or behind</a:t>
            </a:r>
            <a:r>
              <a:rPr lang="en-US" sz="1800" b="1" dirty="0"/>
              <a:t> </a:t>
            </a:r>
            <a:r>
              <a:rPr lang="en-US" sz="1800" dirty="0"/>
              <a:t>the front edge of  the line…extended indefinitely through the pitcher’s plate. </a:t>
            </a:r>
          </a:p>
          <a:p>
            <a:endParaRPr lang="en-US" sz="1800" dirty="0"/>
          </a:p>
          <a:p>
            <a:r>
              <a:rPr lang="en-US" sz="1800" dirty="0"/>
              <a:t>Allowing the pitcher to take a signal with the free foot entirely in front of the pitching plate is an </a:t>
            </a:r>
            <a:r>
              <a:rPr lang="en-US" sz="1800" i="1" dirty="0"/>
              <a:t>illega</a:t>
            </a:r>
            <a:r>
              <a:rPr lang="en-US" sz="1800" dirty="0"/>
              <a:t>l hybrid stance.</a:t>
            </a:r>
          </a:p>
          <a:p>
            <a:pPr marL="118872" indent="0">
              <a:buNone/>
            </a:pPr>
            <a:endParaRPr lang="en-US" sz="1800" dirty="0"/>
          </a:p>
          <a:p>
            <a:r>
              <a:rPr lang="en-US" sz="1800" dirty="0"/>
              <a:t>His free foot can start outside the 24” plate as long as it is not in front of the plate. He is not required to have it directly behind the plate. </a:t>
            </a:r>
          </a:p>
          <a:p>
            <a:pPr marL="118872" indent="0">
              <a:buNone/>
            </a:pPr>
            <a:endParaRPr lang="en-US" sz="1600" dirty="0"/>
          </a:p>
          <a:p>
            <a:endParaRPr lang="en-US" sz="1600" b="1" dirty="0"/>
          </a:p>
          <a:p>
            <a:pPr marL="118872" lvl="0" indent="0">
              <a:buNone/>
            </a:pPr>
            <a:r>
              <a:rPr lang="en-US" sz="1600" kern="150" dirty="0">
                <a:ea typeface="Lucida Sans Unicode"/>
              </a:rPr>
              <a:t> </a:t>
            </a:r>
            <a:endParaRPr lang="en-US" sz="1600" dirty="0"/>
          </a:p>
        </p:txBody>
      </p:sp>
      <p:pic>
        <p:nvPicPr>
          <p:cNvPr id="4102" name="Picture 6" descr="C:\Users\oWNER\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9734" y="2386407"/>
            <a:ext cx="2743200" cy="1480317"/>
          </a:xfrm>
          <a:prstGeom prst="rect">
            <a:avLst/>
          </a:prstGeom>
          <a:noFill/>
          <a:ln>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715000" y="1555410"/>
            <a:ext cx="3124200" cy="830997"/>
          </a:xfrm>
          <a:prstGeom prst="rect">
            <a:avLst/>
          </a:prstGeom>
          <a:noFill/>
        </p:spPr>
        <p:txBody>
          <a:bodyPr wrap="square" rtlCol="0">
            <a:spAutoFit/>
          </a:bodyPr>
          <a:lstStyle/>
          <a:p>
            <a:r>
              <a:rPr lang="en-US" sz="1600" b="1" dirty="0">
                <a:latin typeface="Arial" pitchFamily="34" charset="0"/>
                <a:cs typeface="Arial" pitchFamily="34" charset="0"/>
              </a:rPr>
              <a:t>Legal</a:t>
            </a:r>
          </a:p>
          <a:p>
            <a:r>
              <a:rPr lang="en-US" sz="1600" dirty="0">
                <a:latin typeface="Arial" pitchFamily="34" charset="0"/>
                <a:cs typeface="Arial" pitchFamily="34" charset="0"/>
              </a:rPr>
              <a:t>Non pivot can be on or behind the front edge of a line</a:t>
            </a:r>
          </a:p>
        </p:txBody>
      </p:sp>
      <p:sp>
        <p:nvSpPr>
          <p:cNvPr id="12" name="Title 1"/>
          <p:cNvSpPr txBox="1">
            <a:spLocks/>
          </p:cNvSpPr>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a:ln>
                  <a:noFill/>
                </a:ln>
                <a:solidFill>
                  <a:schemeClr val="accent1">
                    <a:satMod val="150000"/>
                  </a:schemeClr>
                </a:solidFill>
                <a:effectLst/>
                <a:uLnTx/>
                <a:uFillTx/>
                <a:latin typeface="+mj-lt"/>
                <a:ea typeface="+mj-ea"/>
                <a:cs typeface="+mj-cs"/>
              </a:rPr>
              <a:t>Non</a:t>
            </a:r>
            <a:r>
              <a:rPr kumimoji="0" lang="en-US" sz="4800" b="1" i="0" u="none" strike="noStrike" kern="1200" cap="none" spc="0" normalizeH="0" noProof="0" dirty="0">
                <a:ln>
                  <a:noFill/>
                </a:ln>
                <a:solidFill>
                  <a:schemeClr val="accent1">
                    <a:satMod val="150000"/>
                  </a:schemeClr>
                </a:solidFill>
                <a:effectLst/>
                <a:uLnTx/>
                <a:uFillTx/>
                <a:latin typeface="+mj-lt"/>
                <a:ea typeface="+mj-ea"/>
                <a:cs typeface="+mj-cs"/>
              </a:rPr>
              <a:t> </a:t>
            </a:r>
            <a:r>
              <a:rPr kumimoji="0" lang="en-US" sz="4800" b="1" i="0" u="none" strike="noStrike" kern="1200" cap="none" spc="0" normalizeH="0" baseline="0" noProof="0" dirty="0">
                <a:ln>
                  <a:noFill/>
                </a:ln>
                <a:solidFill>
                  <a:schemeClr val="accent1">
                    <a:satMod val="150000"/>
                  </a:schemeClr>
                </a:solidFill>
                <a:effectLst/>
                <a:uLnTx/>
                <a:uFillTx/>
                <a:latin typeface="+mj-lt"/>
                <a:ea typeface="+mj-ea"/>
                <a:cs typeface="+mj-cs"/>
              </a:rPr>
              <a:t>Pivot </a:t>
            </a:r>
            <a:r>
              <a:rPr lang="en-US" sz="4800" b="1" noProof="0" dirty="0">
                <a:solidFill>
                  <a:schemeClr val="accent1">
                    <a:satMod val="150000"/>
                  </a:schemeClr>
                </a:solidFill>
                <a:latin typeface="+mj-lt"/>
                <a:ea typeface="+mj-ea"/>
                <a:cs typeface="+mj-cs"/>
              </a:rPr>
              <a:t>Foot</a:t>
            </a:r>
            <a:r>
              <a:rPr kumimoji="0" lang="en-US" sz="4800" b="1" i="0" u="none" strike="noStrike" kern="1200" cap="none" spc="0" normalizeH="0" baseline="0" noProof="0" dirty="0">
                <a:ln>
                  <a:noFill/>
                </a:ln>
                <a:solidFill>
                  <a:schemeClr val="accent1">
                    <a:satMod val="150000"/>
                  </a:schemeClr>
                </a:solidFill>
                <a:effectLst/>
                <a:uLnTx/>
                <a:uFillTx/>
                <a:latin typeface="+mj-lt"/>
                <a:ea typeface="+mj-ea"/>
                <a:cs typeface="+mj-cs"/>
              </a:rPr>
              <a:t> in the Windup</a:t>
            </a:r>
            <a:endParaRPr kumimoji="0" lang="en-US"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TextBox 2"/>
          <p:cNvSpPr txBox="1"/>
          <p:nvPr/>
        </p:nvSpPr>
        <p:spPr>
          <a:xfrm>
            <a:off x="5750230" y="5881899"/>
            <a:ext cx="2839491" cy="830997"/>
          </a:xfrm>
          <a:prstGeom prst="rect">
            <a:avLst/>
          </a:prstGeom>
          <a:noFill/>
        </p:spPr>
        <p:txBody>
          <a:bodyPr wrap="square" rtlCol="0">
            <a:spAutoFit/>
          </a:bodyPr>
          <a:lstStyle/>
          <a:p>
            <a:r>
              <a:rPr lang="en-US" sz="1600" b="1" dirty="0">
                <a:latin typeface="Arial" pitchFamily="34" charset="0"/>
                <a:cs typeface="Arial" pitchFamily="34" charset="0"/>
              </a:rPr>
              <a:t>Illegal</a:t>
            </a:r>
          </a:p>
          <a:p>
            <a:r>
              <a:rPr lang="en-US" sz="1600" dirty="0">
                <a:latin typeface="Arial" pitchFamily="34" charset="0"/>
                <a:cs typeface="Arial" pitchFamily="34" charset="0"/>
              </a:rPr>
              <a:t>Non pivot foot is in front of the rubber’s front line</a:t>
            </a:r>
          </a:p>
        </p:txBody>
      </p:sp>
      <p:sp>
        <p:nvSpPr>
          <p:cNvPr id="11" name="Slide Number Placeholder 10"/>
          <p:cNvSpPr>
            <a:spLocks noGrp="1"/>
          </p:cNvSpPr>
          <p:nvPr>
            <p:ph type="sldNum" sz="quarter" idx="12"/>
          </p:nvPr>
        </p:nvSpPr>
        <p:spPr/>
        <p:txBody>
          <a:bodyPr/>
          <a:lstStyle/>
          <a:p>
            <a:r>
              <a:rPr lang="en-US" dirty="0"/>
              <a:t>5</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9733" y="4079224"/>
            <a:ext cx="2743201" cy="1802675"/>
          </a:xfrm>
          <a:prstGeom prst="rect">
            <a:avLst/>
          </a:prstGeom>
          <a:noFill/>
          <a:ln>
            <a:solidFill>
              <a:schemeClr val="accent1">
                <a:shade val="95000"/>
                <a:satMod val="105000"/>
              </a:schemeClr>
            </a:solidFill>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919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4294967295"/>
          </p:nvPr>
        </p:nvSpPr>
        <p:spPr>
          <a:xfrm>
            <a:off x="381000" y="1600200"/>
            <a:ext cx="5181600" cy="5029200"/>
          </a:xfrm>
        </p:spPr>
        <p:txBody>
          <a:bodyPr>
            <a:noAutofit/>
          </a:bodyPr>
          <a:lstStyle/>
          <a:p>
            <a:pPr marL="438150" lvl="0" indent="-319088"/>
            <a:r>
              <a:rPr lang="en-US" sz="1600" dirty="0"/>
              <a:t>Unlike the windup, F1 is restricted in the set position as to how he can hold the baseball. It must be either in his pitching hand or his glove. The pitching hand must be down at his side or behind his back when he takes the sign. </a:t>
            </a:r>
          </a:p>
          <a:p>
            <a:pPr marL="119062" lvl="0" indent="0">
              <a:buNone/>
            </a:pPr>
            <a:endParaRPr lang="en-US" sz="1600" dirty="0">
              <a:solidFill>
                <a:schemeClr val="accent3">
                  <a:lumMod val="75000"/>
                </a:schemeClr>
              </a:solidFill>
            </a:endParaRPr>
          </a:p>
          <a:p>
            <a:pPr marL="438150" lvl="0" indent="-319088"/>
            <a:r>
              <a:rPr lang="en-US" sz="1600" dirty="0"/>
              <a:t>When starting to take the signs and he has not engaged the batter, F1 should be allowed to bend at the waist, some fidgeting, or take a deep breath. He is not attempting to conceal the ball. If F1 allows his glove arm to rest on his thigh and his pitching hand to get concealed in his abdominal area, this is too close. It's a balk.</a:t>
            </a:r>
          </a:p>
          <a:p>
            <a:pPr marL="119062" lvl="0" indent="0">
              <a:buNone/>
            </a:pPr>
            <a:endParaRPr lang="en-US" sz="1600" dirty="0"/>
          </a:p>
          <a:p>
            <a:pPr marL="438150" indent="-319088"/>
            <a:r>
              <a:rPr lang="en-US" sz="1600" b="1" dirty="0"/>
              <a:t>Rationale. </a:t>
            </a:r>
            <a:r>
              <a:rPr lang="en-US" sz="1600" dirty="0"/>
              <a:t>NFHS wants any runner to be able to see the hand separation when the pitcher contacts the rubber and engages the batter.</a:t>
            </a:r>
          </a:p>
          <a:p>
            <a:pPr marL="285750" indent="-285750">
              <a:buFont typeface="Wingdings" panose="05000000000000000000" pitchFamily="2" charset="2"/>
              <a:buChar char="§"/>
            </a:pPr>
            <a:endParaRPr lang="en-US" dirty="0">
              <a:latin typeface="+mn-lt"/>
            </a:endParaRPr>
          </a:p>
        </p:txBody>
      </p:sp>
      <p:sp>
        <p:nvSpPr>
          <p:cNvPr id="8" name="Title 7"/>
          <p:cNvSpPr>
            <a:spLocks noGrp="1"/>
          </p:cNvSpPr>
          <p:nvPr>
            <p:ph type="title"/>
          </p:nvPr>
        </p:nvSpPr>
        <p:spPr>
          <a:xfrm>
            <a:off x="457200" y="228600"/>
            <a:ext cx="8229600" cy="1251062"/>
          </a:xfrm>
        </p:spPr>
        <p:txBody>
          <a:bodyPr/>
          <a:lstStyle/>
          <a:p>
            <a:r>
              <a:rPr lang="en-US" dirty="0"/>
              <a:t>Set Position</a:t>
            </a:r>
          </a:p>
        </p:txBody>
      </p:sp>
      <p:sp>
        <p:nvSpPr>
          <p:cNvPr id="7" name="Slide Number Placeholder 6"/>
          <p:cNvSpPr>
            <a:spLocks noGrp="1"/>
          </p:cNvSpPr>
          <p:nvPr>
            <p:ph type="sldNum" sz="quarter" idx="12"/>
          </p:nvPr>
        </p:nvSpPr>
        <p:spPr/>
        <p:txBody>
          <a:bodyPr/>
          <a:lstStyle/>
          <a:p>
            <a:r>
              <a:rPr lang="en-US" dirty="0"/>
              <a:t>6</a:t>
            </a:r>
          </a:p>
        </p:txBody>
      </p:sp>
      <p:pic>
        <p:nvPicPr>
          <p:cNvPr id="6146" name="Picture 2" descr="C:\Users\ER Rhodes\Desktop\good s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6951" y="1600200"/>
            <a:ext cx="2838450" cy="2057400"/>
          </a:xfrm>
          <a:prstGeom prst="rect">
            <a:avLst/>
          </a:prstGeom>
          <a:noFill/>
          <a:ln>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pic>
        <p:nvPicPr>
          <p:cNvPr id="6148" name="Picture 4" descr="C:\Users\ER Rhodes\Desktop\no dete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3987800"/>
            <a:ext cx="2824163" cy="1955800"/>
          </a:xfrm>
          <a:prstGeom prst="rect">
            <a:avLst/>
          </a:prstGeom>
          <a:noFill/>
          <a:ln>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328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oWNER\Desktop\search.jpg"/>
          <p:cNvPicPr>
            <a:picLocks noChangeAspect="1" noChangeArrowheads="1"/>
          </p:cNvPicPr>
          <p:nvPr/>
        </p:nvPicPr>
        <p:blipFill>
          <a:blip r:embed="rId3" cstate="print">
            <a:extLst>
              <a:ext uri="{28A0092B-C50C-407E-A947-70E740481C1C}">
                <a14:useLocalDpi xmlns:a14="http://schemas.microsoft.com/office/drawing/2010/main" val="0"/>
              </a:ext>
            </a:extLst>
          </a:blip>
          <a:srcRect t="15789"/>
          <a:stretch>
            <a:fillRect/>
          </a:stretch>
        </p:blipFill>
        <p:spPr bwMode="auto">
          <a:xfrm>
            <a:off x="6400800" y="5334000"/>
            <a:ext cx="1905000" cy="1219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z="4800" dirty="0"/>
              <a:t>Pivot Foot in the Set Position</a:t>
            </a:r>
            <a:endParaRPr lang="en-US" dirty="0"/>
          </a:p>
        </p:txBody>
      </p:sp>
      <p:sp>
        <p:nvSpPr>
          <p:cNvPr id="3" name="Content Placeholder 2"/>
          <p:cNvSpPr>
            <a:spLocks noGrp="1"/>
          </p:cNvSpPr>
          <p:nvPr>
            <p:ph sz="half" idx="1"/>
          </p:nvPr>
        </p:nvSpPr>
        <p:spPr>
          <a:xfrm>
            <a:off x="457200" y="1676400"/>
            <a:ext cx="5105400" cy="4623816"/>
          </a:xfrm>
        </p:spPr>
        <p:txBody>
          <a:bodyPr>
            <a:noAutofit/>
          </a:bodyPr>
          <a:lstStyle/>
          <a:p>
            <a:pPr marL="171450" lvl="0" indent="-171450">
              <a:lnSpc>
                <a:spcPct val="120000"/>
              </a:lnSpc>
              <a:buClr>
                <a:schemeClr val="accent1"/>
              </a:buClr>
              <a:buNone/>
            </a:pPr>
            <a:endParaRPr lang="en-US" sz="1800" dirty="0"/>
          </a:p>
          <a:p>
            <a:pPr marL="285750" indent="-285750">
              <a:lnSpc>
                <a:spcPct val="120000"/>
              </a:lnSpc>
            </a:pPr>
            <a:r>
              <a:rPr lang="en-US" sz="1800" dirty="0"/>
              <a:t>Any part of the foot touching the plate or entire foot </a:t>
            </a:r>
            <a:r>
              <a:rPr lang="en-US" sz="1800" b="1" dirty="0"/>
              <a:t>parallel to </a:t>
            </a:r>
            <a:r>
              <a:rPr lang="en-US" sz="1800" dirty="0"/>
              <a:t>and </a:t>
            </a:r>
            <a:r>
              <a:rPr lang="en-US" sz="1800" b="1" dirty="0"/>
              <a:t>in front </a:t>
            </a:r>
            <a:r>
              <a:rPr lang="en-US" sz="1800" dirty="0"/>
              <a:t>of the plate and not at a 45 degree angle is now </a:t>
            </a:r>
            <a:r>
              <a:rPr lang="en-US" sz="1800" b="1" dirty="0"/>
              <a:t>LEGAL</a:t>
            </a:r>
            <a:r>
              <a:rPr lang="en-US" sz="1800" dirty="0"/>
              <a:t>. </a:t>
            </a:r>
          </a:p>
          <a:p>
            <a:pPr marL="285750" indent="-285750">
              <a:lnSpc>
                <a:spcPct val="120000"/>
              </a:lnSpc>
            </a:pPr>
            <a:endParaRPr lang="en-US" sz="1800" dirty="0"/>
          </a:p>
          <a:p>
            <a:pPr marL="171450" lvl="0" indent="-171450">
              <a:lnSpc>
                <a:spcPct val="120000"/>
              </a:lnSpc>
              <a:buClr>
                <a:schemeClr val="accent1"/>
              </a:buClr>
              <a:buFont typeface="Wingdings" panose="05000000000000000000" pitchFamily="2" charset="2"/>
              <a:buChar char="§"/>
            </a:pPr>
            <a:r>
              <a:rPr lang="en-US" sz="1800" dirty="0"/>
              <a:t>The change for the 2019 season from prior years is that the entire pivot is not required to be in contact with the pitcher’s plate.</a:t>
            </a:r>
          </a:p>
          <a:p>
            <a:pPr marL="171450" lvl="0" indent="-171450">
              <a:lnSpc>
                <a:spcPct val="120000"/>
              </a:lnSpc>
              <a:buClr>
                <a:schemeClr val="accent1"/>
              </a:buClr>
              <a:buFont typeface="Wingdings" panose="05000000000000000000" pitchFamily="2" charset="2"/>
              <a:buChar char="§"/>
            </a:pPr>
            <a:endParaRPr lang="en-US" sz="1800" b="1" dirty="0"/>
          </a:p>
          <a:p>
            <a:pPr marL="171450" lvl="0" indent="-171450">
              <a:lnSpc>
                <a:spcPct val="120000"/>
              </a:lnSpc>
              <a:buClr>
                <a:schemeClr val="accent1"/>
              </a:buClr>
              <a:buFont typeface="Wingdings" panose="05000000000000000000" pitchFamily="2" charset="2"/>
              <a:buChar char="§"/>
            </a:pPr>
            <a:r>
              <a:rPr lang="en-US" sz="1800" b="1" dirty="0"/>
              <a:t>Rationale.</a:t>
            </a:r>
            <a:r>
              <a:rPr lang="en-US" sz="1800" dirty="0"/>
              <a:t> Many pitching mounds are constructed such that it is problematic for a pitcher’s foot to have full contact with the plate.</a:t>
            </a:r>
          </a:p>
          <a:p>
            <a:pPr marL="171450" lvl="0" indent="-171450">
              <a:lnSpc>
                <a:spcPct val="120000"/>
              </a:lnSpc>
              <a:buClr>
                <a:schemeClr val="accent1"/>
              </a:buClr>
              <a:buNone/>
            </a:pPr>
            <a:endParaRPr lang="en-US" sz="1800" kern="150" dirty="0">
              <a:ea typeface="Lucida Sans Unicode"/>
            </a:endParaRPr>
          </a:p>
          <a:p>
            <a:endParaRPr lang="en-US" dirty="0">
              <a:latin typeface="+mn-lt"/>
            </a:endParaRPr>
          </a:p>
        </p:txBody>
      </p:sp>
      <p:sp>
        <p:nvSpPr>
          <p:cNvPr id="5" name="TextBox 4"/>
          <p:cNvSpPr txBox="1"/>
          <p:nvPr/>
        </p:nvSpPr>
        <p:spPr>
          <a:xfrm>
            <a:off x="6324600" y="4572000"/>
            <a:ext cx="2438400" cy="923330"/>
          </a:xfrm>
          <a:prstGeom prst="rect">
            <a:avLst/>
          </a:prstGeom>
          <a:noFill/>
        </p:spPr>
        <p:txBody>
          <a:bodyPr wrap="square" rtlCol="0">
            <a:spAutoFit/>
          </a:bodyPr>
          <a:lstStyle/>
          <a:p>
            <a:r>
              <a:rPr lang="en-US" b="1" dirty="0">
                <a:latin typeface="Arial" pitchFamily="34" charset="0"/>
                <a:cs typeface="Arial" pitchFamily="34" charset="0"/>
              </a:rPr>
              <a:t>Illegal</a:t>
            </a:r>
          </a:p>
          <a:p>
            <a:r>
              <a:rPr lang="en-US" dirty="0">
                <a:latin typeface="Arial" pitchFamily="34" charset="0"/>
                <a:cs typeface="Arial" pitchFamily="34" charset="0"/>
              </a:rPr>
              <a:t>Pivot foot is not parallel to the plate.</a:t>
            </a:r>
          </a:p>
        </p:txBody>
      </p:sp>
      <p:pic>
        <p:nvPicPr>
          <p:cNvPr id="7" name="Content Placeholder 4"/>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6400800" y="2819400"/>
            <a:ext cx="2057399" cy="1447800"/>
          </a:xfrm>
          <a:ln>
            <a:solidFill>
              <a:schemeClr val="accent1">
                <a:shade val="95000"/>
                <a:satMod val="105000"/>
              </a:schemeClr>
            </a:solidFill>
          </a:ln>
        </p:spPr>
      </p:pic>
      <p:sp>
        <p:nvSpPr>
          <p:cNvPr id="8" name="TextBox 7"/>
          <p:cNvSpPr txBox="1"/>
          <p:nvPr/>
        </p:nvSpPr>
        <p:spPr>
          <a:xfrm>
            <a:off x="6324600" y="1828800"/>
            <a:ext cx="2819400" cy="923330"/>
          </a:xfrm>
          <a:prstGeom prst="rect">
            <a:avLst/>
          </a:prstGeom>
          <a:noFill/>
        </p:spPr>
        <p:txBody>
          <a:bodyPr wrap="square" rtlCol="0">
            <a:spAutoFit/>
          </a:bodyPr>
          <a:lstStyle/>
          <a:p>
            <a:r>
              <a:rPr lang="en-US" b="1" dirty="0">
                <a:latin typeface="Arial" pitchFamily="34" charset="0"/>
                <a:cs typeface="Arial" pitchFamily="34" charset="0"/>
              </a:rPr>
              <a:t>Legal</a:t>
            </a:r>
          </a:p>
          <a:p>
            <a:r>
              <a:rPr lang="en-US" dirty="0">
                <a:latin typeface="Arial" pitchFamily="34" charset="0"/>
                <a:cs typeface="Arial" pitchFamily="34" charset="0"/>
              </a:rPr>
              <a:t>Entire foot is on or parallel the plate.</a:t>
            </a:r>
          </a:p>
        </p:txBody>
      </p:sp>
      <p:sp>
        <p:nvSpPr>
          <p:cNvPr id="10" name="Slide Number Placeholder 9"/>
          <p:cNvSpPr>
            <a:spLocks noGrp="1"/>
          </p:cNvSpPr>
          <p:nvPr>
            <p:ph type="sldNum" sz="quarter" idx="12"/>
          </p:nvPr>
        </p:nvSpPr>
        <p:spPr/>
        <p:txBody>
          <a:bodyPr/>
          <a:lstStyle/>
          <a:p>
            <a:r>
              <a:rPr lang="en-US" dirty="0"/>
              <a:t>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2DE-6421-45D2-B715-6925FE0658B6}"/>
              </a:ext>
            </a:extLst>
          </p:cNvPr>
          <p:cNvSpPr>
            <a:spLocks noGrp="1"/>
          </p:cNvSpPr>
          <p:nvPr>
            <p:ph type="title"/>
          </p:nvPr>
        </p:nvSpPr>
        <p:spPr/>
        <p:txBody>
          <a:bodyPr>
            <a:normAutofit fontScale="90000"/>
          </a:bodyPr>
          <a:lstStyle/>
          <a:p>
            <a:r>
              <a:rPr lang="en-US" dirty="0"/>
              <a:t>Pivot Foot and Pitching Plate</a:t>
            </a:r>
            <a:br>
              <a:rPr lang="en-US" dirty="0"/>
            </a:br>
            <a:r>
              <a:rPr lang="en-US" dirty="0"/>
              <a:t>Rule 6-1-3 Rule Change for 2019</a:t>
            </a:r>
          </a:p>
        </p:txBody>
      </p:sp>
      <p:pic>
        <p:nvPicPr>
          <p:cNvPr id="10" name="Content Placeholder 9">
            <a:extLst>
              <a:ext uri="{FF2B5EF4-FFF2-40B4-BE49-F238E27FC236}">
                <a16:creationId xmlns:a16="http://schemas.microsoft.com/office/drawing/2014/main" id="{3B2B6EEB-4890-49F5-8EC8-BE52B718918F}"/>
              </a:ext>
            </a:extLst>
          </p:cNvPr>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3100552" y="1656331"/>
            <a:ext cx="5927725" cy="4846944"/>
          </a:xfrm>
        </p:spPr>
      </p:pic>
      <p:sp>
        <p:nvSpPr>
          <p:cNvPr id="4" name="Footer Placeholder 3">
            <a:extLst>
              <a:ext uri="{FF2B5EF4-FFF2-40B4-BE49-F238E27FC236}">
                <a16:creationId xmlns:a16="http://schemas.microsoft.com/office/drawing/2014/main" id="{B117C65B-24BB-45BE-A819-AA7A258B4D25}"/>
              </a:ext>
            </a:extLst>
          </p:cNvPr>
          <p:cNvSpPr>
            <a:spLocks noGrp="1"/>
          </p:cNvSpPr>
          <p:nvPr>
            <p:ph type="ftr" sz="quarter" idx="4294967295"/>
          </p:nvPr>
        </p:nvSpPr>
        <p:spPr/>
        <p:txBody>
          <a:bodyPr/>
          <a:lstStyle/>
          <a:p>
            <a:pPr>
              <a:defRPr/>
            </a:pPr>
            <a:r>
              <a:rPr lang="en-US" dirty="0"/>
              <a:t>www.nfhs.org</a:t>
            </a:r>
          </a:p>
        </p:txBody>
      </p:sp>
      <p:sp>
        <p:nvSpPr>
          <p:cNvPr id="5" name="TextBox 4">
            <a:extLst>
              <a:ext uri="{FF2B5EF4-FFF2-40B4-BE49-F238E27FC236}">
                <a16:creationId xmlns:a16="http://schemas.microsoft.com/office/drawing/2014/main" id="{CF04EDD4-24D1-4195-985C-10202B91AD66}"/>
              </a:ext>
            </a:extLst>
          </p:cNvPr>
          <p:cNvSpPr txBox="1"/>
          <p:nvPr/>
        </p:nvSpPr>
        <p:spPr>
          <a:xfrm>
            <a:off x="457200" y="3200400"/>
            <a:ext cx="2667000" cy="1200329"/>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THIS IS THE ONLY RULE CHANGE FOR 2019</a:t>
            </a:r>
          </a:p>
          <a:p>
            <a:endParaRPr lang="en-US"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68A9A9B-1753-45D6-8398-6A713ABF0951}"/>
              </a:ext>
            </a:extLst>
          </p:cNvPr>
          <p:cNvSpPr txBox="1"/>
          <p:nvPr/>
        </p:nvSpPr>
        <p:spPr>
          <a:xfrm>
            <a:off x="7391400" y="2286000"/>
            <a:ext cx="1447801" cy="36933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Legal</a:t>
            </a:r>
          </a:p>
        </p:txBody>
      </p:sp>
      <p:sp>
        <p:nvSpPr>
          <p:cNvPr id="7" name="Slide Number Placeholder 9"/>
          <p:cNvSpPr>
            <a:spLocks noGrp="1"/>
          </p:cNvSpPr>
          <p:nvPr>
            <p:ph type="sldNum" sz="quarter" idx="12"/>
          </p:nvPr>
        </p:nvSpPr>
        <p:spPr>
          <a:xfrm>
            <a:off x="8204396" y="6476999"/>
            <a:ext cx="733864" cy="274320"/>
          </a:xfrm>
        </p:spPr>
        <p:txBody>
          <a:bodyPr/>
          <a:lstStyle/>
          <a:p>
            <a:r>
              <a:rPr lang="en-US" dirty="0"/>
              <a:t>8</a:t>
            </a:r>
          </a:p>
        </p:txBody>
      </p:sp>
    </p:spTree>
    <p:extLst>
      <p:ext uri="{BB962C8B-B14F-4D97-AF65-F5344CB8AC3E}">
        <p14:creationId xmlns:p14="http://schemas.microsoft.com/office/powerpoint/2010/main" val="3605939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4060</TotalTime>
  <Words>1146</Words>
  <Application>Microsoft Macintosh PowerPoint</Application>
  <PresentationFormat>On-screen Show (4:3)</PresentationFormat>
  <Paragraphs>109</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Wingdings</vt:lpstr>
      <vt:lpstr>Wingdings 2</vt:lpstr>
      <vt:lpstr>Wingdings 3</vt:lpstr>
      <vt:lpstr>Module</vt:lpstr>
      <vt:lpstr>Understanding and Enforcing  Hybrid Pitching Rules</vt:lpstr>
      <vt:lpstr>Pitching Positions</vt:lpstr>
      <vt:lpstr>The Windup</vt:lpstr>
      <vt:lpstr>The Windup continued</vt:lpstr>
      <vt:lpstr>Pivot Foot in the Windup</vt:lpstr>
      <vt:lpstr>   </vt:lpstr>
      <vt:lpstr>Set Position</vt:lpstr>
      <vt:lpstr>Pivot Foot in the Set Position</vt:lpstr>
      <vt:lpstr>Pivot Foot and Pitching Plate Rule 6-1-3 Rule Change for 2019</vt:lpstr>
      <vt:lpstr>   Windup. Legal or Illegal? </vt:lpstr>
      <vt:lpstr>Set Position. Legal or Illegal?</vt:lpstr>
      <vt:lpstr>Most Common Illegal</vt:lpstr>
      <vt:lpstr>PowerPoint Presentation</vt:lpstr>
    </vt:vector>
  </TitlesOfParts>
  <Company>RSM McGladrey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McGladrey</dc:creator>
  <cp:lastModifiedBy>Juli  Kidd</cp:lastModifiedBy>
  <cp:revision>349</cp:revision>
  <dcterms:created xsi:type="dcterms:W3CDTF">2014-01-21T02:03:17Z</dcterms:created>
  <dcterms:modified xsi:type="dcterms:W3CDTF">2019-02-06T15:23:45Z</dcterms:modified>
</cp:coreProperties>
</file>